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65" r:id="rId4"/>
    <p:sldId id="276" r:id="rId5"/>
    <p:sldId id="277" r:id="rId6"/>
    <p:sldId id="260" r:id="rId7"/>
    <p:sldId id="261" r:id="rId8"/>
    <p:sldId id="278" r:id="rId9"/>
    <p:sldId id="279" r:id="rId10"/>
    <p:sldId id="275" r:id="rId11"/>
    <p:sldId id="281" r:id="rId12"/>
    <p:sldId id="282" r:id="rId13"/>
    <p:sldId id="259" r:id="rId14"/>
    <p:sldId id="269" r:id="rId15"/>
    <p:sldId id="283" r:id="rId16"/>
    <p:sldId id="292" r:id="rId17"/>
    <p:sldId id="284" r:id="rId18"/>
    <p:sldId id="286" r:id="rId19"/>
    <p:sldId id="287" r:id="rId20"/>
    <p:sldId id="289" r:id="rId21"/>
    <p:sldId id="295" r:id="rId22"/>
    <p:sldId id="296" r:id="rId23"/>
    <p:sldId id="297" r:id="rId24"/>
    <p:sldId id="298" r:id="rId25"/>
    <p:sldId id="290" r:id="rId26"/>
    <p:sldId id="293" r:id="rId27"/>
    <p:sldId id="288" r:id="rId28"/>
    <p:sldId id="294" r:id="rId29"/>
    <p:sldId id="285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" initials="t" lastIdx="2" clrIdx="0">
    <p:extLst>
      <p:ext uri="{19B8F6BF-5375-455C-9EA6-DF929625EA0E}">
        <p15:presenceInfo xmlns:p15="http://schemas.microsoft.com/office/powerpoint/2012/main" userId="t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01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3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58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08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63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21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8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24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77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19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85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CD66-B664-4837-8AEA-475F2B75C9C0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6CB1E-C609-4FDE-92D2-0379BD1FE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29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250329"/>
            <a:ext cx="8778240" cy="63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4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59736" y="1024128"/>
            <a:ext cx="7735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專車開車時間</a:t>
            </a:r>
            <a:r>
              <a:rPr lang="en-US" altLang="zh-TW" sz="9600" dirty="0"/>
              <a:t>07:20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9427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5375" y="651986"/>
            <a:ext cx="104013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/>
              <a:t>（二）應試證件之規範</a:t>
            </a:r>
          </a:p>
          <a:p>
            <a:r>
              <a:rPr lang="zh-TW" altLang="en-US" sz="5400" dirty="0"/>
              <a:t>考生須攜帶准考證應試。</a:t>
            </a:r>
          </a:p>
          <a:p>
            <a:r>
              <a:rPr lang="zh-TW" altLang="en-US" sz="5400" dirty="0"/>
              <a:t>若發現准考證毀損或遺失，應於考試當日攜帶考生本人身分證件及與報名時同式</a:t>
            </a:r>
            <a:r>
              <a:rPr lang="en-US" altLang="zh-TW" sz="5400" dirty="0"/>
              <a:t>2</a:t>
            </a:r>
            <a:r>
              <a:rPr lang="zh-TW" altLang="en-US" sz="5400" dirty="0"/>
              <a:t>吋相片</a:t>
            </a:r>
            <a:r>
              <a:rPr lang="en-US" altLang="zh-TW" sz="5400" dirty="0"/>
              <a:t>1</a:t>
            </a:r>
            <a:r>
              <a:rPr lang="zh-TW" altLang="en-US" sz="5400" dirty="0"/>
              <a:t>張，至考場試務中心申請補發。</a:t>
            </a:r>
          </a:p>
        </p:txBody>
      </p:sp>
    </p:spTree>
    <p:extLst>
      <p:ext uri="{BB962C8B-B14F-4D97-AF65-F5344CB8AC3E}">
        <p14:creationId xmlns:p14="http://schemas.microsoft.com/office/powerpoint/2010/main" val="317301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01722" y="422930"/>
            <a:ext cx="10306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（三）應試文具之規範</a:t>
            </a:r>
          </a:p>
          <a:p>
            <a:r>
              <a:rPr lang="zh-TW" altLang="en-US" sz="4000" b="1" dirty="0">
                <a:solidFill>
                  <a:srgbClr val="FF0000"/>
                </a:solidFill>
              </a:rPr>
              <a:t>考生應自備文具，不得在試場內向他人借用</a:t>
            </a:r>
            <a:r>
              <a:rPr lang="zh-TW" altLang="en-US" sz="4000" dirty="0"/>
              <a:t>。</a:t>
            </a:r>
          </a:p>
          <a:p>
            <a:r>
              <a:rPr lang="zh-TW" altLang="en-US" sz="4000" dirty="0"/>
              <a:t>考生可攜帶之應試文具包含：黑色</a:t>
            </a:r>
            <a:r>
              <a:rPr lang="en-US" altLang="zh-TW" sz="4000" dirty="0"/>
              <a:t>2B</a:t>
            </a:r>
            <a:r>
              <a:rPr lang="zh-TW" altLang="en-US" sz="4000" dirty="0"/>
              <a:t>鉛筆、橡皮擦、黑色墨水的筆、修正液、修正帶、三角板、直尺、圓規。</a:t>
            </a:r>
          </a:p>
          <a:p>
            <a:r>
              <a:rPr lang="zh-TW" altLang="en-US" sz="4000" b="1" dirty="0">
                <a:solidFill>
                  <a:srgbClr val="FF0000"/>
                </a:solidFill>
              </a:rPr>
              <a:t>考生應試數學科不得攜帶量角器或附量角器功能之文具。</a:t>
            </a:r>
          </a:p>
          <a:p>
            <a:r>
              <a:rPr lang="zh-TW" altLang="en-US" sz="4000" dirty="0"/>
              <a:t>考生可使用透明墊板，但不得有圖形或文字印刷於其上（廠牌標誌除外）。</a:t>
            </a:r>
          </a:p>
        </p:txBody>
      </p:sp>
    </p:spTree>
    <p:extLst>
      <p:ext uri="{BB962C8B-B14F-4D97-AF65-F5344CB8AC3E}">
        <p14:creationId xmlns:p14="http://schemas.microsoft.com/office/powerpoint/2010/main" val="318663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09" y="0"/>
            <a:ext cx="7506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1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8725" y="609600"/>
            <a:ext cx="99631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（四）非應試用品之規範</a:t>
            </a:r>
          </a:p>
          <a:p>
            <a:r>
              <a:rPr lang="zh-TW" altLang="en-US" sz="2800" b="1" dirty="0">
                <a:solidFill>
                  <a:srgbClr val="FF0000"/>
                </a:solidFill>
              </a:rPr>
              <a:t>考生不得攜帶非應試用品進入試場。</a:t>
            </a:r>
          </a:p>
          <a:p>
            <a:r>
              <a:rPr lang="zh-TW" altLang="en-US" sz="2800" dirty="0"/>
              <a:t>非應試用品舉例如下：</a:t>
            </a:r>
          </a:p>
          <a:p>
            <a:r>
              <a:rPr lang="zh-TW" altLang="en-US" sz="2800" dirty="0"/>
              <a:t>（</a:t>
            </a:r>
            <a:r>
              <a:rPr lang="en-US" altLang="zh-TW" sz="2800" dirty="0"/>
              <a:t>1</a:t>
            </a:r>
            <a:r>
              <a:rPr lang="zh-TW" altLang="en-US" sz="2800" dirty="0"/>
              <a:t>）妨害考試公平之用品：如教科書、參考書、補習班文宣品、</a:t>
            </a:r>
            <a:r>
              <a:rPr lang="zh-TW" altLang="en-US" sz="2800" b="1" dirty="0">
                <a:solidFill>
                  <a:srgbClr val="FF0000"/>
                </a:solidFill>
              </a:rPr>
              <a:t>計算紙</a:t>
            </a:r>
            <a:r>
              <a:rPr lang="zh-TW" altLang="en-US" sz="2800" dirty="0"/>
              <a:t>等。</a:t>
            </a:r>
          </a:p>
          <a:p>
            <a:r>
              <a:rPr lang="zh-TW" altLang="en-US" sz="2800" dirty="0"/>
              <a:t>（</a:t>
            </a:r>
            <a:r>
              <a:rPr lang="en-US" altLang="zh-TW" sz="2800" dirty="0"/>
              <a:t>2</a:t>
            </a:r>
            <a:r>
              <a:rPr lang="zh-TW" altLang="en-US" sz="2800" dirty="0"/>
              <a:t>）</a:t>
            </a:r>
            <a:r>
              <a:rPr lang="zh-TW" altLang="en-US" sz="2800" b="1" dirty="0">
                <a:solidFill>
                  <a:srgbClr val="FF0000"/>
                </a:solidFill>
              </a:rPr>
              <a:t>具有傳輸、通訊、錄影、照相、計算功能或發出聲響之用品</a:t>
            </a:r>
            <a:r>
              <a:rPr lang="zh-TW" altLang="en-US" sz="2800" dirty="0"/>
              <a:t>：如行動電話、穿戴式裝置（如：智慧型手錶、智慧型手環等）、計算機、電子辭典、多媒體播放器材（如：</a:t>
            </a:r>
            <a:r>
              <a:rPr lang="en-US" altLang="zh-TW" sz="2800" dirty="0"/>
              <a:t>MP3</a:t>
            </a:r>
            <a:r>
              <a:rPr lang="zh-TW" altLang="en-US" sz="2800" dirty="0"/>
              <a:t>、</a:t>
            </a:r>
            <a:r>
              <a:rPr lang="en-US" altLang="zh-TW" sz="2800" dirty="0"/>
              <a:t>MP4</a:t>
            </a:r>
            <a:r>
              <a:rPr lang="zh-TW" altLang="en-US" sz="2800" dirty="0"/>
              <a:t>等）、時鐘、鬧鐘、電子鐘、呼叫器、收音機等。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573426" y="4711723"/>
            <a:ext cx="946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zh-TW" altLang="en-US" sz="2400" dirty="0"/>
              <a:t>二</a:t>
            </a:r>
            <a:r>
              <a:rPr lang="en-US" altLang="zh-TW" sz="2400" dirty="0"/>
              <a:t>)</a:t>
            </a:r>
            <a:r>
              <a:rPr lang="zh-TW" altLang="en-US" sz="2400" dirty="0"/>
              <a:t>考試期間，考生隨身放置非應試用品，無論是否使用或發出聲響，經監試委員發現者，五科記該科違規</a:t>
            </a:r>
            <a:r>
              <a:rPr lang="en-US" altLang="zh-TW" sz="2400" dirty="0"/>
              <a:t>2</a:t>
            </a:r>
            <a:r>
              <a:rPr lang="zh-TW" altLang="en-US" sz="2400" dirty="0"/>
              <a:t>點，寫作測驗扣一級分。</a:t>
            </a:r>
            <a:endParaRPr lang="en-US" altLang="zh-TW" sz="2400" dirty="0"/>
          </a:p>
          <a:p>
            <a:r>
              <a:rPr lang="en-US" altLang="zh-TW" sz="2400" dirty="0"/>
              <a:t>(</a:t>
            </a:r>
            <a:r>
              <a:rPr lang="zh-TW" altLang="en-US" sz="2400" dirty="0"/>
              <a:t>四</a:t>
            </a:r>
            <a:r>
              <a:rPr lang="en-US" altLang="zh-TW" sz="2400" dirty="0"/>
              <a:t>)</a:t>
            </a:r>
            <a:r>
              <a:rPr lang="zh-TW" altLang="en-US" sz="2400" dirty="0"/>
              <a:t>考試期間，考生電子錶發出聲響者，無論隨身放置或置於試場前後方，五科記該科違規</a:t>
            </a:r>
            <a:r>
              <a:rPr lang="en-US" altLang="zh-TW" sz="2400" dirty="0"/>
              <a:t>1</a:t>
            </a:r>
            <a:r>
              <a:rPr lang="zh-TW" altLang="en-US" sz="2400" dirty="0"/>
              <a:t>點，寫作測驗扣一級分。</a:t>
            </a:r>
          </a:p>
        </p:txBody>
      </p:sp>
    </p:spTree>
    <p:extLst>
      <p:ext uri="{BB962C8B-B14F-4D97-AF65-F5344CB8AC3E}">
        <p14:creationId xmlns:p14="http://schemas.microsoft.com/office/powerpoint/2010/main" val="228184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8725" y="609600"/>
            <a:ext cx="99631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（五）隨身用品之規範</a:t>
            </a:r>
          </a:p>
          <a:p>
            <a:r>
              <a:rPr lang="zh-TW" altLang="en-US" sz="3200" dirty="0"/>
              <a:t>考生僅能攜帶手錶為計時工具，惟電子錶應解除響鈴功能。</a:t>
            </a:r>
          </a:p>
          <a:p>
            <a:r>
              <a:rPr lang="zh-TW" altLang="en-US" sz="3200" b="1" dirty="0">
                <a:solidFill>
                  <a:srgbClr val="FF0000"/>
                </a:solidFill>
              </a:rPr>
              <a:t>考生若需使用帽子、口罩、耳塞等用品，應以不影響辨識面貌為原則，並配合監試委員檢查。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r>
              <a:rPr lang="zh-TW" altLang="en-US" sz="3200" dirty="0"/>
              <a:t>考生若因生病等特殊原因，迫切需要在考試時飲水或服用藥物，須於考前持相關證明經監試委員同意後，在監試委員協助下飲用或服用。</a:t>
            </a:r>
          </a:p>
          <a:p>
            <a:r>
              <a:rPr lang="zh-TW" altLang="en-US" sz="3200" dirty="0"/>
              <a:t>考生若需使用醫療器材或輔具，須於考前持相關證明文件向考區試務會提出申請，經核准後始得使用。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8247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8725" y="609600"/>
            <a:ext cx="996315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（六）冷氣試場開放原則</a:t>
            </a:r>
          </a:p>
          <a:p>
            <a:r>
              <a:rPr lang="zh-TW" altLang="en-US" sz="3600" dirty="0"/>
              <a:t>國中教育會考全面使用冷氣試場。</a:t>
            </a:r>
          </a:p>
          <a:p>
            <a:r>
              <a:rPr lang="zh-TW" altLang="en-US" sz="3600" dirty="0"/>
              <a:t>考生若需申請於非冷氣試場應試，應於報名時提出申請，且申請後不得以任何理由要求變更試場。</a:t>
            </a:r>
          </a:p>
          <a:p>
            <a:r>
              <a:rPr lang="zh-TW" altLang="en-US" sz="3600" dirty="0"/>
              <a:t>冷氣開放係屬服務措施，</a:t>
            </a:r>
            <a:r>
              <a:rPr lang="zh-TW" altLang="en-US" sz="4000" b="1" dirty="0">
                <a:solidFill>
                  <a:srgbClr val="FF0000"/>
                </a:solidFill>
              </a:rPr>
              <a:t>若考試進行當中臨時發生跳電、冷氣故障，將開啟門窗及風扇，繼續考試，考生不得要求更換試場；且無論能否修復，考生均不得要求加分或延長考試時間等。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414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8725" y="609600"/>
            <a:ext cx="996315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（一）入場之規範</a:t>
            </a:r>
          </a:p>
          <a:p>
            <a:r>
              <a:rPr lang="zh-TW" altLang="en-US" sz="3200" dirty="0"/>
              <a:t>考生必須攜帶准考證準時入場，並對號入座。</a:t>
            </a:r>
          </a:p>
          <a:p>
            <a:r>
              <a:rPr lang="zh-TW" altLang="en-US" sz="3200" dirty="0"/>
              <a:t>考生若不慎將非應試用品攜入試場，應於考試開始前放置於</a:t>
            </a:r>
            <a:r>
              <a:rPr lang="zh-TW" altLang="en-US" sz="3200" b="1" dirty="0">
                <a:solidFill>
                  <a:srgbClr val="FF0000"/>
                </a:solidFill>
              </a:rPr>
              <a:t>試場前後方</a:t>
            </a:r>
            <a:r>
              <a:rPr lang="zh-TW" altLang="en-US" sz="3200" dirty="0"/>
              <a:t>，且電子產品須先關機或拔除電池，不得於考試期間發出聲響或影響試場秩序。</a:t>
            </a:r>
          </a:p>
          <a:p>
            <a:r>
              <a:rPr lang="zh-TW" altLang="en-US" sz="4400" b="1" dirty="0">
                <a:solidFill>
                  <a:srgbClr val="FF0000"/>
                </a:solidFill>
              </a:rPr>
              <a:t>入場坐定後，考生應將准考證置於桌面，以配合監試委員查驗。</a:t>
            </a:r>
          </a:p>
          <a:p>
            <a:r>
              <a:rPr lang="zh-TW" altLang="en-US" sz="3200" dirty="0"/>
              <a:t>於入場後發現准考證未帶或遺失，考生應立即告知監試委員；經監試委員查核為考生本人無誤者，先准予應試，但考生應於當節考試結束後至考場試務中心申請補發。</a:t>
            </a:r>
          </a:p>
          <a:p>
            <a:endParaRPr lang="zh-TW" altLang="en-US" sz="32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1448829" y="6013622"/>
            <a:ext cx="952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(</a:t>
            </a:r>
            <a:r>
              <a:rPr lang="zh-TW" altLang="en-US"/>
              <a:t>三</a:t>
            </a:r>
            <a:r>
              <a:rPr lang="en-US" altLang="zh-TW"/>
              <a:t>)</a:t>
            </a:r>
            <a:r>
              <a:rPr lang="zh-TW" altLang="en-US"/>
              <a:t>考試期間，考生放置於試場前後方之非應試用品發出聲響者，五科記該科違規</a:t>
            </a:r>
            <a:r>
              <a:rPr lang="en-US" altLang="zh-TW"/>
              <a:t>1</a:t>
            </a:r>
            <a:r>
              <a:rPr lang="zh-TW" altLang="en-US"/>
              <a:t>點，寫作測驗扣一級分。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5432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8725" y="609600"/>
            <a:ext cx="976312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</a:rPr>
              <a:t>（二）考試說明時段內之規範</a:t>
            </a:r>
          </a:p>
          <a:p>
            <a:r>
              <a:rPr lang="zh-TW" altLang="en-US" sz="4800" b="1" dirty="0">
                <a:solidFill>
                  <a:srgbClr val="FF0000"/>
                </a:solidFill>
              </a:rPr>
              <a:t>考試說明開始後，考生即不准離場。</a:t>
            </a:r>
          </a:p>
          <a:p>
            <a:r>
              <a:rPr lang="zh-TW" altLang="en-US" sz="6600" b="1" dirty="0">
                <a:solidFill>
                  <a:srgbClr val="FF0000"/>
                </a:solidFill>
              </a:rPr>
              <a:t>考試說明時段內，考生不得提前翻開試題本，亦不得提前書寫、畫記、作答。</a:t>
            </a:r>
          </a:p>
          <a:p>
            <a:endParaRPr lang="zh-TW" altLang="en-US" sz="3200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1491049" y="5257026"/>
            <a:ext cx="9638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經監試委員制止一次後停止者，五科記該科違規</a:t>
            </a:r>
            <a:r>
              <a:rPr lang="en-US" altLang="zh-TW" dirty="0"/>
              <a:t>2</a:t>
            </a:r>
            <a:r>
              <a:rPr lang="zh-TW" altLang="en-US" dirty="0"/>
              <a:t>點，寫作測驗扣一級分。</a:t>
            </a:r>
          </a:p>
          <a:p>
            <a:endParaRPr lang="zh-TW" altLang="en-US" dirty="0"/>
          </a:p>
          <a:p>
            <a:r>
              <a:rPr lang="en-US" altLang="zh-TW" dirty="0"/>
              <a:t>2.</a:t>
            </a:r>
            <a:r>
              <a:rPr lang="zh-TW" altLang="en-US" dirty="0"/>
              <a:t>經監試委員制止一次後仍不從者，該科考試不予計列等級或級分。</a:t>
            </a:r>
          </a:p>
        </p:txBody>
      </p:sp>
    </p:spTree>
    <p:extLst>
      <p:ext uri="{BB962C8B-B14F-4D97-AF65-F5344CB8AC3E}">
        <p14:creationId xmlns:p14="http://schemas.microsoft.com/office/powerpoint/2010/main" val="801648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8250" y="419100"/>
            <a:ext cx="99631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（四）英語（聽力）試題播放說明</a:t>
            </a:r>
          </a:p>
          <a:p>
            <a:r>
              <a:rPr lang="zh-TW" altLang="en-US" sz="3200" dirty="0"/>
              <a:t>英語（聽力）試題每題播放兩次，播放過程中考生不得要求中止播放或重播。</a:t>
            </a:r>
          </a:p>
          <a:p>
            <a:r>
              <a:rPr lang="zh-TW" altLang="en-US" sz="3200" dirty="0"/>
              <a:t>若遇播放設備故障，將由監試委員立即通知試務中心，待更換設備後重新播放試題，繼續進行考試。</a:t>
            </a:r>
          </a:p>
          <a:p>
            <a:r>
              <a:rPr lang="zh-TW" altLang="en-US" sz="3200" b="1" dirty="0">
                <a:solidFill>
                  <a:srgbClr val="FF0000"/>
                </a:solidFill>
              </a:rPr>
              <a:t>若遇兩次試題播音均受到短暫干擾，致使無法聽清楚或完整聆聽試題時，將由監試委員依據「試題播放紀錄表」於當天英語（聽力）考試結束後重播受干擾之試題，進行補救。</a:t>
            </a:r>
          </a:p>
          <a:p>
            <a:r>
              <a:rPr lang="zh-TW" altLang="en-US" sz="3200" dirty="0"/>
              <a:t>考生若放棄英語（聽力）補救的權益，不得於考試後要求成績優待或補考。試題重播期間，視同英語（聽力）考試時間，考生不得提前離場。</a:t>
            </a:r>
          </a:p>
        </p:txBody>
      </p:sp>
    </p:spTree>
    <p:extLst>
      <p:ext uri="{BB962C8B-B14F-4D97-AF65-F5344CB8AC3E}">
        <p14:creationId xmlns:p14="http://schemas.microsoft.com/office/powerpoint/2010/main" val="43949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77" y="9047"/>
            <a:ext cx="9821646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6794" y="758367"/>
            <a:ext cx="98488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（五）考試期間，考生不得有相互交談、左顧右盼、飲食、抽煙、嚼食口香糖、與試場外有手勢或訊息聯繫等行為。</a:t>
            </a:r>
          </a:p>
          <a:p>
            <a:r>
              <a:rPr lang="zh-TW" altLang="en-US" sz="4000" dirty="0"/>
              <a:t>（六）考生若因病、因故（如廁等）須暫時離開座位，須經監試委員同意及陪同下，始准離座。考生經治療或處理後，如該節考試尚未結束時，仍可繼續考試，但不得請求延長時間或補考。</a:t>
            </a:r>
          </a:p>
        </p:txBody>
      </p:sp>
    </p:spTree>
    <p:extLst>
      <p:ext uri="{BB962C8B-B14F-4D97-AF65-F5344CB8AC3E}">
        <p14:creationId xmlns:p14="http://schemas.microsoft.com/office/powerpoint/2010/main" val="21965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6794" y="758367"/>
            <a:ext cx="9848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三、作答規則</a:t>
            </a:r>
          </a:p>
          <a:p>
            <a:r>
              <a:rPr lang="zh-TW" altLang="en-US" sz="4800" dirty="0"/>
              <a:t>（一）考試正式開始鐘聲響起，考生應於</a:t>
            </a:r>
            <a:r>
              <a:rPr lang="zh-TW" altLang="en-US" sz="4800" b="1" dirty="0">
                <a:solidFill>
                  <a:srgbClr val="FF0000"/>
                </a:solidFill>
              </a:rPr>
              <a:t>試題本封面▢▢處</a:t>
            </a:r>
            <a:r>
              <a:rPr lang="zh-TW" altLang="en-US" sz="4800" dirty="0"/>
              <a:t>填入</a:t>
            </a:r>
            <a:r>
              <a:rPr lang="zh-TW" altLang="en-US" sz="4800" b="1" dirty="0">
                <a:solidFill>
                  <a:srgbClr val="FF0000"/>
                </a:solidFill>
              </a:rPr>
              <a:t>准考證末兩碼</a:t>
            </a:r>
            <a:r>
              <a:rPr lang="zh-TW" altLang="en-US" sz="4800" dirty="0"/>
              <a:t>，並可開始動筆作答。</a:t>
            </a:r>
          </a:p>
        </p:txBody>
      </p:sp>
    </p:spTree>
    <p:extLst>
      <p:ext uri="{BB962C8B-B14F-4D97-AF65-F5344CB8AC3E}">
        <p14:creationId xmlns:p14="http://schemas.microsoft.com/office/powerpoint/2010/main" val="1124688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6794" y="758367"/>
            <a:ext cx="98488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（二）開始作答前，考生應檢查准考證、答案卡（卷）、桌角貼條之准考證號碼是否相符，以及答案卡（卷）之科別是否正確。若發現有誤入試場、誤用答案卡（卷）或答案卡（卷）科別錯誤等情事，應立即告知監試委員。</a:t>
            </a:r>
          </a:p>
        </p:txBody>
      </p:sp>
    </p:spTree>
    <p:extLst>
      <p:ext uri="{BB962C8B-B14F-4D97-AF65-F5344CB8AC3E}">
        <p14:creationId xmlns:p14="http://schemas.microsoft.com/office/powerpoint/2010/main" val="4139304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6794" y="758367"/>
            <a:ext cx="9848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/>
              <a:t>（三）考生不得故意損壞試題本，且應保持答案卡（卷）之清潔與完整，不得於答案卡（卷）上故意挖補、汙損、折疊、</a:t>
            </a:r>
            <a:r>
              <a:rPr lang="zh-TW" altLang="en-US" sz="5400" b="1" dirty="0">
                <a:solidFill>
                  <a:srgbClr val="FF0000"/>
                </a:solidFill>
              </a:rPr>
              <a:t>作標記</a:t>
            </a:r>
            <a:r>
              <a:rPr lang="zh-TW" altLang="en-US" sz="5400" dirty="0"/>
              <a:t>、顯示自己身分</a:t>
            </a:r>
            <a:r>
              <a:rPr lang="zh-TW" altLang="en-US" sz="4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52328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6794" y="758367"/>
            <a:ext cx="9848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（四）未依作答規定畫記或書寫，致使無法正確判讀或無法清晰呈現作答結果，後果由考生自行負責，不得提出異議。</a:t>
            </a:r>
          </a:p>
        </p:txBody>
      </p:sp>
    </p:spTree>
    <p:extLst>
      <p:ext uri="{BB962C8B-B14F-4D97-AF65-F5344CB8AC3E}">
        <p14:creationId xmlns:p14="http://schemas.microsoft.com/office/powerpoint/2010/main" val="3036663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8029" y="378152"/>
            <a:ext cx="93630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（五）試題本及答案卡（卷）如有印刷不清、缺頁、漏印或汙損等情形，考生應立即舉手告知監試委員。</a:t>
            </a:r>
            <a:endParaRPr lang="en-US" altLang="zh-TW" sz="4800" dirty="0"/>
          </a:p>
          <a:p>
            <a:r>
              <a:rPr lang="zh-TW" altLang="en-US" sz="4800" b="1" dirty="0">
                <a:solidFill>
                  <a:srgbClr val="FF0000"/>
                </a:solidFill>
              </a:rPr>
              <a:t>（六）考試期間，考生不得抄錄試題或答案，並不得攜出試場。</a:t>
            </a:r>
          </a:p>
        </p:txBody>
      </p:sp>
    </p:spTree>
    <p:extLst>
      <p:ext uri="{BB962C8B-B14F-4D97-AF65-F5344CB8AC3E}">
        <p14:creationId xmlns:p14="http://schemas.microsoft.com/office/powerpoint/2010/main" val="317711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1151" y="1019175"/>
            <a:ext cx="93630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四、離場規定</a:t>
            </a:r>
            <a:endParaRPr lang="en-US" altLang="zh-TW" sz="3600" dirty="0"/>
          </a:p>
          <a:p>
            <a:r>
              <a:rPr lang="zh-TW" altLang="en-US" sz="5400" b="1" dirty="0">
                <a:solidFill>
                  <a:srgbClr val="FF0000"/>
                </a:solidFill>
              </a:rPr>
              <a:t>（三）考試結束鐘聲響起，考生不論答畢與否應立即停止作答，靜候監試委員收取試題本及答案卡（卷）。</a:t>
            </a:r>
          </a:p>
        </p:txBody>
      </p:sp>
    </p:spTree>
    <p:extLst>
      <p:ext uri="{BB962C8B-B14F-4D97-AF65-F5344CB8AC3E}">
        <p14:creationId xmlns:p14="http://schemas.microsoft.com/office/powerpoint/2010/main" val="2588497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91116" y="588782"/>
            <a:ext cx="96393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五、其他</a:t>
            </a:r>
          </a:p>
          <a:p>
            <a:r>
              <a:rPr lang="zh-TW" altLang="en-US" sz="4000" b="1" dirty="0">
                <a:solidFill>
                  <a:srgbClr val="FF0000"/>
                </a:solidFill>
              </a:rPr>
              <a:t>（一）如遇警報、地震，考生應遵照監試委員指示，迅速疏散避難。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endParaRPr lang="zh-TW" altLang="en-US" sz="3600" dirty="0"/>
          </a:p>
          <a:p>
            <a:r>
              <a:rPr lang="zh-TW" altLang="en-US" sz="3600" dirty="0"/>
              <a:t>（二）如因故停電導致照明設備無法使用時，</a:t>
            </a:r>
            <a:r>
              <a:rPr lang="zh-TW" altLang="en-US" sz="4800" b="1" dirty="0">
                <a:solidFill>
                  <a:srgbClr val="FF0000"/>
                </a:solidFill>
              </a:rPr>
              <a:t>考生應繼續作答</a:t>
            </a:r>
            <a:r>
              <a:rPr lang="zh-TW" altLang="en-US" sz="3600" dirty="0"/>
              <a:t>；無論復電與否，均以受影響時間延長考試時間，但至多以</a:t>
            </a:r>
            <a:r>
              <a:rPr lang="en-US" altLang="zh-TW" sz="3600" dirty="0"/>
              <a:t>20</a:t>
            </a:r>
            <a:r>
              <a:rPr lang="zh-TW" altLang="en-US" sz="3600" dirty="0"/>
              <a:t>分鐘為限。</a:t>
            </a:r>
          </a:p>
        </p:txBody>
      </p:sp>
    </p:spTree>
    <p:extLst>
      <p:ext uri="{BB962C8B-B14F-4D97-AF65-F5344CB8AC3E}">
        <p14:creationId xmlns:p14="http://schemas.microsoft.com/office/powerpoint/2010/main" val="307798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1690" y="638209"/>
            <a:ext cx="96393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/>
              <a:t>三、倘考生有特殊狀況或行為可能影響考試秩序（例如習慣性抖腳、轉筆、打呼、身體不適頻繁咳嗽</a:t>
            </a:r>
            <a:r>
              <a:rPr lang="en-US" altLang="zh-TW" sz="4400" dirty="0"/>
              <a:t>...</a:t>
            </a:r>
            <a:r>
              <a:rPr lang="zh-TW" altLang="en-US" sz="4400" dirty="0"/>
              <a:t>），請國中端事先通知考場學校試務中心，並配合相關處理措施。</a:t>
            </a:r>
          </a:p>
        </p:txBody>
      </p:sp>
    </p:spTree>
    <p:extLst>
      <p:ext uri="{BB962C8B-B14F-4D97-AF65-F5344CB8AC3E}">
        <p14:creationId xmlns:p14="http://schemas.microsoft.com/office/powerpoint/2010/main" val="226576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37503"/>
            <a:ext cx="9039226" cy="65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222" y="213361"/>
            <a:ext cx="6403812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0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47472"/>
            <a:ext cx="10469882" cy="62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522470"/>
            <a:ext cx="4785360" cy="61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967" y="128409"/>
            <a:ext cx="8953353" cy="64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7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092" y="733864"/>
            <a:ext cx="3684728" cy="55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8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416" y="675891"/>
            <a:ext cx="6935168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6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182" y="299601"/>
            <a:ext cx="3305636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3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1450</Words>
  <Application>Microsoft Office PowerPoint</Application>
  <PresentationFormat>寬螢幕</PresentationFormat>
  <Paragraphs>58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tim</dc:creator>
  <cp:lastModifiedBy>APC03</cp:lastModifiedBy>
  <cp:revision>25</cp:revision>
  <dcterms:created xsi:type="dcterms:W3CDTF">2023-05-18T12:27:37Z</dcterms:created>
  <dcterms:modified xsi:type="dcterms:W3CDTF">2024-05-17T01:06:32Z</dcterms:modified>
</cp:coreProperties>
</file>