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2"/>
  </p:notesMasterIdLst>
  <p:handoutMasterIdLst>
    <p:handoutMasterId r:id="rId93"/>
  </p:handoutMasterIdLst>
  <p:sldIdLst>
    <p:sldId id="606" r:id="rId3"/>
    <p:sldId id="721" r:id="rId4"/>
    <p:sldId id="555" r:id="rId5"/>
    <p:sldId id="722" r:id="rId6"/>
    <p:sldId id="791" r:id="rId7"/>
    <p:sldId id="724" r:id="rId8"/>
    <p:sldId id="792" r:id="rId9"/>
    <p:sldId id="726" r:id="rId10"/>
    <p:sldId id="814" r:id="rId11"/>
    <p:sldId id="651" r:id="rId12"/>
    <p:sldId id="697" r:id="rId13"/>
    <p:sldId id="783" r:id="rId14"/>
    <p:sldId id="811" r:id="rId15"/>
    <p:sldId id="808" r:id="rId16"/>
    <p:sldId id="659" r:id="rId17"/>
    <p:sldId id="660" r:id="rId18"/>
    <p:sldId id="770" r:id="rId19"/>
    <p:sldId id="773" r:id="rId20"/>
    <p:sldId id="803" r:id="rId21"/>
    <p:sldId id="787" r:id="rId22"/>
    <p:sldId id="779" r:id="rId23"/>
    <p:sldId id="662" r:id="rId24"/>
    <p:sldId id="797" r:id="rId25"/>
    <p:sldId id="798" r:id="rId26"/>
    <p:sldId id="663" r:id="rId27"/>
    <p:sldId id="799" r:id="rId28"/>
    <p:sldId id="665" r:id="rId29"/>
    <p:sldId id="666" r:id="rId30"/>
    <p:sldId id="684" r:id="rId31"/>
    <p:sldId id="788" r:id="rId32"/>
    <p:sldId id="668" r:id="rId33"/>
    <p:sldId id="685" r:id="rId34"/>
    <p:sldId id="670" r:id="rId35"/>
    <p:sldId id="671" r:id="rId36"/>
    <p:sldId id="672" r:id="rId37"/>
    <p:sldId id="776" r:id="rId38"/>
    <p:sldId id="674" r:id="rId39"/>
    <p:sldId id="675" r:id="rId40"/>
    <p:sldId id="676" r:id="rId41"/>
    <p:sldId id="677" r:id="rId42"/>
    <p:sldId id="678" r:id="rId43"/>
    <p:sldId id="679" r:id="rId44"/>
    <p:sldId id="680" r:id="rId45"/>
    <p:sldId id="681" r:id="rId46"/>
    <p:sldId id="682" r:id="rId47"/>
    <p:sldId id="683" r:id="rId48"/>
    <p:sldId id="763" r:id="rId49"/>
    <p:sldId id="812" r:id="rId50"/>
    <p:sldId id="772" r:id="rId51"/>
    <p:sldId id="774" r:id="rId52"/>
    <p:sldId id="655" r:id="rId53"/>
    <p:sldId id="654" r:id="rId54"/>
    <p:sldId id="686" r:id="rId55"/>
    <p:sldId id="687" r:id="rId56"/>
    <p:sldId id="728" r:id="rId57"/>
    <p:sldId id="813" r:id="rId58"/>
    <p:sldId id="688" r:id="rId59"/>
    <p:sldId id="815" r:id="rId60"/>
    <p:sldId id="689" r:id="rId61"/>
    <p:sldId id="690" r:id="rId62"/>
    <p:sldId id="732" r:id="rId63"/>
    <p:sldId id="733" r:id="rId64"/>
    <p:sldId id="734" r:id="rId65"/>
    <p:sldId id="691" r:id="rId66"/>
    <p:sldId id="692" r:id="rId67"/>
    <p:sldId id="693" r:id="rId68"/>
    <p:sldId id="735" r:id="rId69"/>
    <p:sldId id="736" r:id="rId70"/>
    <p:sldId id="737" r:id="rId71"/>
    <p:sldId id="816" r:id="rId72"/>
    <p:sldId id="794" r:id="rId73"/>
    <p:sldId id="810" r:id="rId74"/>
    <p:sldId id="739" r:id="rId75"/>
    <p:sldId id="740" r:id="rId76"/>
    <p:sldId id="741" r:id="rId77"/>
    <p:sldId id="742" r:id="rId78"/>
    <p:sldId id="743" r:id="rId79"/>
    <p:sldId id="744" r:id="rId80"/>
    <p:sldId id="746" r:id="rId81"/>
    <p:sldId id="747" r:id="rId82"/>
    <p:sldId id="748" r:id="rId83"/>
    <p:sldId id="749" r:id="rId84"/>
    <p:sldId id="750" r:id="rId85"/>
    <p:sldId id="751" r:id="rId86"/>
    <p:sldId id="435" r:id="rId87"/>
    <p:sldId id="752" r:id="rId88"/>
    <p:sldId id="802" r:id="rId89"/>
    <p:sldId id="759" r:id="rId90"/>
    <p:sldId id="760" r:id="rId91"/>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E6B9B8"/>
    <a:srgbClr val="558ED5"/>
    <a:srgbClr val="E8D0D0"/>
    <a:srgbClr val="F4E9E9"/>
    <a:srgbClr val="837D7D"/>
    <a:srgbClr val="FFFFCC"/>
    <a:srgbClr val="F4E0D5"/>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3834" autoAdjust="0"/>
  </p:normalViewPr>
  <p:slideViewPr>
    <p:cSldViewPr>
      <p:cViewPr varScale="1">
        <p:scale>
          <a:sx n="66" d="100"/>
          <a:sy n="66" d="100"/>
        </p:scale>
        <p:origin x="869" y="62"/>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pPr>
            <a:lnSpc>
              <a:spcPct val="90000"/>
            </a:lnSpc>
          </a:pPr>
          <a:r>
            <a:rPr lang="zh-TW" altLang="en-US" sz="2400" b="1" dirty="0">
              <a:latin typeface="微軟正黑體" pitchFamily="34" charset="-120"/>
              <a:ea typeface="微軟正黑體" pitchFamily="34" charset="-120"/>
            </a:rPr>
            <a:t>時程</a:t>
          </a:r>
          <a:endParaRPr lang="en-US" altLang="zh-TW" sz="2400" b="1" dirty="0">
            <a:latin typeface="微軟正黑體" pitchFamily="34" charset="-120"/>
            <a:ea typeface="微軟正黑體" pitchFamily="34" charset="-120"/>
          </a:endParaRPr>
        </a:p>
        <a:p>
          <a:pPr>
            <a:lnSpc>
              <a:spcPts val="1800"/>
            </a:lnSpc>
          </a:pPr>
          <a:r>
            <a:rPr lang="en-US" altLang="zh-TW" sz="2400" b="1" dirty="0">
              <a:latin typeface="微軟正黑體" pitchFamily="34" charset="-120"/>
              <a:ea typeface="微軟正黑體" pitchFamily="34" charset="-120"/>
            </a:rPr>
            <a:t>(112</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14</a:t>
          </a:r>
          <a:r>
            <a:rPr lang="zh-TW" altLang="en-US" sz="2200" b="1" dirty="0">
              <a:latin typeface="微軟正黑體" pitchFamily="34" charset="-120"/>
              <a:ea typeface="微軟正黑體" pitchFamily="34" charset="-120"/>
            </a:rPr>
            <a:t>日放榜、</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15</a:t>
          </a:r>
          <a:r>
            <a:rPr lang="zh-TW" altLang="en-US" sz="22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a:solidFill>
                <a:schemeClr val="tx1"/>
              </a:solidFill>
              <a:latin typeface="微軟正黑體" pitchFamily="34" charset="-120"/>
              <a:ea typeface="微軟正黑體" pitchFamily="34" charset="-120"/>
            </a:rPr>
            <a:t>1. </a:t>
          </a:r>
          <a:r>
            <a:rPr lang="zh-TW" altLang="en-US" sz="2200" b="1" u="none" dirty="0">
              <a:solidFill>
                <a:schemeClr val="tx1"/>
              </a:solidFill>
              <a:latin typeface="微軟正黑體" pitchFamily="34" charset="-120"/>
              <a:ea typeface="微軟正黑體" pitchFamily="34" charset="-120"/>
            </a:rPr>
            <a:t>高中：該校核定免試入學總名額之</a:t>
          </a:r>
          <a:r>
            <a:rPr lang="en-US" altLang="en-US" sz="2200" b="1" u="none" dirty="0">
              <a:solidFill>
                <a:schemeClr val="tx1"/>
              </a:solidFill>
              <a:latin typeface="微軟正黑體" pitchFamily="34" charset="-120"/>
              <a:ea typeface="微軟正黑體" pitchFamily="34" charset="-120"/>
            </a:rPr>
            <a:t>30%</a:t>
          </a:r>
          <a:r>
            <a:rPr lang="zh-TW" altLang="en-US" sz="2200" b="1" u="none" dirty="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marL="360363" indent="-131763">
            <a:lnSpc>
              <a:spcPts val="2400"/>
            </a:lnSpc>
          </a:pPr>
          <a:r>
            <a:rPr lang="zh-TW" altLang="en-US" sz="2200" b="1"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a:solidFill>
                <a:schemeClr val="tx1"/>
              </a:solidFill>
              <a:latin typeface="微軟正黑體" pitchFamily="34" charset="-120"/>
              <a:ea typeface="微軟正黑體" pitchFamily="34" charset="-120"/>
            </a:rPr>
            <a:t>2. </a:t>
          </a:r>
          <a:r>
            <a:rPr lang="zh-TW" altLang="en-US" sz="2200" b="1" u="none" dirty="0">
              <a:solidFill>
                <a:schemeClr val="tx1"/>
              </a:solidFill>
              <a:latin typeface="微軟正黑體" pitchFamily="34" charset="-120"/>
              <a:ea typeface="微軟正黑體" pitchFamily="34" charset="-120"/>
            </a:rPr>
            <a:t>高職：該校核定免試入學總名額之</a:t>
          </a:r>
          <a:r>
            <a:rPr lang="en-US" altLang="en-US" sz="2200" b="1" u="none" dirty="0">
              <a:solidFill>
                <a:schemeClr val="tx1"/>
              </a:solidFill>
              <a:latin typeface="微軟正黑體" pitchFamily="34" charset="-120"/>
              <a:ea typeface="微軟正黑體" pitchFamily="34" charset="-120"/>
            </a:rPr>
            <a:t>30%</a:t>
          </a:r>
          <a:r>
            <a:rPr lang="zh-TW" altLang="en-US" sz="2200" b="1" u="none" dirty="0">
              <a:solidFill>
                <a:schemeClr val="tx1"/>
              </a:solidFill>
              <a:latin typeface="微軟正黑體" pitchFamily="34" charset="-120"/>
              <a:ea typeface="微軟正黑體" pitchFamily="34" charset="-120"/>
            </a:rPr>
            <a:t>以內，</a:t>
          </a:r>
          <a:br>
            <a:rPr lang="en-US" altLang="zh-TW"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                並以各類科都有名額為原則。</a:t>
          </a:r>
          <a:br>
            <a:rPr lang="en-US" altLang="zh-TW" sz="2200" b="1" u="none" dirty="0">
              <a:solidFill>
                <a:schemeClr val="tx1"/>
              </a:solidFill>
              <a:latin typeface="微軟正黑體" pitchFamily="34" charset="-120"/>
              <a:ea typeface="微軟正黑體" pitchFamily="34" charset="-120"/>
            </a:rPr>
          </a:br>
          <a:r>
            <a:rPr lang="zh-TW" altLang="en-US" sz="2200" b="1" u="none" dirty="0">
              <a:solidFill>
                <a:srgbClr val="FF0000"/>
              </a:solidFill>
              <a:latin typeface="微軟正黑體" pitchFamily="34" charset="-120"/>
              <a:ea typeface="微軟正黑體" pitchFamily="34" charset="-120"/>
            </a:rPr>
            <a:t>（彰中、彰女採分配名額方式給各國中，請見簡章）</a:t>
          </a: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rPr>
            <a:t>只可報名一所學校。</a:t>
          </a:r>
          <a:r>
            <a:rPr lang="zh-TW" altLang="en-US" sz="2200" b="1" dirty="0">
              <a:solidFill>
                <a:srgbClr val="FF0000"/>
              </a:solidFill>
              <a:latin typeface="微軟正黑體" pitchFamily="34" charset="-120"/>
              <a:ea typeface="微軟正黑體" pitchFamily="34" charset="-120"/>
            </a:rPr>
            <a:t>（一校多科）</a:t>
          </a: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日報名（</a:t>
          </a:r>
          <a:r>
            <a:rPr lang="zh-TW" altLang="zh-TW" sz="2200" b="1" dirty="0">
              <a:solidFill>
                <a:srgbClr val="FF0000"/>
              </a:solidFill>
              <a:latin typeface="微軟正黑體" pitchFamily="34" charset="-120"/>
              <a:ea typeface="微軟正黑體" pitchFamily="34" charset="-120"/>
            </a:rPr>
            <a:t>國中教育會考成績</a:t>
          </a: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9</a:t>
          </a:r>
          <a:r>
            <a:rPr lang="zh-TW" altLang="en-US" sz="2200" b="1" dirty="0">
              <a:solidFill>
                <a:srgbClr val="FF0000"/>
              </a:solidFill>
              <a:latin typeface="微軟正黑體" pitchFamily="34" charset="-120"/>
              <a:ea typeface="微軟正黑體" pitchFamily="34" charset="-120"/>
            </a:rPr>
            <a:t>日公布）</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a:solidFill>
                <a:schemeClr val="tx1"/>
              </a:solidFill>
              <a:latin typeface="微軟正黑體" pitchFamily="34" charset="-120"/>
              <a:ea typeface="微軟正黑體" pitchFamily="34" charset="-120"/>
            </a:rPr>
            <a:t>5</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30</a:t>
          </a:r>
          <a:r>
            <a:rPr lang="zh-TW" altLang="en-US" sz="2200" b="1" dirty="0">
              <a:solidFill>
                <a:schemeClr val="tx1"/>
              </a:solidFill>
              <a:latin typeface="微軟正黑體" pitchFamily="34" charset="-120"/>
              <a:ea typeface="微軟正黑體" pitchFamily="34" charset="-120"/>
            </a:rPr>
            <a:t>日至</a:t>
          </a:r>
          <a:r>
            <a:rPr lang="en-US" altLang="zh-TW" sz="2200" b="1" dirty="0">
              <a:solidFill>
                <a:schemeClr val="tx1"/>
              </a:solidFill>
              <a:latin typeface="微軟正黑體" pitchFamily="34" charset="-120"/>
              <a:ea typeface="微軟正黑體" pitchFamily="34" charset="-120"/>
            </a:rPr>
            <a:t>6</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6</a:t>
          </a:r>
          <a:r>
            <a:rPr lang="zh-TW" altLang="en-US" sz="2200" b="1" dirty="0">
              <a:solidFill>
                <a:schemeClr val="tx1"/>
              </a:solidFill>
              <a:latin typeface="微軟正黑體" pitchFamily="34" charset="-120"/>
              <a:ea typeface="微軟正黑體" pitchFamily="34" charset="-120"/>
            </a:rPr>
            <a:t>日下午</a:t>
          </a:r>
          <a:r>
            <a:rPr lang="en-US" altLang="zh-TW" sz="2200" b="1" dirty="0">
              <a:solidFill>
                <a:schemeClr val="tx1"/>
              </a:solidFill>
              <a:latin typeface="微軟正黑體" pitchFamily="34" charset="-120"/>
              <a:ea typeface="微軟正黑體" pitchFamily="34" charset="-120"/>
            </a:rPr>
            <a:t>3</a:t>
          </a:r>
          <a:r>
            <a:rPr lang="zh-TW" altLang="en-US" sz="2200" b="1" dirty="0">
              <a:solidFill>
                <a:schemeClr val="tx1"/>
              </a:solidFill>
              <a:latin typeface="微軟正黑體" pitchFamily="34" charset="-120"/>
              <a:ea typeface="微軟正黑體" pitchFamily="34" charset="-120"/>
            </a:rPr>
            <a:t>時止線上志願選填。</a:t>
          </a:r>
          <a:br>
            <a:rPr lang="en-US" altLang="zh-TW" sz="2200" b="1" dirty="0">
              <a:solidFill>
                <a:schemeClr val="tx1"/>
              </a:solidFill>
              <a:latin typeface="微軟正黑體" pitchFamily="34" charset="-120"/>
              <a:ea typeface="微軟正黑體" pitchFamily="34" charset="-120"/>
            </a:rPr>
          </a:br>
          <a:r>
            <a:rPr lang="zh-TW" altLang="zh-TW" sz="2200" b="1" dirty="0">
              <a:solidFill>
                <a:schemeClr val="tx1"/>
              </a:solidFill>
              <a:latin typeface="微軟正黑體" pitchFamily="34" charset="-120"/>
              <a:ea typeface="微軟正黑體" pitchFamily="34" charset="-120"/>
            </a:rPr>
            <a:t>國中列印報名表後</a:t>
          </a:r>
          <a:r>
            <a:rPr lang="zh-TW" altLang="en-US" sz="2200" b="1" dirty="0">
              <a:solidFill>
                <a:schemeClr val="tx1"/>
              </a:solidFill>
              <a:latin typeface="微軟正黑體" pitchFamily="34" charset="-120"/>
              <a:ea typeface="微軟正黑體" pitchFamily="34" charset="-120"/>
            </a:rPr>
            <a:t>，由</a:t>
          </a:r>
          <a:r>
            <a:rPr lang="zh-TW" altLang="zh-TW" sz="2200" b="1" dirty="0">
              <a:solidFill>
                <a:schemeClr val="tx1"/>
              </a:solidFill>
              <a:latin typeface="微軟正黑體" pitchFamily="34" charset="-120"/>
              <a:ea typeface="微軟正黑體" pitchFamily="34" charset="-120"/>
            </a:rPr>
            <a:t>學生及家長簽名確認交回。</a:t>
          </a:r>
          <a:endParaRPr lang="zh-TW" altLang="en-US" sz="2200" b="1" dirty="0">
            <a:solidFill>
              <a:schemeClr val="tx1"/>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CE558DE2-1635-4236-B0AB-8B3FA0B3FDC3}">
      <dgm:prSet phldrT="[文字]" custT="1"/>
      <dgm:spPr/>
      <dgm:t>
        <a:bodyPr/>
        <a:lstStyle/>
        <a:p>
          <a:pPr marL="534988" indent="-306388">
            <a:lnSpc>
              <a:spcPts val="2400"/>
            </a:lnSpc>
          </a:pPr>
          <a:r>
            <a:rPr lang="zh-TW" altLang="en-US" sz="2200" b="1" dirty="0">
              <a:solidFill>
                <a:schemeClr val="tx1"/>
              </a:solidFill>
              <a:latin typeface="微軟正黑體"/>
              <a:ea typeface="微軟正黑體"/>
            </a:rPr>
            <a:t>招生對象</a:t>
          </a:r>
          <a:r>
            <a:rPr lang="en-US" altLang="zh-TW"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 </a:t>
          </a:r>
          <a:r>
            <a:rPr lang="en-US" altLang="en-US" sz="2200" b="1" dirty="0">
              <a:solidFill>
                <a:schemeClr val="tx1"/>
              </a:solidFill>
              <a:latin typeface="微軟正黑體"/>
              <a:ea typeface="微軟正黑體"/>
            </a:rPr>
            <a:t>1</a:t>
          </a:r>
          <a:r>
            <a:rPr lang="en-US" altLang="zh-TW" sz="2200" b="1" dirty="0">
              <a:solidFill>
                <a:schemeClr val="tx1"/>
              </a:solidFill>
              <a:latin typeface="微軟正黑體"/>
              <a:ea typeface="微軟正黑體"/>
            </a:rPr>
            <a:t>12</a:t>
          </a:r>
          <a:r>
            <a:rPr lang="zh-TW" altLang="en-US" sz="2200" b="1" dirty="0">
              <a:solidFill>
                <a:schemeClr val="tx1"/>
              </a:solidFill>
              <a:latin typeface="微軟正黑體"/>
              <a:ea typeface="微軟正黑體"/>
            </a:rPr>
            <a:t>年</a:t>
          </a:r>
          <a:r>
            <a:rPr lang="en-US" altLang="en-US" sz="2200" b="1" dirty="0">
              <a:solidFill>
                <a:schemeClr val="tx1"/>
              </a:solidFill>
              <a:latin typeface="微軟正黑體"/>
              <a:ea typeface="微軟正黑體"/>
            </a:rPr>
            <a:t>2</a:t>
          </a:r>
          <a:r>
            <a:rPr lang="zh-TW" altLang="en-US" sz="2200" b="1" dirty="0">
              <a:solidFill>
                <a:schemeClr val="tx1"/>
              </a:solidFill>
              <a:latin typeface="微軟正黑體"/>
              <a:ea typeface="微軟正黑體"/>
            </a:rPr>
            <a:t>月</a:t>
          </a:r>
          <a:r>
            <a:rPr lang="en-US" altLang="en-US" sz="2200" b="1" dirty="0">
              <a:solidFill>
                <a:schemeClr val="tx1"/>
              </a:solidFill>
              <a:latin typeface="微軟正黑體"/>
              <a:ea typeface="微軟正黑體"/>
            </a:rPr>
            <a:t>1</a:t>
          </a:r>
          <a:r>
            <a:rPr lang="zh-TW" altLang="en-US" sz="2200" b="1" dirty="0">
              <a:solidFill>
                <a:schemeClr val="tx1"/>
              </a:solidFill>
              <a:latin typeface="微軟正黑體"/>
              <a:ea typeface="微軟正黑體"/>
            </a:rPr>
            <a:t>日前就讀本區國中且</a:t>
          </a:r>
          <a:r>
            <a:rPr lang="zh-TW" altLang="en-US" sz="2200" b="1" dirty="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CAF50884-2880-4E31-83DE-4606FC8BB25F}" type="parTrans" cxnId="{BEDE6412-3F18-48BD-A0D9-9BFF901DDEF9}">
      <dgm:prSet/>
      <dgm:spPr/>
      <dgm:t>
        <a:bodyPr/>
        <a:lstStyle/>
        <a:p>
          <a:endParaRPr lang="zh-TW" altLang="en-US"/>
        </a:p>
      </dgm:t>
    </dgm:pt>
    <dgm:pt modelId="{F844974F-3F2D-4D5B-9536-BD6A6FAA67BC}" type="sibTrans" cxnId="{BEDE6412-3F18-48BD-A0D9-9BFF901DDEF9}">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80349" custLinFactNeighborX="2168" custLinFactNeighborY="54">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pt>
  </dgm:ptLst>
  <dgm:cxnLst>
    <dgm:cxn modelId="{BEDE6412-3F18-48BD-A0D9-9BFF901DDEF9}" srcId="{D615E62D-AAB6-41B3-AC23-66D407BB2CE6}" destId="{CE558DE2-1635-4236-B0AB-8B3FA0B3FDC3}" srcOrd="2" destOrd="0" parTransId="{CAF50884-2880-4E31-83DE-4606FC8BB25F}" sibTransId="{F844974F-3F2D-4D5B-9536-BD6A6FAA67BC}"/>
    <dgm:cxn modelId="{87EC251C-331A-4E88-8B1E-2B864D07DC52}" srcId="{D615E62D-AAB6-41B3-AC23-66D407BB2CE6}" destId="{21E82D1A-7C3C-4412-8AFB-ACF2E8EF3A79}" srcOrd="1" destOrd="0" parTransId="{598EE763-7F05-4B58-B3A1-5A84EB6CDE62}" sibTransId="{462F6A08-8F6C-4CC8-BBE1-B70D6FEA44D5}"/>
    <dgm:cxn modelId="{6A87431D-A00A-4A0E-A9D2-57737BB0C4DC}" srcId="{9B7ADE11-BE18-4708-9D56-1476D1E125B4}" destId="{1A85268F-4BCD-427A-A039-20FD95604CB0}" srcOrd="0" destOrd="0" parTransId="{35E68A3D-F2FA-49B6-B24C-7B74316296FE}" sibTransId="{514821C0-F3EE-42E8-BA85-1224691C8218}"/>
    <dgm:cxn modelId="{A4ACDE34-8A0D-44DF-8EA2-4F2DB83A8F63}" type="presOf" srcId="{9B7ADE11-BE18-4708-9D56-1476D1E125B4}" destId="{95F09A83-74EB-4EC8-AD6D-6E463ED96453}" srcOrd="0" destOrd="0" presId="urn:microsoft.com/office/officeart/2005/8/layout/vList5"/>
    <dgm:cxn modelId="{292F3D3C-EAF0-442A-93E1-409FB967C76F}" srcId="{9B7ADE11-BE18-4708-9D56-1476D1E125B4}" destId="{7351BC8C-A3C1-4E78-8314-1F72D6654368}" srcOrd="2" destOrd="0" parTransId="{E52F74C6-EED6-4D60-98C9-7BC42BA3306B}" sibTransId="{E6070F69-9EB7-445F-84F1-F7634AD49B5A}"/>
    <dgm:cxn modelId="{96BE154C-A510-470D-9C42-0E813BCF7E1B}" type="presOf" srcId="{F9E0FB4C-623F-4474-A3F8-D86B85FF0B65}" destId="{DA0DB5C3-75BA-45A0-BE5A-7A3C9AD81C53}"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CA436C84-1BE3-4382-AC2E-0605D45654CB}" type="presOf" srcId="{8E109CDF-101F-4367-91E8-A8714F11C9EE}" destId="{B75A1A8B-6EE8-453C-BFBA-D7747B2A219D}" srcOrd="0" destOrd="0"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46C1EBA1-D56F-44ED-9D49-E8808B7AC078}" type="presOf" srcId="{CE558DE2-1635-4236-B0AB-8B3FA0B3FDC3}" destId="{DA0DB5C3-75BA-45A0-BE5A-7A3C9AD81C53}" srcOrd="0" destOrd="2" presId="urn:microsoft.com/office/officeart/2005/8/layout/vList5"/>
    <dgm:cxn modelId="{C15090A4-2CB1-44C6-82A6-31B465C4976D}" type="presOf" srcId="{1A85268F-4BCD-427A-A039-20FD95604CB0}" destId="{45C3AC1C-7C86-42B1-8C46-D477007DFCA5}" srcOrd="0" destOrd="0"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134D7CA6-D256-4DCB-AC9B-6EB2DB9C45E8}" type="presOf" srcId="{7351BC8C-A3C1-4E78-8314-1F72D6654368}" destId="{45C3AC1C-7C86-42B1-8C46-D477007DFCA5}" srcOrd="0" destOrd="2" presId="urn:microsoft.com/office/officeart/2005/8/layout/vList5"/>
    <dgm:cxn modelId="{28FA91D3-2F5E-4299-A7E3-C31ED2C12EB3}" srcId="{9B7ADE11-BE18-4708-9D56-1476D1E125B4}" destId="{7D18848D-7E34-4455-B8D2-DBB35D905EF0}" srcOrd="1" destOrd="0" parTransId="{FC4C3F0D-E4B9-4977-A34A-4636F974A4F4}" sibTransId="{91AC7F8B-A0FB-426D-939F-FEF6DD877481}"/>
    <dgm:cxn modelId="{4FEF28DC-9E0C-4F9B-B25C-6ED7C62417BB}" type="presOf" srcId="{72B92933-CBF6-4146-9798-0FB60522B370}" destId="{0874A851-733E-4C68-A5B9-C63601CD053F}" srcOrd="0" destOrd="0" presId="urn:microsoft.com/office/officeart/2005/8/layout/vList5"/>
    <dgm:cxn modelId="{993DB7DD-0652-4B4E-8C6F-958C820ABFB9}" type="presOf" srcId="{7D18848D-7E34-4455-B8D2-DBB35D905EF0}" destId="{45C3AC1C-7C86-42B1-8C46-D477007DFCA5}" srcOrd="0" destOrd="1" presId="urn:microsoft.com/office/officeart/2005/8/layout/vList5"/>
    <dgm:cxn modelId="{DBAD75DE-E6BD-46DF-BD63-F0EEDFB4EABC}"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037333E7-3B35-45FA-9418-1A25D2C27150}" type="presOf" srcId="{D615E62D-AAB6-41B3-AC23-66D407BB2CE6}" destId="{ECD53BAB-D8FE-446E-B57F-FCEDCC00A9E9}" srcOrd="0" destOrd="0" presId="urn:microsoft.com/office/officeart/2005/8/layout/vList5"/>
    <dgm:cxn modelId="{9AD054F2-E1F3-49C0-B36B-5A4B290C6A32}" type="presOf" srcId="{CC56A4D3-DC69-4CD3-B1AA-98D8270AE517}" destId="{0874A851-733E-4C68-A5B9-C63601CD053F}" srcOrd="0" destOrd="1" presId="urn:microsoft.com/office/officeart/2005/8/layout/vList5"/>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報名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報名人數未超過招生人數時，則全部錄取；</a:t>
          </a:r>
          <a:br>
            <a:rPr lang="zh-TW" altLang="en-US"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報名人數超過招生人數時，則進行超額比序。</a:t>
          </a: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a:latin typeface="微軟正黑體" pitchFamily="34" charset="-120"/>
              <a:ea typeface="微軟正黑體" pitchFamily="34" charset="-120"/>
            </a:rPr>
            <a:t>112</a:t>
          </a:r>
          <a:r>
            <a:rPr lang="zh-TW" altLang="en-US" sz="2200" b="1" dirty="0">
              <a:latin typeface="微軟正黑體" pitchFamily="34" charset="-120"/>
              <a:ea typeface="微軟正黑體" pitchFamily="34" charset="-120"/>
            </a:rPr>
            <a:t>年</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21-27</a:t>
          </a:r>
          <a:r>
            <a:rPr lang="zh-TW" altLang="en-US" sz="2200" b="1" dirty="0">
              <a:latin typeface="微軟正黑體" pitchFamily="34" charset="-120"/>
              <a:ea typeface="微軟正黑體" pitchFamily="34" charset="-120"/>
            </a:rPr>
            <a:t>日中午</a:t>
          </a:r>
          <a:r>
            <a:rPr lang="en-US" altLang="zh-TW" sz="2200" b="1" dirty="0">
              <a:latin typeface="微軟正黑體" pitchFamily="34" charset="-120"/>
              <a:ea typeface="微軟正黑體" pitchFamily="34" charset="-120"/>
            </a:rPr>
            <a:t>12</a:t>
          </a:r>
          <a:r>
            <a:rPr lang="zh-TW" altLang="en-US" sz="2200" b="1" dirty="0">
              <a:latin typeface="微軟正黑體" pitchFamily="34" charset="-120"/>
              <a:ea typeface="微軟正黑體" pitchFamily="34" charset="-120"/>
            </a:rPr>
            <a:t>時止線上志願選填。</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a:solidFill>
                <a:schemeClr val="tx1"/>
              </a:solidFill>
              <a:latin typeface="微軟正黑體"/>
              <a:ea typeface="微軟正黑體"/>
            </a:rPr>
            <a:t>招生對象：彰化區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含共同就學區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a:latin typeface="微軟正黑體" pitchFamily="34" charset="-120"/>
              <a:ea typeface="微軟正黑體" pitchFamily="34" charset="-120"/>
            </a:rPr>
            <a:t>國中列印報名表後學生及家長簽名確認交回。</a:t>
          </a: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比序完仍超額時，則增額錄取 。</a:t>
          </a: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rPr>
            <a:t>欲</a:t>
          </a:r>
          <a:r>
            <a:rPr lang="zh-TW" altLang="en-US" sz="2200" b="1" dirty="0">
              <a:solidFill>
                <a:srgbClr val="FF0000"/>
              </a:solidFill>
              <a:latin typeface="微軟正黑體" pitchFamily="34" charset="-120"/>
              <a:ea typeface="微軟正黑體" pitchFamily="34" charset="-120"/>
            </a:rPr>
            <a:t>跨區</a:t>
          </a:r>
          <a:r>
            <a:rPr lang="zh-TW" altLang="en-US" sz="2200" b="1" dirty="0">
              <a:solidFill>
                <a:schemeClr val="tx1"/>
              </a:solidFill>
              <a:latin typeface="微軟正黑體" pitchFamily="34" charset="-120"/>
              <a:ea typeface="微軟正黑體" pitchFamily="34" charset="-120"/>
            </a:rPr>
            <a:t>就讀高中職者，需事先</a:t>
          </a:r>
          <a:r>
            <a:rPr lang="en-US" altLang="zh-TW" sz="2200" b="1" u="sng" dirty="0">
              <a:solidFill>
                <a:srgbClr val="FF0000"/>
              </a:solidFill>
              <a:latin typeface="微軟正黑體" pitchFamily="34" charset="-120"/>
              <a:ea typeface="微軟正黑體" pitchFamily="34" charset="-120"/>
            </a:rPr>
            <a:t>(112</a:t>
          </a:r>
          <a:r>
            <a:rPr lang="zh-TW" altLang="en-US" sz="2200" b="1" u="sng" dirty="0">
              <a:solidFill>
                <a:srgbClr val="FF0000"/>
              </a:solidFill>
              <a:latin typeface="微軟正黑體" pitchFamily="34" charset="-120"/>
              <a:ea typeface="微軟正黑體" pitchFamily="34" charset="-120"/>
            </a:rPr>
            <a:t>年</a:t>
          </a:r>
          <a:r>
            <a:rPr lang="en-US" altLang="zh-TW" sz="2200" b="1" u="sng" dirty="0">
              <a:solidFill>
                <a:srgbClr val="FF0000"/>
              </a:solidFill>
              <a:latin typeface="微軟正黑體" pitchFamily="34" charset="-120"/>
              <a:ea typeface="微軟正黑體" pitchFamily="34" charset="-120"/>
            </a:rPr>
            <a:t>4</a:t>
          </a:r>
          <a:r>
            <a:rPr lang="zh-TW" altLang="en-US" sz="2200" b="1" u="sng" dirty="0">
              <a:solidFill>
                <a:srgbClr val="FF0000"/>
              </a:solidFill>
              <a:latin typeface="微軟正黑體" pitchFamily="34" charset="-120"/>
              <a:ea typeface="微軟正黑體" pitchFamily="34" charset="-120"/>
            </a:rPr>
            <a:t>月</a:t>
          </a:r>
          <a:r>
            <a:rPr lang="en-US" altLang="zh-TW" sz="2200" b="1" u="sng" dirty="0">
              <a:solidFill>
                <a:srgbClr val="FF0000"/>
              </a:solidFill>
              <a:latin typeface="微軟正黑體" pitchFamily="34" charset="-120"/>
              <a:ea typeface="微軟正黑體" pitchFamily="34" charset="-120"/>
            </a:rPr>
            <a:t>28</a:t>
          </a:r>
          <a:r>
            <a:rPr lang="zh-TW" altLang="en-US" sz="2200" b="1" u="sng" dirty="0">
              <a:solidFill>
                <a:srgbClr val="FF0000"/>
              </a:solidFill>
              <a:latin typeface="微軟正黑體" pitchFamily="34" charset="-120"/>
              <a:ea typeface="微軟正黑體" pitchFamily="34" charset="-120"/>
            </a:rPr>
            <a:t>日</a:t>
          </a:r>
          <a:r>
            <a:rPr lang="en-US" altLang="zh-TW" sz="2200" b="1" u="sng" dirty="0">
              <a:solidFill>
                <a:srgbClr val="FF0000"/>
              </a:solidFill>
              <a:latin typeface="微軟正黑體" pitchFamily="34" charset="-120"/>
              <a:ea typeface="微軟正黑體" pitchFamily="34" charset="-120"/>
            </a:rPr>
            <a:t>-5</a:t>
          </a:r>
          <a:r>
            <a:rPr lang="zh-TW" altLang="en-US" sz="2200" b="1" u="sng" dirty="0">
              <a:solidFill>
                <a:srgbClr val="FF0000"/>
              </a:solidFill>
              <a:latin typeface="微軟正黑體" pitchFamily="34" charset="-120"/>
              <a:ea typeface="微軟正黑體" pitchFamily="34" charset="-120"/>
            </a:rPr>
            <a:t>月</a:t>
          </a:r>
          <a:r>
            <a:rPr lang="en-US" altLang="zh-TW" sz="2200" b="1" u="sng" dirty="0">
              <a:solidFill>
                <a:srgbClr val="FF0000"/>
              </a:solidFill>
              <a:latin typeface="微軟正黑體" pitchFamily="34" charset="-120"/>
              <a:ea typeface="微軟正黑體" pitchFamily="34" charset="-120"/>
            </a:rPr>
            <a:t>5</a:t>
          </a:r>
          <a:r>
            <a:rPr lang="zh-TW" altLang="en-US" sz="2200" b="1" u="sng" dirty="0">
              <a:solidFill>
                <a:srgbClr val="FF0000"/>
              </a:solidFill>
              <a:latin typeface="微軟正黑體" pitchFamily="34" charset="-120"/>
              <a:ea typeface="微軟正黑體" pitchFamily="34" charset="-120"/>
            </a:rPr>
            <a:t>日</a:t>
          </a:r>
          <a:r>
            <a:rPr lang="en-US" altLang="zh-TW" sz="2200" b="1" u="sng"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申請變更就學區。</a:t>
          </a: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a:solidFill>
                <a:schemeClr val="tx1"/>
              </a:solidFill>
              <a:latin typeface="微軟正黑體" pitchFamily="34" charset="-120"/>
              <a:ea typeface="微軟正黑體" pitchFamily="34" charset="-120"/>
            </a:rPr>
            <a:t>線上選填志願，不限學校科系。</a:t>
          </a: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82205" custLinFactNeighborX="-50" custLinFactNeighborY="-15224">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96526"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08797" custLinFactNeighborX="196" custLinFactNeighborY="-65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131864" custLinFactNeighborX="-288" custLinFactNeighborY="457">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7390">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51395">
        <dgm:presLayoutVars>
          <dgm:bulletEnabled val="1"/>
        </dgm:presLayoutVars>
      </dgm:prSet>
      <dgm:spPr/>
    </dgm:pt>
  </dgm:ptLst>
  <dgm:cxnLst>
    <dgm:cxn modelId="{46CADD10-56CC-426B-A45D-214A130FA3F2}" srcId="{DBC284DB-1BC1-4EAE-B210-C4AB8EFB17FD}" destId="{9EEF6114-C2DA-414C-88AE-9C85681B7DCF}" srcOrd="2" destOrd="0" parTransId="{EFD9B544-16B5-42D1-83D2-479DD5321969}" sibTransId="{F5AEEDDD-99F7-4E7E-9F73-77D51247436E}"/>
    <dgm:cxn modelId="{BD9D1915-D009-4356-A35E-6BCD0E6FE976}" type="presOf" srcId="{72B92933-CBF6-4146-9798-0FB60522B370}" destId="{0874A851-733E-4C68-A5B9-C63601CD053F}" srcOrd="0" destOrd="1" presId="urn:microsoft.com/office/officeart/2005/8/layout/vList5"/>
    <dgm:cxn modelId="{A03ED51C-72B9-42A6-BC55-CDDB6085A839}" srcId="{D615E62D-AAB6-41B3-AC23-66D407BB2CE6}" destId="{70EE3E01-4728-4EA3-BC6E-C652956BD3DF}" srcOrd="0" destOrd="0" parTransId="{3C2DB25C-00B7-428B-8512-2547ACE639C4}" sibTransId="{E106F867-B59F-4D9E-B7FE-3A0D738FCF35}"/>
    <dgm:cxn modelId="{DCDF501E-E927-4B3E-916F-C9D87151BED8}" type="presOf" srcId="{C6C03ED6-6727-4F53-891A-F7AE24A63851}" destId="{DA0DB5C3-75BA-45A0-BE5A-7A3C9AD81C53}" srcOrd="0" destOrd="2" presId="urn:microsoft.com/office/officeart/2005/8/layout/vList5"/>
    <dgm:cxn modelId="{72FEFC28-AC8D-46D3-851B-23BAD4BE3142}" type="presOf" srcId="{D615E62D-AAB6-41B3-AC23-66D407BB2CE6}" destId="{ECD53BAB-D8FE-446E-B57F-FCEDCC00A9E9}" srcOrd="0" destOrd="0" presId="urn:microsoft.com/office/officeart/2005/8/layout/vList5"/>
    <dgm:cxn modelId="{EF412267-FCA7-4566-8015-BA12AAF285C7}" type="presOf" srcId="{9B7ADE11-BE18-4708-9D56-1476D1E125B4}" destId="{95F09A83-74EB-4EC8-AD6D-6E463ED96453}"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71B6E4B-F647-4C73-B595-1F090901185B}" type="presOf" srcId="{774990FA-CCCA-4C23-85CE-EF99AECCC7A2}" destId="{45C3AC1C-7C86-42B1-8C46-D477007DFCA5}" srcOrd="0" destOrd="1" presId="urn:microsoft.com/office/officeart/2005/8/layout/vList5"/>
    <dgm:cxn modelId="{2CF1776C-7F93-4E55-90E1-1E40D1849B0B}" type="presOf" srcId="{A2C2EF71-A067-4C91-A5AA-456B8742A8D3}" destId="{0874A851-733E-4C68-A5B9-C63601CD053F}" srcOrd="0" destOrd="3"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3D4EC858-386F-4507-ACD9-12921D5263AC}" srcId="{D615E62D-AAB6-41B3-AC23-66D407BB2CE6}" destId="{C6C03ED6-6727-4F53-891A-F7AE24A63851}" srcOrd="2" destOrd="0" parTransId="{4D606A66-EE00-410A-B849-864C8BB52EB2}" sibTransId="{63F20DDE-7237-45CA-A683-9BB31A8087E9}"/>
    <dgm:cxn modelId="{3F96C25A-4BCC-45CC-A937-63C927CEBC20}" srcId="{DBC284DB-1BC1-4EAE-B210-C4AB8EFB17FD}" destId="{A2C2EF71-A067-4C91-A5AA-456B8742A8D3}" srcOrd="3" destOrd="0" parTransId="{6E88475D-F71E-44CA-83B3-0E3B0912DDB8}" sibTransId="{5BCE78B8-4AF8-43E1-8028-9989F004BC9A}"/>
    <dgm:cxn modelId="{38447E7F-AB38-4AD1-96C5-1E31FF7EA9FF}" type="presOf" srcId="{9EEF6114-C2DA-414C-88AE-9C85681B7DCF}" destId="{0874A851-733E-4C68-A5B9-C63601CD053F}" srcOrd="0" destOrd="2" presId="urn:microsoft.com/office/officeart/2005/8/layout/vList5"/>
    <dgm:cxn modelId="{DA2ECA8B-A4A7-426B-98E6-48F7063B3B83}" type="presOf" srcId="{EA0678C4-64A5-4884-8239-7A267BEC79D8}" destId="{0874A851-733E-4C68-A5B9-C63601CD053F}"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1" destOrd="0" parTransId="{32BDC70A-0D42-4B73-9534-95D34C4E4A00}" sibTransId="{62104E89-A228-4354-A945-734B91C70374}"/>
    <dgm:cxn modelId="{F16EBEB6-970B-49BE-A04A-8157D1A02D7B}" type="presOf" srcId="{70EE3E01-4728-4EA3-BC6E-C652956BD3DF}" destId="{DA0DB5C3-75BA-45A0-BE5A-7A3C9AD81C53}" srcOrd="0" destOrd="0" presId="urn:microsoft.com/office/officeart/2005/8/layout/vList5"/>
    <dgm:cxn modelId="{BB075DBE-02CD-4770-9C33-93BEB1B0B85E}" type="presOf" srcId="{09831B83-4C03-483E-AB5B-37698E33201A}" destId="{DA0DB5C3-75BA-45A0-BE5A-7A3C9AD81C53}" srcOrd="0" destOrd="1"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28FA91D3-2F5E-4299-A7E3-C31ED2C12EB3}" srcId="{9B7ADE11-BE18-4708-9D56-1476D1E125B4}" destId="{7D18848D-7E34-4455-B8D2-DBB35D905EF0}" srcOrd="0" destOrd="0" parTransId="{FC4C3F0D-E4B9-4977-A34A-4636F974A4F4}" sibTransId="{91AC7F8B-A0FB-426D-939F-FEF6DD877481}"/>
    <dgm:cxn modelId="{478286D6-D6A8-484C-B994-0DBE951B8CF3}" type="presOf" srcId="{DBC284DB-1BC1-4EAE-B210-C4AB8EFB17FD}" destId="{612C8EBA-AECD-4375-B086-FF608DEEDB88}" srcOrd="0" destOrd="0" presId="urn:microsoft.com/office/officeart/2005/8/layout/vList5"/>
    <dgm:cxn modelId="{D40818DE-E6E2-45B6-9E98-40C30D87CD80}" type="presOf" srcId="{8E109CDF-101F-4367-91E8-A8714F11C9EE}" destId="{B75A1A8B-6EE8-453C-BFBA-D7747B2A219D}" srcOrd="0" destOrd="0" presId="urn:microsoft.com/office/officeart/2005/8/layout/vList5"/>
    <dgm:cxn modelId="{747845FB-39E8-466F-8293-D80D442057AA}" type="presOf" srcId="{7D18848D-7E34-4455-B8D2-DBB35D905EF0}" destId="{45C3AC1C-7C86-42B1-8C46-D477007DFCA5}" srcOrd="0" destOrd="0" presId="urn:microsoft.com/office/officeart/2005/8/layout/vList5"/>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a:latin typeface="微軟正黑體" panose="020B0604030504040204" pitchFamily="34" charset="-120"/>
              <a:ea typeface="微軟正黑體" panose="020B0604030504040204" pitchFamily="34" charset="-120"/>
            </a:rPr>
            <a:t>集體報名</a:t>
          </a: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a:latin typeface="微軟正黑體" panose="020B0604030504040204" pitchFamily="34" charset="-120"/>
              <a:ea typeface="微軟正黑體" panose="020B0604030504040204" pitchFamily="34" charset="-120"/>
            </a:rPr>
            <a:t>112</a:t>
          </a:r>
          <a:r>
            <a:rPr lang="zh-TW" altLang="en-US"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25-26</a:t>
          </a:r>
          <a:r>
            <a:rPr lang="zh-TW" altLang="en-US" b="1" dirty="0">
              <a:latin typeface="微軟正黑體" panose="020B0604030504040204" pitchFamily="34" charset="-120"/>
              <a:ea typeface="微軟正黑體" panose="020B0604030504040204" pitchFamily="34" charset="-120"/>
            </a:rPr>
            <a:t>日</a:t>
          </a: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a:latin typeface="微軟正黑體" panose="020B0604030504040204" pitchFamily="34" charset="-120"/>
              <a:ea typeface="微軟正黑體" panose="020B0604030504040204" pitchFamily="34" charset="-120"/>
            </a:rPr>
            <a:t>放榜</a:t>
          </a: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a:latin typeface="微軟正黑體" panose="020B0604030504040204" pitchFamily="34" charset="-120"/>
              <a:ea typeface="微軟正黑體" panose="020B0604030504040204" pitchFamily="34" charset="-120"/>
            </a:rPr>
            <a:t>112</a:t>
          </a:r>
          <a:r>
            <a:rPr lang="zh-TW" altLang="en-US"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12</a:t>
          </a:r>
          <a:r>
            <a:rPr lang="zh-TW" altLang="en-US" b="1" dirty="0">
              <a:latin typeface="微軟正黑體" panose="020B0604030504040204" pitchFamily="34" charset="-120"/>
              <a:ea typeface="微軟正黑體" panose="020B0604030504040204" pitchFamily="34" charset="-120"/>
            </a:rPr>
            <a:t>日</a:t>
          </a: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a:latin typeface="微軟正黑體" panose="020B0604030504040204" pitchFamily="34" charset="-120"/>
              <a:ea typeface="微軟正黑體" panose="020B0604030504040204" pitchFamily="34" charset="-120"/>
            </a:rPr>
            <a:t>錄取報到</a:t>
          </a: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a:latin typeface="微軟正黑體" panose="020B0604030504040204" pitchFamily="34" charset="-120"/>
              <a:ea typeface="微軟正黑體" panose="020B0604030504040204" pitchFamily="34" charset="-120"/>
            </a:rPr>
            <a:t>112</a:t>
          </a:r>
          <a:r>
            <a:rPr lang="zh-TW" altLang="en-US" b="1" dirty="0">
              <a:latin typeface="微軟正黑體" panose="020B0604030504040204" pitchFamily="34" charset="-120"/>
              <a:ea typeface="微軟正黑體" panose="020B0604030504040204" pitchFamily="34" charset="-120"/>
            </a:rPr>
            <a:t>年</a:t>
          </a:r>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15</a:t>
          </a:r>
          <a:r>
            <a:rPr lang="zh-TW" altLang="en-US" b="1" dirty="0">
              <a:latin typeface="微軟正黑體" panose="020B0604030504040204" pitchFamily="34" charset="-120"/>
              <a:ea typeface="微軟正黑體" panose="020B0604030504040204" pitchFamily="34" charset="-120"/>
            </a:rPr>
            <a:t>日</a:t>
          </a: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pt>
    <dgm:pt modelId="{E008F34C-7310-4E5A-8433-1F3830FB0556}" type="pres">
      <dgm:prSet presAssocID="{5CCE225C-ABBD-491B-B4B8-807ADA4B2A58}" presName="descendantText" presStyleLbl="alignAccFollowNode1" presStyleIdx="0" presStyleCnt="3">
        <dgm:presLayoutVars>
          <dgm:bulletEnabled val="1"/>
        </dgm:presLayoutVars>
      </dgm:prSet>
      <dgm:spPr/>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pt>
    <dgm:pt modelId="{7EAE4F7B-CA32-4489-A552-DDC5149EDB5E}" type="pres">
      <dgm:prSet presAssocID="{2F7CD491-5EAC-4D04-8DE7-E388B9CAF893}" presName="descendantText" presStyleLbl="alignAccFollowNode1" presStyleIdx="1" presStyleCnt="3">
        <dgm:presLayoutVars>
          <dgm:bulletEnabled val="1"/>
        </dgm:presLayoutVars>
      </dgm:prSet>
      <dgm:spPr/>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pt>
    <dgm:pt modelId="{0B0F12E6-EF03-4B07-B26A-9A901DBE300E}" type="pres">
      <dgm:prSet presAssocID="{2C1BAFD0-ED4C-45C3-8B00-B4FA1D7A6571}" presName="descendantText" presStyleLbl="alignAccFollowNode1" presStyleIdx="2" presStyleCnt="3">
        <dgm:presLayoutVars>
          <dgm:bulletEnabled val="1"/>
        </dgm:presLayoutVars>
      </dgm:prSet>
      <dgm:spPr/>
    </dgm:pt>
  </dgm:ptLst>
  <dgm:cxnLst>
    <dgm:cxn modelId="{EE51A73A-9712-4664-A486-FC242D0A768E}" type="presOf" srcId="{80760155-2EC1-4E0E-8779-5D02309B4F3F}" destId="{0B0F12E6-EF03-4B07-B26A-9A901DBE300E}"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9D759A65-966D-4EF2-8C46-4E9DF90F588C}" srcId="{2EADD280-76EB-473F-85D2-A56D6AC024A9}" destId="{2F7CD491-5EAC-4D04-8DE7-E388B9CAF893}" srcOrd="1" destOrd="0" parTransId="{22B36CBE-7B5E-4FFF-8C7D-473C45F966D5}" sibTransId="{B1CF1B22-98B4-4140-85C4-A40F27704C7B}"/>
    <dgm:cxn modelId="{0B3C0A49-174B-4615-B045-32EB8B2338BE}" type="presOf" srcId="{2F7CD491-5EAC-4D04-8DE7-E388B9CAF893}" destId="{C9510FF6-C4BB-4F86-AE82-48F35122AADD}" srcOrd="0" destOrd="0" presId="urn:microsoft.com/office/officeart/2005/8/layout/vList5"/>
    <dgm:cxn modelId="{809C2A69-CF1B-4A42-959A-4558611A1EF8}" srcId="{2EADD280-76EB-473F-85D2-A56D6AC024A9}" destId="{5CCE225C-ABBD-491B-B4B8-807ADA4B2A58}" srcOrd="0" destOrd="0" parTransId="{9CD49A99-6001-496E-B4AB-FA6269A3082C}" sibTransId="{E2F803A4-82AC-4D7F-B2D7-6398D5B72FC4}"/>
    <dgm:cxn modelId="{553CA54B-7BE2-4C5D-B92C-4560C0FAAB63}" type="presOf" srcId="{85A89213-3405-433C-8B1D-8A5F7EA4C0A9}" destId="{E008F34C-7310-4E5A-8433-1F3830FB0556}"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D704228D-59FA-4D64-BB92-C938E792C643}" type="presOf" srcId="{4D114CFF-CA27-4689-BA3F-4D49B03E0B9A}" destId="{7EAE4F7B-CA32-4489-A552-DDC5149EDB5E}" srcOrd="0" destOrd="0" presId="urn:microsoft.com/office/officeart/2005/8/layout/vList5"/>
    <dgm:cxn modelId="{2F7E098F-AAEB-4CA2-88AD-2468790E3E30}" type="presOf" srcId="{2EADD280-76EB-473F-85D2-A56D6AC024A9}" destId="{2EE28A45-D687-49A4-933A-557379094ECC}"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C50CCDEA-111C-4017-97ED-7C384CF671A4}" type="presOf" srcId="{2C1BAFD0-ED4C-45C3-8B00-B4FA1D7A6571}" destId="{6DCF1CC6-F003-4550-9C24-9486855C14B3}"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pPr>
            <a:lnSpc>
              <a:spcPts val="2000"/>
            </a:lnSpc>
          </a:pPr>
          <a:r>
            <a:rPr lang="zh-TW" altLang="en-US" sz="2000" b="1" dirty="0">
              <a:latin typeface="微軟正黑體" pitchFamily="34" charset="-120"/>
              <a:ea typeface="微軟正黑體" pitchFamily="34" charset="-120"/>
            </a:rPr>
            <a:t>時程</a:t>
          </a:r>
          <a:endParaRPr lang="en-US" altLang="zh-TW" sz="2000" b="1" dirty="0">
            <a:latin typeface="微軟正黑體" pitchFamily="34" charset="-120"/>
            <a:ea typeface="微軟正黑體" pitchFamily="34" charset="-120"/>
          </a:endParaRPr>
        </a:p>
        <a:p>
          <a:pPr>
            <a:lnSpc>
              <a:spcPts val="2000"/>
            </a:lnSpc>
          </a:pPr>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15</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19</a:t>
          </a:r>
          <a:r>
            <a:rPr lang="zh-TW" altLang="en-US" sz="2000" b="1" kern="1200"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a:solidFill>
                <a:srgbClr val="FF0000"/>
              </a:solidFill>
              <a:latin typeface="微軟正黑體" pitchFamily="34" charset="-120"/>
              <a:ea typeface="微軟正黑體" pitchFamily="34" charset="-120"/>
            </a:rPr>
            <a:t>佔五專各校科組核定招生名額</a:t>
          </a:r>
          <a:r>
            <a:rPr lang="en-US" altLang="zh-TW" sz="1800" b="1" i="0" dirty="0">
              <a:solidFill>
                <a:srgbClr val="FF0000"/>
              </a:solidFill>
              <a:latin typeface="微軟正黑體" pitchFamily="34" charset="-120"/>
              <a:ea typeface="微軟正黑體" pitchFamily="34" charset="-120"/>
            </a:rPr>
            <a:t>50%-100%</a:t>
          </a:r>
          <a:r>
            <a:rPr lang="zh-TW" altLang="en-US" sz="1800" b="1" i="0" dirty="0">
              <a:solidFill>
                <a:srgbClr val="FF0000"/>
              </a:solidFill>
              <a:latin typeface="微軟正黑體" pitchFamily="34" charset="-120"/>
              <a:ea typeface="微軟正黑體" pitchFamily="34" charset="-120"/>
            </a:rPr>
            <a:t>，強烈建議要報名</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22-26</a:t>
          </a:r>
          <a:r>
            <a:rPr lang="zh-TW" altLang="en-US" sz="2000" b="1" kern="1200" dirty="0">
              <a:latin typeface="微軟正黑體" pitchFamily="34" charset="-120"/>
              <a:ea typeface="微軟正黑體" pitchFamily="34" charset="-120"/>
            </a:rPr>
            <a:t>日報名</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6</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月</a:t>
          </a: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8-12</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日</a:t>
          </a:r>
          <a:r>
            <a:rPr lang="zh-TW" altLang="en-US" sz="2000" b="1" kern="1200" dirty="0">
              <a:latin typeface="微軟正黑體" pitchFamily="34" charset="-120"/>
              <a:ea typeface="微軟正黑體" pitchFamily="34" charset="-120"/>
            </a:rPr>
            <a:t>志願選填</a:t>
          </a: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a:latin typeface="微軟正黑體" pitchFamily="34" charset="-120"/>
              <a:ea typeface="微軟正黑體" pitchFamily="34" charset="-120"/>
            </a:rPr>
            <a:t>採網路選填志願，考生可不限地區、學校、科組，至多可選擇</a:t>
          </a:r>
          <a:r>
            <a:rPr lang="en-US" altLang="zh-TW" sz="1800" b="1" i="0" dirty="0">
              <a:latin typeface="微軟正黑體" pitchFamily="34" charset="-120"/>
              <a:ea typeface="微軟正黑體" pitchFamily="34" charset="-120"/>
            </a:rPr>
            <a:t>30</a:t>
          </a:r>
          <a:r>
            <a:rPr lang="zh-TW" altLang="zh-TW" sz="1800" b="1" i="0" dirty="0">
              <a:latin typeface="微軟正黑體" pitchFamily="34" charset="-120"/>
              <a:ea typeface="微軟正黑體" pitchFamily="34" charset="-120"/>
            </a:rPr>
            <a:t>個志願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全國一區辦理</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不分區</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a:t>
          </a:r>
          <a:r>
            <a:rPr lang="zh-TW" altLang="en-US" sz="1800" b="1" dirty="0">
              <a:solidFill>
                <a:srgbClr val="FF0000"/>
              </a:solidFill>
              <a:latin typeface="微軟正黑體" pitchFamily="34" charset="-120"/>
              <a:ea typeface="微軟正黑體" pitchFamily="34" charset="-120"/>
            </a:rPr>
            <a:t>應屆畢業生採集體報名或個別網路報名，非應屆畢業生採個別網路報名</a:t>
          </a:r>
        </a:p>
      </dgm:t>
    </dgm:pt>
    <dgm:pt modelId="{C7764A62-64CD-4901-9988-164F6F0321CE}" type="sibTrans" cxnId="{5D7E02BF-E809-4E27-9A0F-6434BB12951E}">
      <dgm:prSet/>
      <dgm:spPr/>
      <dgm:t>
        <a:bodyPr/>
        <a:lstStyle/>
        <a:p>
          <a:endParaRPr lang="zh-TW" altLang="en-US"/>
        </a:p>
      </dgm:t>
    </dgm:pt>
    <dgm:pt modelId="{5918EB36-787B-4F9C-AA86-987FDD10914B}" type="parTrans" cxnId="{5D7E02BF-E809-4E27-9A0F-6434BB12951E}">
      <dgm:prSet/>
      <dgm:spPr/>
      <dgm:t>
        <a:bodyPr/>
        <a:lstStyle/>
        <a:p>
          <a:endParaRPr lang="zh-TW" altLang="en-US"/>
        </a:p>
      </dgm:t>
    </dgm:pt>
    <dgm:pt modelId="{F9E0FB4C-623F-4474-A3F8-D86B85FF0B65}">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a:solidFill>
                <a:schemeClr val="tx1"/>
              </a:solidFill>
              <a:latin typeface="微軟正黑體" pitchFamily="34" charset="-120"/>
              <a:ea typeface="微軟正黑體" pitchFamily="34" charset="-120"/>
            </a:rPr>
            <a:t>7</a:t>
          </a:r>
          <a:r>
            <a:rPr lang="zh-TW" altLang="en-US" sz="1800" b="1" dirty="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8922A49D-31C9-4ADB-9FE6-DF8F9776D4F0}">
      <dgm:prSet custT="1"/>
      <dgm:spPr/>
      <dgm:t>
        <a:bodyPr/>
        <a:lstStyle/>
        <a:p>
          <a:r>
            <a:rPr lang="zh-TW" altLang="en-US" sz="1800" b="1" dirty="0">
              <a:solidFill>
                <a:schemeClr val="tx1"/>
              </a:solidFill>
              <a:latin typeface="微軟正黑體" pitchFamily="34" charset="-120"/>
              <a:ea typeface="微軟正黑體" pitchFamily="34" charset="-120"/>
            </a:rPr>
            <a:t>護理科及國立五專採計國中教育會考成績</a:t>
          </a:r>
        </a:p>
      </dgm:t>
    </dgm:pt>
    <dgm:pt modelId="{DC2DE95A-AEE6-4D98-9B0B-87518B5C4829}" type="sibTrans" cxnId="{C752EBE4-79BC-43D5-B59D-94F49217A886}">
      <dgm:prSet/>
      <dgm:spPr/>
      <dgm:t>
        <a:bodyPr/>
        <a:lstStyle/>
        <a:p>
          <a:endParaRPr lang="zh-TW" altLang="en-US"/>
        </a:p>
      </dgm:t>
    </dgm:pt>
    <dgm:pt modelId="{670E2EB7-2725-4C5F-92BF-FCC02EE20D48}" type="par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私立五專</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護理科除外</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由各校決定是否採計國中教育會考成績</a:t>
          </a:r>
        </a:p>
      </dgm:t>
    </dgm:pt>
    <dgm:pt modelId="{657C2758-8946-4DBF-83F3-ABC9197655C5}" type="sibTrans" cxnId="{1BEDBF9A-5360-4FEE-9D4C-D0DC74308C1E}">
      <dgm:prSet/>
      <dgm:spPr/>
      <dgm:t>
        <a:bodyPr/>
        <a:lstStyle/>
        <a:p>
          <a:endParaRPr lang="zh-TW" altLang="en-US"/>
        </a:p>
      </dgm:t>
    </dgm:pt>
    <dgm:pt modelId="{1703C2CF-46DC-4E5A-A9AD-8B65FE65E121}" type="parTrans" cxnId="{1BEDBF9A-5360-4FEE-9D4C-D0DC74308C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2737">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1528" custScaleY="60107" custLinFactNeighborX="1571" custLinFactNeighborY="-2508">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custLinFactNeighborX="-35" custLinFactNeighborY="562">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pt>
  </dgm:ptLst>
  <dgm:cxnLst>
    <dgm:cxn modelId="{C816B01F-FEC9-4555-9D5D-CE5BF203999B}" type="presOf" srcId="{58A6624F-E77B-4245-A3A4-C07417AE5CB6}" destId="{DA0DB5C3-75BA-45A0-BE5A-7A3C9AD81C53}" srcOrd="0" destOrd="3" presId="urn:microsoft.com/office/officeart/2005/8/layout/vList5"/>
    <dgm:cxn modelId="{A1989822-76F1-4E00-BEF8-2900B6F9B973}" type="presOf" srcId="{72B92933-CBF6-4146-9798-0FB60522B370}" destId="{0874A851-733E-4C68-A5B9-C63601CD053F}" srcOrd="0" destOrd="0" presId="urn:microsoft.com/office/officeart/2005/8/layout/vList5"/>
    <dgm:cxn modelId="{68FDE930-DD2C-4801-86F1-3D29C25739BC}" type="presOf" srcId="{7351BC8C-A3C1-4E78-8314-1F72D6654368}" destId="{45C3AC1C-7C86-42B1-8C46-D477007DFCA5}" srcOrd="0" destOrd="2" presId="urn:microsoft.com/office/officeart/2005/8/layout/vList5"/>
    <dgm:cxn modelId="{B0509334-EBC6-4496-8A2C-5A27274EB25A}" type="presOf" srcId="{F9E0FB4C-623F-4474-A3F8-D86B85FF0B65}" destId="{DA0DB5C3-75BA-45A0-BE5A-7A3C9AD81C53}" srcOrd="0" destOrd="1" presId="urn:microsoft.com/office/officeart/2005/8/layout/vList5"/>
    <dgm:cxn modelId="{292F3D3C-EAF0-442A-93E1-409FB967C76F}" srcId="{9B7ADE11-BE18-4708-9D56-1476D1E125B4}" destId="{7351BC8C-A3C1-4E78-8314-1F72D6654368}" srcOrd="2" destOrd="0" parTransId="{E52F74C6-EED6-4D60-98C9-7BC42BA3306B}" sibTransId="{E6070F69-9EB7-445F-84F1-F7634AD49B5A}"/>
    <dgm:cxn modelId="{8FE0EA44-24C7-4006-8A0A-D3819C0ABE0A}" type="presOf" srcId="{DBC284DB-1BC1-4EAE-B210-C4AB8EFB17FD}" destId="{612C8EBA-AECD-4375-B086-FF608DEEDB88}" srcOrd="0" destOrd="0" presId="urn:microsoft.com/office/officeart/2005/8/layout/vList5"/>
    <dgm:cxn modelId="{4081E96A-8072-4DB8-82BE-9239619A9B44}"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ABE80572-039C-46D5-86CA-3D08CF0FF28C}" type="presOf" srcId="{7D18848D-7E34-4455-B8D2-DBB35D905EF0}" destId="{45C3AC1C-7C86-42B1-8C46-D477007DFCA5}"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081DBD7E-A0D7-4336-B81C-96B3BFF6E70C}" srcId="{DBC284DB-1BC1-4EAE-B210-C4AB8EFB17FD}" destId="{1BD24FF1-A993-4CBB-B9C4-30BE2588A49F}" srcOrd="1" destOrd="0" parTransId="{7FA6A2EE-F199-4FD7-9C3C-A6689712F241}" sibTransId="{6E37DFEC-659E-4C95-8183-4EA81575943F}"/>
    <dgm:cxn modelId="{1BEDBF9A-5360-4FEE-9D4C-D0DC74308C1E}" srcId="{D615E62D-AAB6-41B3-AC23-66D407BB2CE6}" destId="{58A6624F-E77B-4245-A3A4-C07417AE5CB6}" srcOrd="3" destOrd="0" parTransId="{1703C2CF-46DC-4E5A-A9AD-8B65FE65E121}" sibTransId="{657C2758-8946-4DBF-83F3-ABC9197655C5}"/>
    <dgm:cxn modelId="{DFEC8E9E-CED7-4106-84C8-BAA16110A1E4}" type="presOf" srcId="{1BD24FF1-A993-4CBB-B9C4-30BE2588A49F}" destId="{0874A851-733E-4C68-A5B9-C63601CD053F}"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43CE6A0-F3D1-444C-8031-0B11D1949916}" type="presOf" srcId="{714F7DE5-9C32-4E16-9544-31DB1AD0B80C}" destId="{45C3AC1C-7C86-42B1-8C46-D477007DFCA5}" srcOrd="0" destOrd="1" presId="urn:microsoft.com/office/officeart/2005/8/layout/vList5"/>
    <dgm:cxn modelId="{685842A1-BEC6-4384-9275-40AEF3019D08}" type="presOf" srcId="{D964AE60-2056-4CF3-9223-33CFC6E1286D}" destId="{DA0DB5C3-75BA-45A0-BE5A-7A3C9AD81C53}" srcOrd="0" destOrd="0"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5D7E02BF-E809-4E27-9A0F-6434BB12951E}" srcId="{D615E62D-AAB6-41B3-AC23-66D407BB2CE6}" destId="{D964AE60-2056-4CF3-9223-33CFC6E1286D}" srcOrd="0" destOrd="0" parTransId="{5918EB36-787B-4F9C-AA86-987FDD10914B}" sibTransId="{C7764A62-64CD-4901-9988-164F6F0321CE}"/>
    <dgm:cxn modelId="{6D6C1AC3-01E3-409F-90FE-ADF127F61316}" type="presOf" srcId="{8922A49D-31C9-4ADB-9FE6-DF8F9776D4F0}" destId="{DA0DB5C3-75BA-45A0-BE5A-7A3C9AD81C53}" srcOrd="0" destOrd="2"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A889C9DF-2351-4E8F-B945-14979677AC44}" srcId="{D615E62D-AAB6-41B3-AC23-66D407BB2CE6}" destId="{F9E0FB4C-623F-4474-A3F8-D86B85FF0B65}" srcOrd="1" destOrd="0" parTransId="{8238C7DB-02EE-490E-81FA-E76F757CDAC0}" sibTransId="{DD0B2111-5944-49FB-BF3F-4CCF6DA2A15A}"/>
    <dgm:cxn modelId="{C752EBE4-79BC-43D5-B59D-94F49217A886}" srcId="{D615E62D-AAB6-41B3-AC23-66D407BB2CE6}" destId="{8922A49D-31C9-4ADB-9FE6-DF8F9776D4F0}" srcOrd="2" destOrd="0" parTransId="{670E2EB7-2725-4C5F-92BF-FCC02EE20D48}" sibTransId="{DC2DE95A-AEE6-4D98-9B0B-87518B5C4829}"/>
    <dgm:cxn modelId="{8457ACEA-6474-45BF-B971-999E0099114B}" type="presOf" srcId="{9B7ADE11-BE18-4708-9D56-1476D1E125B4}" destId="{95F09A83-74EB-4EC8-AD6D-6E463ED96453}" srcOrd="0" destOrd="0"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B0F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公私立國民中學應屆、非應屆畢業生或具同等學力者</a:t>
          </a: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五專聯合免試入學報名</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112</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21</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日</a:t>
          </a: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招生學校寄發免試入學現場登記分發通知單</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112</a:t>
          </a:r>
          <a:r>
            <a:rPr lang="zh-TW" altLang="en-US" sz="2400" b="1" dirty="0">
              <a:latin typeface="微軟正黑體" pitchFamily="34" charset="-120"/>
              <a:ea typeface="微軟正黑體" pitchFamily="34" charset="-120"/>
            </a:rPr>
            <a:t>年</a:t>
          </a:r>
          <a:r>
            <a:rPr lang="en-US" altLang="zh-TW" sz="2400" b="1" dirty="0">
              <a:solidFill>
                <a:schemeClr val="bg1"/>
              </a:solidFill>
              <a:latin typeface="微軟正黑體" pitchFamily="34" charset="-120"/>
              <a:ea typeface="微軟正黑體" pitchFamily="34" charset="-120"/>
            </a:rPr>
            <a:t>7</a:t>
          </a:r>
          <a:r>
            <a:rPr lang="zh-TW" altLang="en-US" sz="2400" b="1" dirty="0">
              <a:solidFill>
                <a:schemeClr val="bg1"/>
              </a:solidFill>
              <a:latin typeface="微軟正黑體" pitchFamily="34" charset="-120"/>
              <a:ea typeface="微軟正黑體" pitchFamily="34" charset="-120"/>
            </a:rPr>
            <a:t>月</a:t>
          </a:r>
          <a:r>
            <a:rPr lang="en-US" altLang="zh-TW" sz="2400" b="1" dirty="0">
              <a:solidFill>
                <a:schemeClr val="bg1"/>
              </a:solidFill>
              <a:latin typeface="微軟正黑體" pitchFamily="34" charset="-120"/>
              <a:ea typeface="微軟正黑體" pitchFamily="34" charset="-120"/>
            </a:rPr>
            <a:t>7</a:t>
          </a:r>
          <a:r>
            <a:rPr lang="zh-TW" altLang="en-US" sz="2400" b="1" dirty="0">
              <a:solidFill>
                <a:schemeClr val="bg1"/>
              </a:solidFill>
              <a:latin typeface="微軟正黑體" pitchFamily="34" charset="-120"/>
              <a:ea typeface="微軟正黑體" pitchFamily="34" charset="-120"/>
            </a:rPr>
            <a:t>日</a:t>
          </a: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考生依通知單指定地點參加現場登記分發報到</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112</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12</a:t>
          </a:r>
          <a:r>
            <a:rPr lang="zh-TW" altLang="en-US" sz="2400" b="1" dirty="0">
              <a:latin typeface="微軟正黑體" pitchFamily="34" charset="-120"/>
              <a:ea typeface="微軟正黑體" pitchFamily="34" charset="-120"/>
            </a:rPr>
            <a:t>日</a:t>
          </a: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pt>
  </dgm:ptLst>
  <dgm:cxnLst>
    <dgm:cxn modelId="{31686812-C814-42EB-BB0F-4257252708FE}" srcId="{1C34B7BF-364B-4D1C-A916-BF9C5A25A4DD}" destId="{25D20685-4556-4F35-9F8C-3E43FCF15B6F}" srcOrd="3" destOrd="0" parTransId="{A2D921F8-7806-475B-8355-E94D7AF5EED0}" sibTransId="{396C705B-985B-4B14-B293-209182DF006D}"/>
    <dgm:cxn modelId="{553F5242-8C54-4DE3-ADB4-335F51E48A1B}" type="presOf" srcId="{2D7485B8-C784-443C-B9B6-18B5DB4A750C}" destId="{1F312244-AF6E-4624-928A-024D5C7A5DCA}" srcOrd="0" destOrd="0" presId="urn:microsoft.com/office/officeart/2005/8/layout/process4"/>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0A0594BC-3D8C-4853-8803-8DF0E8563422}" type="presOf" srcId="{8B9E1006-D448-4693-BC16-3E928B04E9BB}" destId="{AF8FD97D-D898-43DA-B5B2-10248FA9C077}"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9FB977FF-4162-4DDD-8BC5-02CA7EB69B23}" type="presOf" srcId="{D82BA6C5-85EB-4694-B20B-8EFE8FE1CCC8}" destId="{72519AE9-0E72-4D09-A84E-966BE1589B6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a:solidFill>
                <a:schemeClr val="tx1"/>
              </a:solidFill>
              <a:latin typeface="微軟正黑體" pitchFamily="34" charset="-120"/>
              <a:ea typeface="微軟正黑體" pitchFamily="34" charset="-120"/>
            </a:rPr>
            <a:t>北區五專聯合免試入學招生委員會</a:t>
          </a: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buNone/>
          </a:pPr>
          <a:r>
            <a:rPr lang="zh-TW" altLang="en-US" sz="2400" b="1" dirty="0">
              <a:latin typeface="微軟正黑體" pitchFamily="34" charset="-120"/>
              <a:ea typeface="微軟正黑體" pitchFamily="34" charset="-120"/>
            </a:rPr>
            <a:t>技專校院招生委員會聯合會</a:t>
          </a: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中區五專聯合免試入學招生委員會</a:t>
          </a: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南區五專聯合免試入學招生委員會</a:t>
          </a: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buNone/>
          </a:pPr>
          <a:r>
            <a:rPr lang="en-US" altLang="en-US" sz="2400" b="1" dirty="0">
              <a:latin typeface="微軟正黑體" pitchFamily="34" charset="-120"/>
              <a:ea typeface="微軟正黑體" pitchFamily="34" charset="-120"/>
            </a:rPr>
            <a:t>https://www.jctv.ntut.edu.tw/enter5/</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a:latin typeface="微軟正黑體" pitchFamily="34" charset="-120"/>
              <a:ea typeface="微軟正黑體" pitchFamily="34" charset="-120"/>
            </a:rPr>
            <a:t>https://s5.nkuht.edu.tw/</a:t>
          </a:r>
          <a:endParaRPr lang="zh-TW" altLang="en-US" sz="2400" b="1" dirty="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buNone/>
          </a:pPr>
          <a:r>
            <a:rPr lang="zh-TW" altLang="en-US" sz="2400" b="1" dirty="0">
              <a:latin typeface="微軟正黑體" pitchFamily="34" charset="-120"/>
              <a:ea typeface="微軟正黑體" pitchFamily="34" charset="-120"/>
            </a:rPr>
            <a:t>仁德醫護管理專科學校</a:t>
          </a: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buNone/>
          </a:pPr>
          <a:r>
            <a:rPr lang="en-US" altLang="en-US" sz="2400" b="1" dirty="0">
              <a:latin typeface="微軟正黑體" pitchFamily="34" charset="-120"/>
              <a:ea typeface="微軟正黑體" pitchFamily="34" charset="-120"/>
            </a:rPr>
            <a:t>https://exam.jente.edu.tw/</a:t>
          </a:r>
          <a:r>
            <a:rPr lang="zh-TW" altLang="en-US" sz="2400" b="1" dirty="0">
              <a:latin typeface="微軟正黑體" pitchFamily="34" charset="-120"/>
              <a:ea typeface="微軟正黑體" pitchFamily="34" charset="-120"/>
            </a:rPr>
            <a:t> </a:t>
          </a:r>
        </a:p>
      </dgm:t>
    </dgm:pt>
    <dgm:pt modelId="{69679A14-89E2-423E-A6D2-D43DC68012A7}" type="sibTrans" cxnId="{058F3B56-846D-4824-A6D0-AFC2A6526EEA}">
      <dgm:prSet/>
      <dgm:spPr/>
      <dgm:t>
        <a:bodyPr/>
        <a:lstStyle/>
        <a:p>
          <a:endParaRPr lang="zh-TW" altLang="en-US"/>
        </a:p>
      </dgm:t>
    </dgm:pt>
    <dgm:pt modelId="{1839FAF6-20FF-4F91-84E2-2FDDB12A7F6B}" type="parTrans" cxnId="{058F3B56-846D-4824-A6D0-AFC2A6526EEA}">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pt>
    <dgm:pt modelId="{D116BD8C-A18B-42F0-9CFF-0644E3E9283F}" type="pres">
      <dgm:prSet presAssocID="{42C717C2-FF1A-4DD7-B2EF-A22BDA65DB14}" presName="parentText" presStyleLbl="node1" presStyleIdx="0" presStyleCnt="3" custLinFactNeighborX="-442" custLinFactNeighborY="-7821">
        <dgm:presLayoutVars>
          <dgm:chMax val="0"/>
          <dgm:bulletEnabled val="1"/>
        </dgm:presLayoutVars>
      </dgm:prSet>
      <dgm:spPr/>
    </dgm:pt>
    <dgm:pt modelId="{73C9743A-7E25-4985-AF92-5F20D25DA47F}" type="pres">
      <dgm:prSet presAssocID="{42C717C2-FF1A-4DD7-B2EF-A22BDA65DB14}" presName="childText" presStyleLbl="revTx" presStyleIdx="0" presStyleCnt="3">
        <dgm:presLayoutVars>
          <dgm:bulletEnabled val="1"/>
        </dgm:presLayoutVars>
      </dgm:prSet>
      <dgm:spPr/>
    </dgm:pt>
    <dgm:pt modelId="{61AB999C-D176-4939-B2FB-9AA0B6F55D0F}" type="pres">
      <dgm:prSet presAssocID="{523D3755-A10E-4E9D-85CC-DB7254B3F681}" presName="parentText" presStyleLbl="node1" presStyleIdx="1" presStyleCnt="3">
        <dgm:presLayoutVars>
          <dgm:chMax val="0"/>
          <dgm:bulletEnabled val="1"/>
        </dgm:presLayoutVars>
      </dgm:prSet>
      <dgm:spPr/>
    </dgm:pt>
    <dgm:pt modelId="{4A9917CE-055A-4058-A1C1-887B9B0F90DE}" type="pres">
      <dgm:prSet presAssocID="{523D3755-A10E-4E9D-85CC-DB7254B3F681}" presName="childText" presStyleLbl="revTx" presStyleIdx="1" presStyleCnt="3">
        <dgm:presLayoutVars>
          <dgm:bulletEnabled val="1"/>
        </dgm:presLayoutVars>
      </dgm:prSet>
      <dgm:spPr/>
    </dgm:pt>
    <dgm:pt modelId="{03A3536C-C272-4F07-8157-FF67CBDA6275}" type="pres">
      <dgm:prSet presAssocID="{BB2ADDE3-959E-494A-910D-EC42F3CE88FC}" presName="parentText" presStyleLbl="node1" presStyleIdx="2" presStyleCnt="3">
        <dgm:presLayoutVars>
          <dgm:chMax val="0"/>
          <dgm:bulletEnabled val="1"/>
        </dgm:presLayoutVars>
      </dgm:prSet>
      <dgm:spPr/>
    </dgm:pt>
    <dgm:pt modelId="{ECAEA49A-D905-45C8-89D4-A595F7C9251E}" type="pres">
      <dgm:prSet presAssocID="{BB2ADDE3-959E-494A-910D-EC42F3CE88FC}" presName="childText" presStyleLbl="revTx" presStyleIdx="2" presStyleCnt="3">
        <dgm:presLayoutVars>
          <dgm:bulletEnabled val="1"/>
        </dgm:presLayoutVars>
      </dgm:prSet>
      <dgm:spPr/>
    </dgm:pt>
  </dgm:ptLst>
  <dgm:cxnLst>
    <dgm:cxn modelId="{BE425304-D7C4-46EA-9770-AD13D61AF5C8}" type="presOf" srcId="{7AA87167-9481-4026-8342-8AD6EBF162DD}" destId="{4A9917CE-055A-4058-A1C1-887B9B0F90DE}" srcOrd="0" destOrd="1" presId="urn:microsoft.com/office/officeart/2005/8/layout/vList2"/>
    <dgm:cxn modelId="{6397760B-675A-4DBB-BFFE-59066A3832CA}" type="presOf" srcId="{BB2ADDE3-959E-494A-910D-EC42F3CE88FC}" destId="{03A3536C-C272-4F07-8157-FF67CBDA6275}"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DBCA5C2A-139A-4886-B98F-DEDC2527828A}" type="presOf" srcId="{86530BA4-46E3-4A49-B215-591A79E28016}" destId="{DF4F9CD2-C2DA-4DCE-A69F-E5D55BDF7B54}" srcOrd="0" destOrd="0" presId="urn:microsoft.com/office/officeart/2005/8/layout/vList2"/>
    <dgm:cxn modelId="{F04E0B2C-0ABF-421C-BDC9-F3DBF6C34D75}" srcId="{BB2ADDE3-959E-494A-910D-EC42F3CE88FC}" destId="{2D251405-F25D-47A1-B422-A753B313BC49}" srcOrd="0" destOrd="0" parTransId="{43C94EA4-6F0D-41F9-904E-545D06E07943}" sibTransId="{8ECC20A0-0280-4FDC-A0C3-14CB2B5D789A}"/>
    <dgm:cxn modelId="{0D744332-BCED-4079-8B73-A8D7EC2331A3}" type="presOf" srcId="{EA757069-6D61-4C4E-8C0C-7A3CA48B0B3D}" destId="{ECAEA49A-D905-45C8-89D4-A595F7C9251E}" srcOrd="0" destOrd="1" presId="urn:microsoft.com/office/officeart/2005/8/layout/vList2"/>
    <dgm:cxn modelId="{E815CB33-35AA-4D1F-9730-583790640266}" type="presOf" srcId="{42C717C2-FF1A-4DD7-B2EF-A22BDA65DB14}" destId="{D116BD8C-A18B-42F0-9CFF-0644E3E9283F}"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058F3B56-846D-4824-A6D0-AFC2A6526EEA}" srcId="{523D3755-A10E-4E9D-85CC-DB7254B3F681}" destId="{7AA87167-9481-4026-8342-8AD6EBF162DD}" srcOrd="1" destOrd="0" parTransId="{1839FAF6-20FF-4F91-84E2-2FDDB12A7F6B}" sibTransId="{69679A14-89E2-423E-A6D2-D43DC68012A7}"/>
    <dgm:cxn modelId="{F199207F-DB57-4A8D-A86C-22E87E0C3BA3}" type="presOf" srcId="{478BF143-6F53-49D5-BD3E-C7FB92E0E32D}" destId="{73C9743A-7E25-4985-AF92-5F20D25DA47F}" srcOrd="0" destOrd="1" presId="urn:microsoft.com/office/officeart/2005/8/layout/vList2"/>
    <dgm:cxn modelId="{EFCA1596-D9C6-413E-A8BF-9A10C35C9332}" type="presOf" srcId="{2D251405-F25D-47A1-B422-A753B313BC49}" destId="{ECAEA49A-D905-45C8-89D4-A595F7C9251E}" srcOrd="0" destOrd="0" presId="urn:microsoft.com/office/officeart/2005/8/layout/vList2"/>
    <dgm:cxn modelId="{75EFFAA1-30CD-4F92-BE6D-2D112D2B9AE0}" srcId="{86530BA4-46E3-4A49-B215-591A79E28016}" destId="{523D3755-A10E-4E9D-85CC-DB7254B3F681}" srcOrd="1" destOrd="0" parTransId="{D2F0F551-E3F8-4FB8-B91C-D5507C2208AD}" sibTransId="{3A19E412-78DF-4835-B38D-BE7DFE5647E5}"/>
    <dgm:cxn modelId="{B806C4A4-573E-4199-92D7-FDDCA0D83C76}" srcId="{86530BA4-46E3-4A49-B215-591A79E28016}" destId="{42C717C2-FF1A-4DD7-B2EF-A22BDA65DB14}" srcOrd="0" destOrd="0" parTransId="{6F5ABA27-BF44-48E8-ADF0-286B4E2C7E77}" sibTransId="{C464EBAB-B41D-4FDA-9003-86365D31EB05}"/>
    <dgm:cxn modelId="{FC5101AC-403A-42E9-B378-AD5FE172216E}" type="presOf" srcId="{0EA01461-8298-4A04-B0C0-C287E1255A48}" destId="{4A9917CE-055A-4058-A1C1-887B9B0F90DE}" srcOrd="0" destOrd="0"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3EA000FA-1DCC-421F-844B-4AB4DAC32C1F}" srcId="{42C717C2-FF1A-4DD7-B2EF-A22BDA65DB14}" destId="{478BF143-6F53-49D5-BD3E-C7FB92E0E32D}" srcOrd="1" destOrd="0" parTransId="{F8AE70A9-2348-48A0-9748-32AE8F4C8D57}" sibTransId="{22397AF0-05AD-4555-AA0A-9524176BD486}"/>
    <dgm:cxn modelId="{0CF18CFD-3422-416E-9B52-F0C9993C7397}" srcId="{BB2ADDE3-959E-494A-910D-EC42F3CE88FC}" destId="{EA757069-6D61-4C4E-8C0C-7A3CA48B0B3D}" srcOrd="1" destOrd="0" parTransId="{49C564D6-6233-471D-BB18-0BDA829BE58E}" sibTransId="{431E96CA-3159-463E-A8F1-4790B9D88B7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b="1" dirty="0">
              <a:latin typeface="微軟正黑體" panose="020B0604030504040204" pitchFamily="34" charset="-120"/>
              <a:ea typeface="微軟正黑體" panose="020B0604030504040204" pitchFamily="34" charset="-120"/>
            </a:rPr>
            <a:t>降必修學分，調高選修學分</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a:latin typeface="微軟正黑體" panose="020B0604030504040204" pitchFamily="34" charset="-120"/>
              <a:ea typeface="微軟正黑體" panose="020B0604030504040204" pitchFamily="34" charset="-120"/>
            </a:rPr>
            <a:t>技  高</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高職</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新增</a:t>
          </a:r>
          <a:r>
            <a:rPr lang="en-US" altLang="zh-TW" sz="1800" b="1" dirty="0">
              <a:latin typeface="微軟正黑體" panose="020B0604030504040204" pitchFamily="34" charset="-120"/>
              <a:ea typeface="微軟正黑體" panose="020B0604030504040204" pitchFamily="34" charset="-120"/>
            </a:rPr>
            <a:t>15-30</a:t>
          </a:r>
          <a:r>
            <a:rPr lang="zh-TW" altLang="en-US" sz="1800" b="1" dirty="0">
              <a:latin typeface="微軟正黑體" panose="020B0604030504040204" pitchFamily="34" charset="-120"/>
              <a:ea typeface="微軟正黑體" panose="020B0604030504040204" pitchFamily="34" charset="-120"/>
            </a:rPr>
            <a:t>學分的實習課程</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b="1" dirty="0">
              <a:latin typeface="微軟正黑體" panose="020B0604030504040204" pitchFamily="34" charset="-120"/>
              <a:ea typeface="微軟正黑體" panose="020B0604030504040204" pitchFamily="34" charset="-120"/>
            </a:rPr>
            <a:t>開設多種選修課程</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b="1" dirty="0">
              <a:latin typeface="微軟正黑體" panose="020B0604030504040204" pitchFamily="34" charset="-120"/>
              <a:ea typeface="微軟正黑體" panose="020B0604030504040204" pitchFamily="34" charset="-120"/>
            </a:rPr>
            <a:t>增加校訂必修</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b="1" dirty="0">
              <a:latin typeface="微軟正黑體" panose="020B0604030504040204" pitchFamily="34" charset="-120"/>
              <a:ea typeface="微軟正黑體" panose="020B0604030504040204" pitchFamily="34" charset="-120"/>
            </a:rPr>
            <a:t>每週有</a:t>
          </a:r>
          <a:r>
            <a:rPr lang="en-US" altLang="zh-TW" sz="1800" b="1" dirty="0">
              <a:latin typeface="微軟正黑體" panose="020B0604030504040204" pitchFamily="34" charset="-120"/>
              <a:ea typeface="微軟正黑體" panose="020B0604030504040204" pitchFamily="34" charset="-120"/>
            </a:rPr>
            <a:t>2-3</a:t>
          </a:r>
          <a:r>
            <a:rPr lang="zh-TW" altLang="en-US" sz="1800" b="1" dirty="0">
              <a:latin typeface="微軟正黑體" panose="020B0604030504040204" pitchFamily="34" charset="-120"/>
              <a:ea typeface="微軟正黑體" panose="020B0604030504040204" pitchFamily="34" charset="-120"/>
            </a:rPr>
            <a:t>節彈性學習時間</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a:latin typeface="微軟正黑體" panose="020B0604030504040204" pitchFamily="34" charset="-120"/>
              <a:ea typeface="微軟正黑體" panose="020B0604030504040204" pitchFamily="34" charset="-120"/>
            </a:rPr>
            <a:t>普高</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開放多元選修課程</a:t>
          </a: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實習科目新增技能領域實習課程</a:t>
          </a: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增加彈性學習時間</a:t>
          </a: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pt>
  </dgm:ptLst>
  <dgm:cxnLst>
    <dgm:cxn modelId="{28493C14-0F1C-4D8E-8C81-D881508AA45D}" srcId="{51A80594-E33B-480F-AA04-46B31976405F}" destId="{727C39F8-E651-4721-A5D0-5BF5B4773A50}" srcOrd="2" destOrd="0" parTransId="{E8CF3186-A609-4341-90FD-6267D93315F3}" sibTransId="{480FA7B3-6618-4DB6-853E-7DF0729BA04C}"/>
    <dgm:cxn modelId="{BF591A1A-002A-4075-BB02-6CA3C7F2BD53}" type="presOf" srcId="{449AF44D-B91C-4B49-843B-84D361926707}" destId="{6FEF828C-376D-406C-92A1-BCB86178FAFD}" srcOrd="0" destOrd="1" presId="urn:microsoft.com/office/officeart/2005/8/layout/vList5"/>
    <dgm:cxn modelId="{4042012E-1DB7-4C28-816A-008E5205E557}" type="presOf" srcId="{51A80594-E33B-480F-AA04-46B31976405F}" destId="{2C0174EA-BE44-46C7-9F45-4C460D2AE35A}" srcOrd="0" destOrd="0" presId="urn:microsoft.com/office/officeart/2005/8/layout/vList5"/>
    <dgm:cxn modelId="{82AC273A-33B5-4D73-A29A-A1AB86E64E16}" srcId="{91DE4D6A-232E-4083-9132-B32B67822060}" destId="{719C1714-2CCB-4F8E-8650-B1294B27A74A}" srcOrd="2" destOrd="0" parTransId="{03F5ABF2-4233-44B2-B5B4-6575F731136D}" sibTransId="{AFE30F32-EE85-476D-929C-60EA41D27F7F}"/>
    <dgm:cxn modelId="{306C0763-3769-4311-9BC3-33D073196F71}" type="presOf" srcId="{98C693F4-F7E6-40DC-AD1A-2A51BFDEAA95}" destId="{BE62B44D-1CF3-44D2-8258-A1FF2A81B162}" srcOrd="0" destOrd="3" presId="urn:microsoft.com/office/officeart/2005/8/layout/vList5"/>
    <dgm:cxn modelId="{3DE5A948-A37C-4AAB-9E61-B8F07081BED5}" srcId="{91DE4D6A-232E-4083-9132-B32B67822060}" destId="{66AF31A2-06D2-4E71-851A-9233DE1E3CCF}" srcOrd="3" destOrd="0" parTransId="{A126F049-7C7E-4B3B-91D1-0C82BBDD667E}" sibTransId="{06AF707A-F1AA-48A2-B51C-7C0E8770BCCB}"/>
    <dgm:cxn modelId="{4AE74369-C4BA-41F0-AA7F-2E4EBB2D3F0A}" type="presOf" srcId="{66AF31A2-06D2-4E71-851A-9233DE1E3CCF}" destId="{6FEF828C-376D-406C-92A1-BCB86178FAFD}" srcOrd="0" destOrd="3" presId="urn:microsoft.com/office/officeart/2005/8/layout/vList5"/>
    <dgm:cxn modelId="{38F7554F-A5B9-4937-9BBD-D0DC046B108A}" type="presOf" srcId="{9FC51DE2-5AB9-4BA6-BD13-C4421B749828}" destId="{6FEF828C-376D-406C-92A1-BCB86178FAFD}" srcOrd="0" destOrd="0" presId="urn:microsoft.com/office/officeart/2005/8/layout/vList5"/>
    <dgm:cxn modelId="{F9F6C877-9DF8-4D6C-8655-BFC35309D4EC}" type="presOf" srcId="{727C39F8-E651-4721-A5D0-5BF5B4773A50}" destId="{BE62B44D-1CF3-44D2-8258-A1FF2A81B162}" srcOrd="0" destOrd="2" presId="urn:microsoft.com/office/officeart/2005/8/layout/vList5"/>
    <dgm:cxn modelId="{4004227C-A1D8-4B7A-8BCF-908E1A9DB142}" type="presOf" srcId="{824FBFCF-F68E-43AE-8D50-5564323236AA}" destId="{F83334DD-2AE4-4E80-B14B-40A7FE398344}" srcOrd="0" destOrd="0" presId="urn:microsoft.com/office/officeart/2005/8/layout/vList5"/>
    <dgm:cxn modelId="{C1D02D82-57A3-4E13-A4DC-31A551EA01C1}" type="presOf" srcId="{6F5C08E2-CBA1-4CD5-9BF9-83298BA03F3D}" destId="{BE62B44D-1CF3-44D2-8258-A1FF2A81B162}" srcOrd="0" destOrd="0" presId="urn:microsoft.com/office/officeart/2005/8/layout/vList5"/>
    <dgm:cxn modelId="{E144678A-1548-4737-8043-23C00C813713}" type="presOf" srcId="{91DE4D6A-232E-4083-9132-B32B67822060}" destId="{21705F11-8A62-4CC8-9E23-05276B236254}" srcOrd="0" destOrd="0"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0E7EB8A6-AE35-499D-95CE-B6AA8CEA4A2B}" type="presOf" srcId="{5C8FB444-EFE3-4AFF-8414-A0DE84C68E1B}" destId="{BE62B44D-1CF3-44D2-8258-A1FF2A81B162}" srcOrd="0" destOrd="1"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33BD6CB4-8EF3-41F6-AA66-8A1F05BB2BBB}" srcId="{824FBFCF-F68E-43AE-8D50-5564323236AA}" destId="{91DE4D6A-232E-4083-9132-B32B67822060}" srcOrd="1" destOrd="0" parTransId="{15272878-2777-4D17-A300-1D685004D020}" sibTransId="{7E68AF46-FBB2-4548-A2FE-D72B44565327}"/>
    <dgm:cxn modelId="{742B23C1-E3DC-49B6-AF22-ED87D5A30E91}" type="presOf" srcId="{719C1714-2CCB-4F8E-8650-B1294B27A74A}" destId="{6FEF828C-376D-406C-92A1-BCB86178FAFD}" srcOrd="0" destOrd="2"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7EAF1DF1-283F-4ABD-B471-865E7B193062}" srcId="{51A80594-E33B-480F-AA04-46B31976405F}" destId="{6F5C08E2-CBA1-4CD5-9BF9-83298BA03F3D}" srcOrd="0" destOrd="0" parTransId="{71A2E639-651F-40AB-B208-F31589710F45}" sibTransId="{6E9CFC4C-E202-4034-99DE-DCE8454534FB}"/>
    <dgm:cxn modelId="{8F9B2BF1-BCDE-412B-ABAB-9B4C324B4F4F}" srcId="{51A80594-E33B-480F-AA04-46B31976405F}" destId="{98C693F4-F7E6-40DC-AD1A-2A51BFDEAA95}" srcOrd="3" destOrd="0" parTransId="{A35917DE-E7F6-43E3-912E-C24B2E23F793}" sibTransId="{358FC733-3416-4EC7-BBB9-55B647260133}"/>
    <dgm:cxn modelId="{AEAB35F4-6B1A-485D-B9AD-03C51A464016}" srcId="{51A80594-E33B-480F-AA04-46B31976405F}" destId="{5C8FB444-EFE3-4AFF-8414-A0DE84C68E1B}" srcOrd="1" destOrd="0" parTransId="{7E689F51-8816-4E06-BD91-1501B64F02B0}" sibTransId="{78E9BC62-C4BC-4DE4-9C62-0D6B8C0FCBC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b="1" dirty="0">
              <a:latin typeface="微軟正黑體" panose="020B0604030504040204" pitchFamily="34" charset="-120"/>
              <a:ea typeface="微軟正黑體" panose="020B0604030504040204" pitchFamily="34" charset="-120"/>
            </a:rPr>
            <a:t>繁星推薦、申請入學時程延後</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a:latin typeface="微軟正黑體" panose="020B0604030504040204" pitchFamily="34" charset="-120"/>
              <a:ea typeface="微軟正黑體" panose="020B0604030504040204" pitchFamily="34" charset="-120"/>
            </a:rPr>
            <a:t>技專院校</a:t>
          </a: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考科調整</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b="1" dirty="0">
              <a:latin typeface="微軟正黑體" panose="020B0604030504040204" pitchFamily="34" charset="-120"/>
              <a:ea typeface="微軟正黑體" panose="020B0604030504040204" pitchFamily="34" charset="-120"/>
            </a:rPr>
            <a:t>減少採計的考科</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b="1" dirty="0">
              <a:latin typeface="微軟正黑體" panose="020B0604030504040204" pitchFamily="34" charset="-120"/>
              <a:ea typeface="微軟正黑體" panose="020B0604030504040204" pitchFamily="34" charset="-120"/>
            </a:rPr>
            <a:t>學測與分科測驗將考選擇題與非選題的混合題型</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b="1" dirty="0">
              <a:latin typeface="微軟正黑體" panose="020B0604030504040204" pitchFamily="34" charset="-120"/>
              <a:ea typeface="微軟正黑體" panose="020B0604030504040204" pitchFamily="34" charset="-120"/>
            </a:rPr>
            <a:t>採計</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大學</a:t>
          </a:r>
          <a:endParaRPr lang="en-US" altLang="zh-TW" sz="2800" dirty="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考招</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b="1" dirty="0">
              <a:latin typeface="微軟正黑體" panose="020B0604030504040204" pitchFamily="34" charset="-120"/>
              <a:ea typeface="微軟正黑體" panose="020B0604030504040204" pitchFamily="34" charset="-120"/>
            </a:rPr>
            <a:t>學測數學將分成</a:t>
          </a:r>
          <a:r>
            <a:rPr lang="en-US" altLang="zh-TW" sz="1800" b="1" dirty="0">
              <a:latin typeface="微軟正黑體" panose="020B0604030504040204" pitchFamily="34" charset="-120"/>
              <a:ea typeface="微軟正黑體" panose="020B0604030504040204" pitchFamily="34" charset="-120"/>
            </a:rPr>
            <a:t>A</a:t>
          </a:r>
          <a:r>
            <a:rPr lang="zh-TW" altLang="en-US" sz="1800" b="1" dirty="0">
              <a:latin typeface="微軟正黑體" panose="020B0604030504040204" pitchFamily="34" charset="-120"/>
              <a:ea typeface="微軟正黑體" panose="020B0604030504040204" pitchFamily="34" charset="-120"/>
            </a:rPr>
            <a:t>、</a:t>
          </a:r>
          <a:r>
            <a:rPr lang="en-US" altLang="zh-TW" sz="1800" b="1" dirty="0">
              <a:latin typeface="微軟正黑體" panose="020B0604030504040204" pitchFamily="34" charset="-120"/>
              <a:ea typeface="微軟正黑體" panose="020B0604030504040204" pitchFamily="34" charset="-120"/>
            </a:rPr>
            <a:t>B</a:t>
          </a:r>
          <a:r>
            <a:rPr lang="zh-TW" altLang="en-US" sz="1800" b="1" dirty="0">
              <a:latin typeface="微軟正黑體" panose="020B0604030504040204" pitchFamily="34" charset="-120"/>
              <a:ea typeface="微軟正黑體" panose="020B0604030504040204" pitchFamily="34" charset="-120"/>
            </a:rPr>
            <a:t>兩考科</a:t>
          </a: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各校科系權重可自由設定</a:t>
          </a: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技優甄審將對準乙級技術士證的對應性</a:t>
          </a: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管道名額比例將調整</a:t>
          </a: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b="1" dirty="0">
              <a:latin typeface="微軟正黑體" panose="020B0604030504040204" pitchFamily="34" charset="-120"/>
              <a:ea typeface="微軟正黑體" panose="020B0604030504040204" pitchFamily="34" charset="-120"/>
            </a:rPr>
            <a:t>甄選入學採用</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pt>
  </dgm:ptLst>
  <dgm:cxnLst>
    <dgm:cxn modelId="{28493C14-0F1C-4D8E-8C81-D881508AA45D}" srcId="{51A80594-E33B-480F-AA04-46B31976405F}" destId="{727C39F8-E651-4721-A5D0-5BF5B4773A50}" srcOrd="3" destOrd="0" parTransId="{E8CF3186-A609-4341-90FD-6267D93315F3}" sibTransId="{480FA7B3-6618-4DB6-853E-7DF0729BA04C}"/>
    <dgm:cxn modelId="{4042012E-1DB7-4C28-816A-008E5205E557}" type="presOf" srcId="{51A80594-E33B-480F-AA04-46B31976405F}" destId="{2C0174EA-BE44-46C7-9F45-4C460D2AE35A}" srcOrd="0" destOrd="0" presId="urn:microsoft.com/office/officeart/2005/8/layout/vList5"/>
    <dgm:cxn modelId="{3438F034-34A4-4782-BC83-33697120B75E}" type="presOf" srcId="{D8CF3F6C-2EAE-4FE0-9375-1CB2B8F2A1D7}" destId="{6FEF828C-376D-406C-92A1-BCB86178FAFD}" srcOrd="0" destOrd="4" presId="urn:microsoft.com/office/officeart/2005/8/layout/vList5"/>
    <dgm:cxn modelId="{306C0763-3769-4311-9BC3-33D073196F71}" type="presOf" srcId="{98C693F4-F7E6-40DC-AD1A-2A51BFDEAA95}" destId="{BE62B44D-1CF3-44D2-8258-A1FF2A81B162}" srcOrd="0" destOrd="4" presId="urn:microsoft.com/office/officeart/2005/8/layout/vList5"/>
    <dgm:cxn modelId="{38F7554F-A5B9-4937-9BBD-D0DC046B108A}" type="presOf" srcId="{9FC51DE2-5AB9-4BA6-BD13-C4421B749828}" destId="{6FEF828C-376D-406C-92A1-BCB86178FAFD}" srcOrd="0" destOrd="0" presId="urn:microsoft.com/office/officeart/2005/8/layout/vList5"/>
    <dgm:cxn modelId="{B253BE73-7FE7-48F8-98EB-5A2228B2EC2A}" srcId="{91DE4D6A-232E-4083-9132-B32B67822060}" destId="{82E1FF40-30DE-41AC-A872-F79AA76200F4}" srcOrd="2" destOrd="0" parTransId="{837EB0CD-BD69-4170-9DF0-BD28131BAA47}" sibTransId="{407524A1-01A4-42A7-B1A9-91190395CAB7}"/>
    <dgm:cxn modelId="{F9F6C877-9DF8-4D6C-8655-BFC35309D4EC}" type="presOf" srcId="{727C39F8-E651-4721-A5D0-5BF5B4773A50}" destId="{BE62B44D-1CF3-44D2-8258-A1FF2A81B162}" srcOrd="0" destOrd="3" presId="urn:microsoft.com/office/officeart/2005/8/layout/vList5"/>
    <dgm:cxn modelId="{4004227C-A1D8-4B7A-8BCF-908E1A9DB142}" type="presOf" srcId="{824FBFCF-F68E-43AE-8D50-5564323236AA}" destId="{F83334DD-2AE4-4E80-B14B-40A7FE398344}" srcOrd="0" destOrd="0" presId="urn:microsoft.com/office/officeart/2005/8/layout/vList5"/>
    <dgm:cxn modelId="{C1D02D82-57A3-4E13-A4DC-31A551EA01C1}" type="presOf" srcId="{6F5C08E2-CBA1-4CD5-9BF9-83298BA03F3D}" destId="{BE62B44D-1CF3-44D2-8258-A1FF2A81B162}" srcOrd="0" destOrd="0" presId="urn:microsoft.com/office/officeart/2005/8/layout/vList5"/>
    <dgm:cxn modelId="{E144678A-1548-4737-8043-23C00C813713}" type="presOf" srcId="{91DE4D6A-232E-4083-9132-B32B67822060}" destId="{21705F11-8A62-4CC8-9E23-05276B236254}"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AED0B295-0CEC-4A48-BD33-FDA9AC0DFFC8}" srcId="{91DE4D6A-232E-4083-9132-B32B67822060}" destId="{2BD36C6D-E208-4CEE-8402-C551281FBBFC}" srcOrd="3" destOrd="0" parTransId="{C1F2A311-60F5-41E7-A717-DFB0C84CB593}" sibTransId="{5A383595-18EC-49F7-89F3-6A0FD3A56BB0}"/>
    <dgm:cxn modelId="{B72E52A1-ADBC-4C8B-9EE5-CA199F2E9752}" type="presOf" srcId="{2BD36C6D-E208-4CEE-8402-C551281FBBFC}" destId="{6FEF828C-376D-406C-92A1-BCB86178FAFD}" srcOrd="0" destOrd="3" presId="urn:microsoft.com/office/officeart/2005/8/layout/vList5"/>
    <dgm:cxn modelId="{0E7EB8A6-AE35-499D-95CE-B6AA8CEA4A2B}" type="presOf" srcId="{5C8FB444-EFE3-4AFF-8414-A0DE84C68E1B}" destId="{BE62B44D-1CF3-44D2-8258-A1FF2A81B162}" srcOrd="0" destOrd="1"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3AA1B4AC-06D2-47BD-BBB5-580B5F7DF4D1}" type="presOf" srcId="{5B5EDC4C-6941-4A59-A9A8-62F777B7B671}" destId="{BE62B44D-1CF3-44D2-8258-A1FF2A81B162}" srcOrd="0" destOrd="2"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1FE7A4C7-037F-4E43-95C4-83284AF8D88E}" srcId="{91DE4D6A-232E-4083-9132-B32B67822060}" destId="{D8CF3F6C-2EAE-4FE0-9375-1CB2B8F2A1D7}" srcOrd="4" destOrd="0" parTransId="{3F598055-5B84-460B-B131-40865486CE25}" sibTransId="{DBF9273C-8014-487F-8E63-42909F5DA23A}"/>
    <dgm:cxn modelId="{8108E9CA-6C57-453B-BA74-D3073199298D}" srcId="{91DE4D6A-232E-4083-9132-B32B67822060}" destId="{9FC51DE2-5AB9-4BA6-BD13-C4421B749828}" srcOrd="0" destOrd="0" parTransId="{22AC832C-4306-43F8-871B-BFC9071155C7}" sibTransId="{AA2E8874-6202-4C17-869B-E3D58A1CBE86}"/>
    <dgm:cxn modelId="{7CC29BDA-E30A-44E7-B005-F40547D2CE6B}" type="presOf" srcId="{C5B5A53A-08EF-45F5-A56A-FA324EE9587E}" destId="{6FEF828C-376D-406C-92A1-BCB86178FAFD}" srcOrd="0" destOrd="1" presId="urn:microsoft.com/office/officeart/2005/8/layout/vList5"/>
    <dgm:cxn modelId="{0AD7E7E5-E9C4-461A-9A6F-3372D73CC8D2}" srcId="{51A80594-E33B-480F-AA04-46B31976405F}" destId="{5B5EDC4C-6941-4A59-A9A8-62F777B7B671}" srcOrd="2" destOrd="0" parTransId="{DF79D559-88E5-4C11-B1A1-5DB604D09952}" sibTransId="{433BF94E-03D0-4692-A238-1C8E640D7EF0}"/>
    <dgm:cxn modelId="{7EAF1DF1-283F-4ABD-B471-865E7B193062}" srcId="{51A80594-E33B-480F-AA04-46B31976405F}" destId="{6F5C08E2-CBA1-4CD5-9BF9-83298BA03F3D}" srcOrd="0" destOrd="0" parTransId="{71A2E639-651F-40AB-B208-F31589710F45}" sibTransId="{6E9CFC4C-E202-4034-99DE-DCE8454534FB}"/>
    <dgm:cxn modelId="{8F9B2BF1-BCDE-412B-ABAB-9B4C324B4F4F}" srcId="{51A80594-E33B-480F-AA04-46B31976405F}" destId="{98C693F4-F7E6-40DC-AD1A-2A51BFDEAA95}" srcOrd="4" destOrd="0" parTransId="{A35917DE-E7F6-43E3-912E-C24B2E23F793}" sibTransId="{358FC733-3416-4EC7-BBB9-55B647260133}"/>
    <dgm:cxn modelId="{AEAB35F4-6B1A-485D-B9AD-03C51A464016}" srcId="{51A80594-E33B-480F-AA04-46B31976405F}" destId="{5C8FB444-EFE3-4AFF-8414-A0DE84C68E1B}" srcOrd="1" destOrd="0" parTransId="{7E689F51-8816-4E06-BD91-1501B64F02B0}" sibTransId="{78E9BC62-C4BC-4DE4-9C62-0D6B8C0FCBC5}"/>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F208F54-CDFF-4EEE-95EA-AEC250734D5A}" type="doc">
      <dgm:prSet loTypeId="urn:microsoft.com/office/officeart/2005/8/layout/hList1"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a:solidFill>
          <a:schemeClr val="bg2">
            <a:lumMod val="90000"/>
          </a:schemeClr>
        </a:solidFill>
        <a:ln w="28575">
          <a:solidFill>
            <a:schemeClr val="bg1"/>
          </a:solidFill>
        </a:ln>
        <a:effectLst/>
        <a:scene3d>
          <a:camera prst="orthographicFront">
            <a:rot lat="0" lon="0" rev="0"/>
          </a:camera>
          <a:lightRig rig="threePt" dir="t">
            <a:rot lat="0" lon="0" rev="1200000"/>
          </a:lightRig>
        </a:scene3d>
        <a:sp3d/>
      </dgm:spPr>
      <dgm:t>
        <a:bodyPr/>
        <a:lstStyle/>
        <a:p>
          <a:pPr algn="ctr" rtl="0"/>
          <a:r>
            <a:rPr lang="zh-TW" altLang="en-US" sz="4800" b="1" dirty="0">
              <a:solidFill>
                <a:srgbClr val="C00000"/>
              </a:solidFill>
              <a:latin typeface="微軟正黑體" pitchFamily="34" charset="-120"/>
              <a:ea typeface="微軟正黑體" pitchFamily="34" charset="-120"/>
            </a:rPr>
            <a:t>掌握志願選填的秘訣</a:t>
          </a: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97E11972-2E08-4CF1-86A7-AA2DD219C758}" type="pres">
      <dgm:prSet presAssocID="{AF208F54-CDFF-4EEE-95EA-AEC250734D5A}" presName="Name0" presStyleCnt="0">
        <dgm:presLayoutVars>
          <dgm:dir/>
          <dgm:animLvl val="lvl"/>
          <dgm:resizeHandles val="exact"/>
        </dgm:presLayoutVars>
      </dgm:prSet>
      <dgm:spPr/>
    </dgm:pt>
    <dgm:pt modelId="{A3C4CBA5-9F16-446C-B277-73066BFACC7C}" type="pres">
      <dgm:prSet presAssocID="{F86FFDCC-6B21-4625-BFDC-FF73E9A90048}" presName="composite" presStyleCnt="0"/>
      <dgm:spPr/>
    </dgm:pt>
    <dgm:pt modelId="{A0A16F58-1622-4FB3-8059-74C2C5788A68}" type="pres">
      <dgm:prSet presAssocID="{F86FFDCC-6B21-4625-BFDC-FF73E9A90048}" presName="parTx" presStyleLbl="alignNode1" presStyleIdx="0" presStyleCnt="1" custLinFactNeighborX="0" custLinFactNeighborY="-1178">
        <dgm:presLayoutVars>
          <dgm:chMax val="0"/>
          <dgm:chPref val="0"/>
          <dgm:bulletEnabled val="1"/>
        </dgm:presLayoutVars>
      </dgm:prSet>
      <dgm:spPr/>
    </dgm:pt>
    <dgm:pt modelId="{683B46E5-535F-46AD-B91D-F250EA9D844A}" type="pres">
      <dgm:prSet presAssocID="{F86FFDCC-6B21-4625-BFDC-FF73E9A90048}" presName="desTx" presStyleLbl="alignAccFollowNode1" presStyleIdx="0" presStyleCnt="1">
        <dgm:presLayoutVars>
          <dgm:bulletEnabled val="1"/>
        </dgm:presLayoutVars>
      </dgm:prSet>
      <dgm:spPr/>
    </dgm:pt>
  </dgm:ptLst>
  <dgm:cxnLst>
    <dgm:cxn modelId="{27B30C68-3B18-41C5-8D50-0847CB9F0B35}" type="presOf" srcId="{F86FFDCC-6B21-4625-BFDC-FF73E9A90048}" destId="{A0A16F58-1622-4FB3-8059-74C2C5788A68}" srcOrd="0" destOrd="0" presId="urn:microsoft.com/office/officeart/2005/8/layout/hList1"/>
    <dgm:cxn modelId="{14FFD5B7-9236-4D10-86B8-61DFA98212B7}" type="presOf" srcId="{AF208F54-CDFF-4EEE-95EA-AEC250734D5A}" destId="{97E11972-2E08-4CF1-86A7-AA2DD219C758}" srcOrd="0" destOrd="0" presId="urn:microsoft.com/office/officeart/2005/8/layout/hList1"/>
    <dgm:cxn modelId="{B8BF96C9-F858-4735-82CC-BB17B8FCD117}" srcId="{AF208F54-CDFF-4EEE-95EA-AEC250734D5A}" destId="{F86FFDCC-6B21-4625-BFDC-FF73E9A90048}" srcOrd="0" destOrd="0" parTransId="{07BFD9E8-6C78-468C-9F55-E9FE5E1BEEF4}" sibTransId="{79E5AFD4-8815-453B-A9E2-23378FD74CAB}"/>
    <dgm:cxn modelId="{880D5372-94C8-471C-9428-6993CF246B14}" type="presParOf" srcId="{97E11972-2E08-4CF1-86A7-AA2DD219C758}" destId="{A3C4CBA5-9F16-446C-B277-73066BFACC7C}" srcOrd="0" destOrd="0" presId="urn:microsoft.com/office/officeart/2005/8/layout/hList1"/>
    <dgm:cxn modelId="{6819BC04-8C7C-42FE-BBC5-206D55554CAC}" type="presParOf" srcId="{A3C4CBA5-9F16-446C-B277-73066BFACC7C}" destId="{A0A16F58-1622-4FB3-8059-74C2C5788A68}" srcOrd="0" destOrd="0" presId="urn:microsoft.com/office/officeart/2005/8/layout/hList1"/>
    <dgm:cxn modelId="{27E43655-8320-4D95-B24D-3974D6318278}" type="presParOf" srcId="{A3C4CBA5-9F16-446C-B277-73066BFACC7C}" destId="{683B46E5-535F-46AD-B91D-F250EA9D84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F49E00A8-EE64-4319-89D3-75A5965F14D5}">
      <dgm:prSet phldrT="[文字]" custT="1"/>
      <dgm:spPr/>
      <dgm:t>
        <a:bodyPr/>
        <a:lstStyle/>
        <a:p>
          <a:r>
            <a:rPr lang="zh-TW" altLang="en-US" sz="3600" b="1" dirty="0">
              <a:latin typeface="微軟正黑體" pitchFamily="34" charset="-120"/>
              <a:ea typeface="微軟正黑體" pitchFamily="34" charset="-120"/>
            </a:rPr>
            <a:t>核對內在因素</a:t>
          </a: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a:latin typeface="微軟正黑體" pitchFamily="34" charset="-120"/>
              <a:ea typeface="微軟正黑體" pitchFamily="34" charset="-120"/>
            </a:rPr>
            <a:t>創造未來可能性</a:t>
          </a: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011B66EC-4997-4D9E-8104-54556C9842D8}">
      <dgm:prSet phldrT="[文字]" custT="1"/>
      <dgm:spPr/>
      <dgm:t>
        <a:bodyPr/>
        <a:lstStyle/>
        <a:p>
          <a:r>
            <a:rPr lang="zh-TW" altLang="en-US" sz="3600" b="1" dirty="0">
              <a:latin typeface="微軟正黑體" pitchFamily="34" charset="-120"/>
              <a:ea typeface="微軟正黑體" pitchFamily="34" charset="-120"/>
            </a:rPr>
            <a:t>掌握外部因素</a:t>
          </a:r>
        </a:p>
      </dgm:t>
    </dgm:pt>
    <dgm:pt modelId="{9B8153EC-013F-4051-871E-28F8B11403EA}" type="sibTrans" cxnId="{5ED6267A-8614-4748-B1BF-58B27DFEF333}">
      <dgm:prSet/>
      <dgm:spPr/>
      <dgm:t>
        <a:bodyPr/>
        <a:lstStyle/>
        <a:p>
          <a:endParaRPr lang="zh-TW" altLang="en-US" b="1"/>
        </a:p>
      </dgm:t>
    </dgm:pt>
    <dgm:pt modelId="{31CFF4AE-8C63-411B-B08B-442B874D740F}" type="parTrans" cxnId="{5ED6267A-8614-4748-B1BF-58B27DFEF333}">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a:solidFill>
          <a:schemeClr val="accent6">
            <a:lumMod val="40000"/>
            <a:lumOff val="60000"/>
          </a:schemeClr>
        </a:solidFill>
        <a:ln>
          <a:noFill/>
        </a:ln>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173549" custScaleY="64110" custLinFactNeighborX="20031" custLinFactNeighborY="0">
        <dgm:presLayoutVars>
          <dgm:bulletEnabled val="1"/>
        </dgm:presLayoutVars>
      </dgm:prSet>
      <dgm:spPr/>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pt>
  </dgm:ptLst>
  <dgm:cxnLst>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3E63CE80-D8EB-430B-BB59-BCC23570601C}" type="presOf" srcId="{1C513D4B-E36E-450A-9977-8D7BD554B4CF}" destId="{30E76E58-ADD3-43D3-AA9D-5203224C7A72}" srcOrd="0" destOrd="0" presId="urn:microsoft.com/office/officeart/2005/8/layout/arrow2"/>
    <dgm:cxn modelId="{32B3DE8A-B042-4F11-A05E-C9238CFA80E8}" type="presOf" srcId="{011B66EC-4997-4D9E-8104-54556C9842D8}" destId="{35D70122-0BD9-4EA7-A8E4-3DE2E56CCB1B}"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4C3E7BE8-484D-4158-B304-7D3793DAEDD7}" srcId="{1C513D4B-E36E-450A-9977-8D7BD554B4CF}" destId="{F49E00A8-EE64-4319-89D3-75A5965F14D5}" srcOrd="1" destOrd="0" parTransId="{F146B999-F8FC-4F60-BD5C-4A7315EBDDE5}" sibTransId="{3032079D-46B5-4A8A-A822-8F49504F3D71}"/>
    <dgm:cxn modelId="{7454ACF8-2053-4608-9F8A-A4475B9FAEB1}" type="presOf" srcId="{F49E00A8-EE64-4319-89D3-75A5965F14D5}" destId="{5C8D8D59-AE6A-497B-A299-48D31B82272F}" srcOrd="0" destOrd="0" presId="urn:microsoft.com/office/officeart/2005/8/layout/arrow2"/>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a:latin typeface="微軟正黑體" pitchFamily="34" charset="-120"/>
              <a:ea typeface="微軟正黑體" pitchFamily="34" charset="-120"/>
            </a:rPr>
            <a:t>可補強項目</a:t>
          </a: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服務學習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獎勵紀錄</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生活教育</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良</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均衡學習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均</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社團參與</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a:latin typeface="微軟正黑體" pitchFamily="34" charset="-120"/>
              <a:ea typeface="微軟正黑體" pitchFamily="34" charset="-120"/>
            </a:rPr>
            <a:t>要專注努力</a:t>
          </a: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a:solidFill>
                <a:schemeClr val="tx1"/>
              </a:solidFill>
              <a:latin typeface="微軟正黑體" pitchFamily="34" charset="-120"/>
              <a:ea typeface="微軟正黑體" pitchFamily="34" charset="-120"/>
            </a:rPr>
            <a:t>1.</a:t>
          </a:r>
          <a:r>
            <a:rPr lang="zh-TW" altLang="en-US" sz="2700" b="1" dirty="0">
              <a:solidFill>
                <a:schemeClr val="tx1"/>
              </a:solidFill>
              <a:latin typeface="微軟正黑體" pitchFamily="34" charset="-120"/>
              <a:ea typeface="微軟正黑體" pitchFamily="34" charset="-120"/>
            </a:rPr>
            <a:t>志願序</a:t>
          </a: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a:latin typeface="微軟正黑體" pitchFamily="34" charset="-120"/>
              <a:ea typeface="微軟正黑體" pitchFamily="34" charset="-120"/>
            </a:rPr>
            <a:t>要進一步關心</a:t>
          </a: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a:solidFill>
                <a:schemeClr val="tx1"/>
              </a:solidFill>
              <a:latin typeface="微軟正黑體" pitchFamily="34" charset="-120"/>
              <a:ea typeface="微軟正黑體" pitchFamily="34" charset="-120"/>
            </a:rPr>
            <a:t>1.</a:t>
          </a:r>
          <a:r>
            <a:rPr lang="zh-TW" altLang="en-US" sz="2600" b="1" dirty="0">
              <a:solidFill>
                <a:schemeClr val="tx1"/>
              </a:solidFill>
              <a:latin typeface="微軟正黑體" pitchFamily="34" charset="-120"/>
              <a:ea typeface="微軟正黑體" pitchFamily="34" charset="-120"/>
            </a:rPr>
            <a:t>競賽表現</a:t>
          </a:r>
          <a:endParaRPr lang="en-US" altLang="zh-TW" sz="2600" b="1" dirty="0">
            <a:solidFill>
              <a:schemeClr val="tx1"/>
            </a:solidFill>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技藝競賽</a:t>
          </a:r>
          <a:endParaRPr lang="en-US" altLang="zh-TW" sz="2400" b="1" dirty="0">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各級競賽</a:t>
          </a:r>
          <a:endParaRPr lang="en-US" altLang="zh-TW" sz="2400" b="1" dirty="0">
            <a:latin typeface="微軟正黑體" pitchFamily="34" charset="-120"/>
            <a:ea typeface="微軟正黑體" pitchFamily="34" charset="-120"/>
          </a:endParaRPr>
        </a:p>
        <a:p>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體適能</a:t>
          </a:r>
          <a:endParaRPr lang="en-US" altLang="zh-TW" sz="2400" b="1" dirty="0">
            <a:solidFill>
              <a:srgbClr val="FF0000"/>
            </a:solidFill>
            <a:latin typeface="微軟正黑體" pitchFamily="34" charset="-120"/>
            <a:ea typeface="微軟正黑體" pitchFamily="34" charset="-120"/>
          </a:endParaRPr>
        </a:p>
        <a:p>
          <a:endParaRPr lang="en-US" altLang="zh-TW" sz="2400" b="1" dirty="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a:solidFill>
                <a:srgbClr val="FF0000"/>
              </a:solidFill>
              <a:latin typeface="微軟正黑體" pitchFamily="34" charset="-120"/>
              <a:ea typeface="微軟正黑體" pitchFamily="34" charset="-120"/>
            </a:rPr>
            <a:t>2.</a:t>
          </a:r>
          <a:r>
            <a:rPr lang="zh-TW" altLang="en-US" sz="2700" b="1" dirty="0">
              <a:solidFill>
                <a:srgbClr val="FF0000"/>
              </a:solidFill>
              <a:latin typeface="微軟正黑體" pitchFamily="34" charset="-120"/>
              <a:ea typeface="微軟正黑體" pitchFamily="34" charset="-120"/>
            </a:rPr>
            <a:t>教育會考</a:t>
          </a:r>
          <a:endParaRPr lang="en-US" altLang="zh-TW" sz="2700" b="1" dirty="0">
            <a:solidFill>
              <a:srgbClr val="FF0000"/>
            </a:solidFill>
            <a:latin typeface="微軟正黑體" pitchFamily="34" charset="-120"/>
            <a:ea typeface="微軟正黑體" pitchFamily="34" charset="-120"/>
          </a:endParaRPr>
        </a:p>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學科積分</a:t>
          </a: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志願多填</a:t>
          </a:r>
          <a:endParaRPr lang="en-US" altLang="zh-TW" sz="2400" b="1" dirty="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考量因素</a:t>
          </a:r>
          <a:endParaRPr lang="en-US" altLang="zh-TW" sz="2400" b="1" dirty="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寫作測驗</a:t>
          </a:r>
          <a:endParaRPr lang="zh-TW" altLang="zh-TW" sz="2400" b="1" dirty="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pt>
    <dgm:pt modelId="{308277BE-9C70-474B-9B39-BB46EFC79552}" type="pres">
      <dgm:prSet presAssocID="{59081ABA-F1C5-457D-8216-8106D6CA0ED3}" presName="parentText2" presStyleLbl="node1" presStyleIdx="1" presStyleCnt="3" custScaleX="102083" custLinFactNeighborX="79" custLinFactNeighborY="-15341">
        <dgm:presLayoutVars>
          <dgm:chMax/>
          <dgm:chPref val="3"/>
          <dgm:bulletEnabled val="1"/>
        </dgm:presLayoutVars>
      </dgm:prSet>
      <dgm:spPr/>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pt>
    <dgm:pt modelId="{9197909A-240F-4A12-9039-4BA307A27BE3}" type="pres">
      <dgm:prSet presAssocID="{64451220-E2D9-4F5C-9080-7F4BDBB728C9}" presName="parentText3" presStyleLbl="node1" presStyleIdx="2" presStyleCnt="3" custScaleX="105225" custLinFactNeighborX="883" custLinFactNeighborY="-34889">
        <dgm:presLayoutVars>
          <dgm:chMax/>
          <dgm:chPref val="3"/>
          <dgm:bulletEnabled val="1"/>
        </dgm:presLayoutVars>
      </dgm:prSet>
      <dgm:spPr/>
    </dgm:pt>
    <dgm:pt modelId="{5BEEB2B8-458D-4657-A6F7-95499035BD41}" type="pres">
      <dgm:prSet presAssocID="{64451220-E2D9-4F5C-9080-7F4BDBB728C9}" presName="childText3" presStyleLbl="solidAlignAcc1" presStyleIdx="2" presStyleCnt="3" custScaleX="99377" custScaleY="120057" custLinFactNeighborX="390" custLinFactNeighborY="-13959">
        <dgm:presLayoutVars>
          <dgm:chMax val="0"/>
          <dgm:chPref val="0"/>
          <dgm:bulletEnabled val="1"/>
        </dgm:presLayoutVars>
      </dgm:prSet>
      <dgm:spPr/>
    </dgm:pt>
  </dgm:ptLst>
  <dgm:cxnLst>
    <dgm:cxn modelId="{71937901-35E1-44CB-9A45-34E575807A7F}" type="presOf" srcId="{9ADA0C82-7529-436B-9A71-0F81D9B3D7FC}" destId="{68E33B60-1B09-4E77-A354-95EECDB0DBCD}" srcOrd="0" destOrd="0" presId="urn:microsoft.com/office/officeart/2009/3/layout/IncreasingArrowsProcess"/>
    <dgm:cxn modelId="{FFF82402-7D4B-4CC0-B063-1E640B506681}" type="presOf" srcId="{64451220-E2D9-4F5C-9080-7F4BDBB728C9}" destId="{9197909A-240F-4A12-9039-4BA307A27BE3}" srcOrd="0" destOrd="0" presId="urn:microsoft.com/office/officeart/2009/3/layout/IncreasingArrowsProcess"/>
    <dgm:cxn modelId="{E08B0309-6D07-4D5A-8F7A-A598BD70D21B}" type="presOf" srcId="{59081ABA-F1C5-457D-8216-8106D6CA0ED3}" destId="{308277BE-9C70-474B-9B39-BB46EFC79552}" srcOrd="0" destOrd="0" presId="urn:microsoft.com/office/officeart/2009/3/layout/IncreasingArrowsProcess"/>
    <dgm:cxn modelId="{07E89909-288C-45F2-8996-358AEAABA3FA}" type="presOf" srcId="{02B8D24B-7B10-42FD-A46B-F5C7537879FD}" destId="{5BEEB2B8-458D-4657-A6F7-95499035BD41}" srcOrd="0" destOrd="0" presId="urn:microsoft.com/office/officeart/2009/3/layout/IncreasingArrowsProcess"/>
    <dgm:cxn modelId="{06E3F719-A9CF-4C9E-8CFD-AEE2A00C13E4}" type="presOf" srcId="{60E0DDA4-352A-4750-8209-055329510E6F}" destId="{136D3C0B-2C77-47CC-81E1-AAB624179C10}" srcOrd="0" destOrd="2"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AB75A552-1E7A-4186-A013-C4A5A6D712F8}" srcId="{59081ABA-F1C5-457D-8216-8106D6CA0ED3}" destId="{ED260DE2-EA64-4320-AA32-F7FBF4401294}" srcOrd="5" destOrd="0" parTransId="{1D5583C3-023E-4AAB-BC86-EEFE63849676}" sibTransId="{6DCBD8A2-7EC3-4F0A-85D7-ECF3F1AEEE68}"/>
    <dgm:cxn modelId="{AF14AF74-7598-475C-9CA9-9650324CCBDA}" type="presOf" srcId="{DCE43FDE-4017-4826-8ED2-D627AAFBB292}" destId="{3DE2B3A8-F618-448D-90E5-5B1FB8F37921}" srcOrd="0" destOrd="0" presId="urn:microsoft.com/office/officeart/2009/3/layout/IncreasingArrowsProcess"/>
    <dgm:cxn modelId="{2494CC54-A4F3-47F9-BA61-49A87A020746}" srcId="{F5C134F4-12CB-4273-A24B-862FCCB60339}" destId="{59081ABA-F1C5-457D-8216-8106D6CA0ED3}" srcOrd="1" destOrd="0" parTransId="{780CE6E0-94EE-4241-8A4B-A7D736CE72E8}" sibTransId="{8A36FF0C-7A85-4303-93FB-F253BFA4C477}"/>
    <dgm:cxn modelId="{C5480475-5580-4AD0-AD58-2D437FEEB3D8}" srcId="{59081ABA-F1C5-457D-8216-8106D6CA0ED3}" destId="{7DF64818-BC71-420C-A621-993ED4BAC383}" srcOrd="4" destOrd="0" parTransId="{9F052F78-DC17-4007-9704-046138B406E9}" sibTransId="{5BC69D25-DA83-4C07-930B-65BA594F86D4}"/>
    <dgm:cxn modelId="{255A5077-067D-4620-A3F7-7E5175F52601}" type="presOf" srcId="{ED260DE2-EA64-4320-AA32-F7FBF4401294}" destId="{136D3C0B-2C77-47CC-81E1-AAB624179C10}" srcOrd="0" destOrd="5" presId="urn:microsoft.com/office/officeart/2009/3/layout/IncreasingArrowsProcess"/>
    <dgm:cxn modelId="{8186B378-AE91-4860-9760-A36B0426D128}" type="presOf" srcId="{AC24EF94-075D-47A7-A4EC-50A1E7E133D1}" destId="{136D3C0B-2C77-47CC-81E1-AAB624179C10}" srcOrd="0" destOrd="0" presId="urn:microsoft.com/office/officeart/2009/3/layout/IncreasingArrowsProcess"/>
    <dgm:cxn modelId="{D0F60D7D-E4BA-4D55-832F-5F77752236A8}" type="presOf" srcId="{D6E72393-BDF0-4F57-92BC-7701FEBC4105}" destId="{136D3C0B-2C77-47CC-81E1-AAB624179C10}" srcOrd="0" destOrd="1" presId="urn:microsoft.com/office/officeart/2009/3/layout/IncreasingArrowsProcess"/>
    <dgm:cxn modelId="{54BD5CA4-E768-4FC1-A30F-CACD8895972F}" srcId="{F5C134F4-12CB-4273-A24B-862FCCB60339}" destId="{DCE43FDE-4017-4826-8ED2-D627AAFBB292}" srcOrd="0" destOrd="0" parTransId="{F60EB765-43CA-4B0C-A735-79F332EA12D2}" sibTransId="{CD22DFC2-7804-4BA3-BD23-472164874D90}"/>
    <dgm:cxn modelId="{DAD949A6-F1FC-4EC5-90B0-3D592FE19678}" srcId="{59081ABA-F1C5-457D-8216-8106D6CA0ED3}" destId="{8BED3B37-6CC7-485A-9F76-3A5672B2B741}" srcOrd="3" destOrd="0" parTransId="{7D49F035-A3AE-4A70-813A-20F2A4C1D075}" sibTransId="{CBF8EE5F-8707-46F3-8F8C-2E5EC53C0CFA}"/>
    <dgm:cxn modelId="{311F08B6-764D-462F-96BD-ED5F77A7E0B5}" type="presOf" srcId="{8BED3B37-6CC7-485A-9F76-3A5672B2B741}" destId="{136D3C0B-2C77-47CC-81E1-AAB624179C10}" srcOrd="0" destOrd="3"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3602EFD3-FA21-47A7-A9E2-61165F5024C6}" srcId="{59081ABA-F1C5-457D-8216-8106D6CA0ED3}" destId="{D6E72393-BDF0-4F57-92BC-7701FEBC4105}" srcOrd="1" destOrd="0" parTransId="{90B2A28E-4D52-46AE-A4A9-CD919799D3F4}" sibTransId="{912855FF-C65D-468C-80C3-D980F7C7F303}"/>
    <dgm:cxn modelId="{6AFE17DD-F124-4DC9-B87A-C89B925306FC}" srcId="{59081ABA-F1C5-457D-8216-8106D6CA0ED3}" destId="{AC24EF94-075D-47A7-A4EC-50A1E7E133D1}" srcOrd="0" destOrd="0" parTransId="{74F99CDD-521D-4F90-B1EE-D16242CC1339}" sibTransId="{DF754A2D-A393-4C06-9746-ADEFDE64FB3D}"/>
    <dgm:cxn modelId="{28D322E0-315C-4FBD-9A3A-47A98F785DE4}" srcId="{F5C134F4-12CB-4273-A24B-862FCCB60339}" destId="{64451220-E2D9-4F5C-9080-7F4BDBB728C9}" srcOrd="2" destOrd="0" parTransId="{4855D09F-6537-496A-8283-07D15F765FFD}" sibTransId="{FBBB412B-8B1D-449E-8B84-EB907D475760}"/>
    <dgm:cxn modelId="{8DA409E5-749F-4408-9285-B531E07DCB67}" srcId="{59081ABA-F1C5-457D-8216-8106D6CA0ED3}" destId="{60E0DDA4-352A-4750-8209-055329510E6F}" srcOrd="2" destOrd="0" parTransId="{ACDFEFBB-EC00-4189-96FD-E699DE8AF226}" sibTransId="{E5936B50-7A37-4392-A028-C317575DAB87}"/>
    <dgm:cxn modelId="{1A6194F8-2551-4829-ADAE-C9B4954A9F73}" type="presOf" srcId="{F5C134F4-12CB-4273-A24B-862FCCB60339}" destId="{C4D40519-B055-4744-9951-83A32254E7E5}" srcOrd="0" destOrd="0" presId="urn:microsoft.com/office/officeart/2009/3/layout/IncreasingArrowsProcess"/>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a:solidFill>
          <a:schemeClr val="bg2">
            <a:lumMod val="90000"/>
          </a:schemeClr>
        </a:solidFill>
      </dgm:spPr>
      <dgm:t>
        <a:bodyPr/>
        <a:lstStyle/>
        <a:p>
          <a:pPr marL="0" indent="0" algn="ctr" rtl="0">
            <a:lnSpc>
              <a:spcPct val="100000"/>
            </a:lnSpc>
            <a:spcBef>
              <a:spcPct val="0"/>
            </a:spcBef>
            <a:spcAft>
              <a:spcPts val="2400"/>
            </a:spcAft>
          </a:pPr>
          <a:r>
            <a:rPr lang="zh-TW" sz="4000" b="1" dirty="0">
              <a:solidFill>
                <a:srgbClr val="C00000"/>
              </a:solidFill>
              <a:latin typeface="微軟正黑體" pitchFamily="34" charset="-120"/>
              <a:ea typeface="微軟正黑體" pitchFamily="34" charset="-120"/>
            </a:rPr>
            <a:t>掌握外部因素</a:t>
          </a:r>
          <a:r>
            <a:rPr lang="zh-TW" altLang="en-US" sz="4000" b="1" dirty="0">
              <a:solidFill>
                <a:srgbClr val="C00000"/>
              </a:solidFill>
              <a:latin typeface="微軟正黑體" pitchFamily="34" charset="-120"/>
              <a:ea typeface="微軟正黑體" pitchFamily="34" charset="-120"/>
            </a:rPr>
            <a:t>   </a:t>
          </a:r>
          <a:r>
            <a:rPr lang="zh-TW" altLang="en-US" sz="4000" b="1" dirty="0">
              <a:solidFill>
                <a:schemeClr val="tx1"/>
              </a:solidFill>
              <a:latin typeface="微軟正黑體" pitchFamily="34" charset="-120"/>
              <a:ea typeface="微軟正黑體" pitchFamily="34" charset="-120"/>
            </a:rPr>
            <a:t>志願選填策略</a:t>
          </a:r>
          <a:endParaRPr lang="zh-TW" sz="4000" b="1" dirty="0">
            <a:solidFill>
              <a:schemeClr val="tx1"/>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A32F7640-A928-427B-A0F5-9D2FCD10F6D9}" type="pres">
      <dgm:prSet presAssocID="{858616B5-744A-463F-97BE-DF60F3B46C36}" presName="Name0" presStyleCnt="0">
        <dgm:presLayoutVars>
          <dgm:chPref val="1"/>
          <dgm:dir/>
          <dgm:animOne val="branch"/>
          <dgm:animLvl val="lvl"/>
          <dgm:resizeHandles/>
        </dgm:presLayoutVars>
      </dgm:prSet>
      <dgm:spPr/>
    </dgm:pt>
    <dgm:pt modelId="{160F2128-47AF-4F5C-BA45-ACAF2575DE60}" type="pres">
      <dgm:prSet presAssocID="{357DC9C5-F1AD-418F-BD31-79903A24C6E2}" presName="vertOne" presStyleCnt="0"/>
      <dgm:spPr/>
    </dgm:pt>
    <dgm:pt modelId="{4728BCF0-F94F-4DF9-9EE2-633529CBEFA3}" type="pres">
      <dgm:prSet presAssocID="{357DC9C5-F1AD-418F-BD31-79903A24C6E2}" presName="txOne" presStyleLbl="node0" presStyleIdx="0" presStyleCnt="1" custLinFactNeighborX="13776" custLinFactNeighborY="-10431">
        <dgm:presLayoutVars>
          <dgm:chPref val="3"/>
        </dgm:presLayoutVars>
      </dgm:prSet>
      <dgm:spPr>
        <a:prstGeom prst="rect">
          <a:avLst/>
        </a:prstGeom>
      </dgm:spPr>
    </dgm:pt>
    <dgm:pt modelId="{A663BACF-6A8C-43D1-8863-9D77A4C45396}" type="pres">
      <dgm:prSet presAssocID="{357DC9C5-F1AD-418F-BD31-79903A24C6E2}" presName="horzOne" presStyleCnt="0"/>
      <dgm:spPr/>
    </dgm:pt>
  </dgm:ptLst>
  <dgm:cxnLst>
    <dgm:cxn modelId="{99CFCC13-381C-4D57-A5CF-63A13EF78FE2}" type="presOf" srcId="{357DC9C5-F1AD-418F-BD31-79903A24C6E2}" destId="{4728BCF0-F94F-4DF9-9EE2-633529CBEFA3}"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FA46854C-7AFE-4643-BE7D-8E9D4669E734}" type="presOf" srcId="{858616B5-744A-463F-97BE-DF60F3B46C36}" destId="{A32F7640-A928-427B-A0F5-9D2FCD10F6D9}" srcOrd="0" destOrd="0" presId="urn:microsoft.com/office/officeart/2005/8/layout/hierarchy4"/>
    <dgm:cxn modelId="{FFED0747-AFEA-4C58-9403-7D6E175F2C3D}" type="presParOf" srcId="{A32F7640-A928-427B-A0F5-9D2FCD10F6D9}" destId="{160F2128-47AF-4F5C-BA45-ACAF2575DE60}" srcOrd="0" destOrd="0" presId="urn:microsoft.com/office/officeart/2005/8/layout/hierarchy4"/>
    <dgm:cxn modelId="{728573D7-4355-47C0-899E-0B4316D125D0}" type="presParOf" srcId="{160F2128-47AF-4F5C-BA45-ACAF2575DE60}" destId="{4728BCF0-F94F-4DF9-9EE2-633529CBEFA3}" srcOrd="0" destOrd="0" presId="urn:microsoft.com/office/officeart/2005/8/layout/hierarchy4"/>
    <dgm:cxn modelId="{348728D9-DED1-44B9-B40D-A6A4BBBAFD21}" type="presParOf" srcId="{160F2128-47AF-4F5C-BA45-ACAF2575DE60}" destId="{A663BACF-6A8C-43D1-8863-9D77A4C453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solidFill>
          <a:schemeClr val="bg2">
            <a:lumMod val="90000"/>
          </a:schemeClr>
        </a:solidFill>
      </dgm:spPr>
      <dgm:t>
        <a:bodyPr/>
        <a:lstStyle/>
        <a:p>
          <a:pPr marL="0" indent="0" algn="ctr" rtl="0">
            <a:lnSpc>
              <a:spcPct val="100000"/>
            </a:lnSpc>
          </a:pPr>
          <a:r>
            <a:rPr lang="zh-TW" sz="4000" b="1" dirty="0">
              <a:solidFill>
                <a:srgbClr val="C00000"/>
              </a:solidFill>
              <a:latin typeface="微軟正黑體" pitchFamily="34" charset="-120"/>
              <a:ea typeface="微軟正黑體" pitchFamily="34" charset="-120"/>
            </a:rPr>
            <a:t>核對內在因素</a:t>
          </a:r>
          <a:r>
            <a:rPr lang="zh-TW" altLang="en-US" sz="4000" b="1" dirty="0">
              <a:solidFill>
                <a:srgbClr val="C00000"/>
              </a:solidFill>
              <a:latin typeface="微軟正黑體" pitchFamily="34" charset="-120"/>
              <a:ea typeface="微軟正黑體" pitchFamily="34" charset="-120"/>
            </a:rPr>
            <a:t>  </a:t>
          </a:r>
          <a:r>
            <a:rPr lang="zh-TW" altLang="en-US" sz="4000" b="1" dirty="0">
              <a:solidFill>
                <a:schemeClr val="tx1"/>
              </a:solidFill>
              <a:latin typeface="微軟正黑體" pitchFamily="34" charset="-120"/>
              <a:ea typeface="微軟正黑體" pitchFamily="34" charset="-120"/>
            </a:rPr>
            <a:t>對升學進路的傾向</a:t>
          </a:r>
          <a:endParaRPr lang="zh-TW" sz="4000" b="1" dirty="0">
            <a:solidFill>
              <a:schemeClr val="tx1"/>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custLinFactNeighborX="-49" custLinFactNeighborY="5751">
        <dgm:presLayoutVars>
          <dgm:chPref val="3"/>
        </dgm:presLayoutVars>
      </dgm:prSet>
      <dgm:spPr>
        <a:prstGeom prst="rect">
          <a:avLst/>
        </a:prstGeom>
      </dgm:spPr>
    </dgm:pt>
    <dgm:pt modelId="{86790D81-A4AB-470B-9383-E85B6F21EC72}" type="pres">
      <dgm:prSet presAssocID="{765065FB-3FF3-4C5E-A305-2A9BEA11E983}" presName="horzOne" presStyleCnt="0"/>
      <dgm:spPr/>
    </dgm:pt>
  </dgm:ptLst>
  <dgm:cxnLst>
    <dgm:cxn modelId="{AC0F240C-38D3-4D86-8DE8-C9C412B229FD}" type="presOf" srcId="{765065FB-3FF3-4C5E-A305-2A9BEA11E983}" destId="{BC44066E-B2D9-4E3C-880B-C14F715D108E}" srcOrd="0" destOrd="0" presId="urn:microsoft.com/office/officeart/2005/8/layout/hierarchy4"/>
    <dgm:cxn modelId="{A5968C66-6A9E-4F50-963C-4F4E5320FB78}" type="presOf" srcId="{F019BF25-956E-4E63-8AD7-C4D88B24BAD7}" destId="{1B2F6965-50E0-41F4-AC4A-862F0759589B}"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solidFill>
          <a:schemeClr val="bg2">
            <a:lumMod val="90000"/>
          </a:schemeClr>
        </a:solidFill>
      </dgm:spPr>
      <dgm:t>
        <a:bodyPr/>
        <a:lstStyle/>
        <a:p>
          <a:pPr marL="0" indent="0" algn="ctr" rtl="0">
            <a:lnSpc>
              <a:spcPct val="100000"/>
            </a:lnSpc>
            <a:spcAft>
              <a:spcPts val="0"/>
            </a:spcAft>
          </a:pPr>
          <a:r>
            <a:rPr lang="zh-TW" sz="4000" b="1" dirty="0">
              <a:solidFill>
                <a:srgbClr val="C00000"/>
              </a:solidFill>
              <a:latin typeface="微軟正黑體" pitchFamily="34" charset="-120"/>
              <a:ea typeface="微軟正黑體" pitchFamily="34" charset="-120"/>
            </a:rPr>
            <a:t>核對內在因素</a:t>
          </a:r>
          <a:r>
            <a:rPr lang="zh-TW" altLang="en-US" sz="4000" b="1" dirty="0">
              <a:solidFill>
                <a:srgbClr val="C00000"/>
              </a:solidFill>
              <a:latin typeface="微軟正黑體" pitchFamily="34" charset="-120"/>
              <a:ea typeface="微軟正黑體" pitchFamily="34" charset="-120"/>
            </a:rPr>
            <a:t>  </a:t>
          </a:r>
          <a:r>
            <a:rPr lang="zh-TW" altLang="en-US" sz="4000" b="1" dirty="0">
              <a:solidFill>
                <a:schemeClr val="tx1"/>
              </a:solidFill>
              <a:latin typeface="微軟正黑體" pitchFamily="34" charset="-120"/>
              <a:ea typeface="微軟正黑體" pitchFamily="34" charset="-120"/>
            </a:rPr>
            <a:t>學術傾向或技職傾向</a:t>
          </a:r>
          <a:endParaRPr lang="zh-TW" sz="4000" b="1" dirty="0">
            <a:solidFill>
              <a:schemeClr val="tx1"/>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custLinFactY="-17607" custLinFactNeighborX="-1128" custLinFactNeighborY="-100000">
        <dgm:presLayoutVars>
          <dgm:chPref val="3"/>
        </dgm:presLayoutVars>
      </dgm:prSet>
      <dgm:spPr>
        <a:prstGeom prst="rect">
          <a:avLst/>
        </a:prstGeom>
      </dgm:spPr>
    </dgm:pt>
    <dgm:pt modelId="{86790D81-A4AB-470B-9383-E85B6F21EC72}" type="pres">
      <dgm:prSet presAssocID="{765065FB-3FF3-4C5E-A305-2A9BEA11E983}" presName="horzOne" presStyleCnt="0"/>
      <dgm:spPr/>
    </dgm:pt>
  </dgm:ptLst>
  <dgm:cxnLst>
    <dgm:cxn modelId="{AC0F240C-38D3-4D86-8DE8-C9C412B229FD}" type="presOf" srcId="{765065FB-3FF3-4C5E-A305-2A9BEA11E983}" destId="{BC44066E-B2D9-4E3C-880B-C14F715D108E}" srcOrd="0" destOrd="0" presId="urn:microsoft.com/office/officeart/2005/8/layout/hierarchy4"/>
    <dgm:cxn modelId="{A5968C66-6A9E-4F50-963C-4F4E5320FB78}" type="presOf" srcId="{F019BF25-956E-4E63-8AD7-C4D88B24BAD7}" destId="{1B2F6965-50E0-41F4-AC4A-862F0759589B}"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solidFill>
          <a:schemeClr val="bg2">
            <a:lumMod val="90000"/>
          </a:schemeClr>
        </a:solidFill>
      </dgm:spPr>
      <dgm:t>
        <a:bodyPr/>
        <a:lstStyle/>
        <a:p>
          <a:pPr marL="0" indent="0" algn="ctr" rtl="0"/>
          <a:r>
            <a:rPr lang="zh-TW" sz="4000" b="1" dirty="0">
              <a:solidFill>
                <a:srgbClr val="C00000"/>
              </a:solidFill>
              <a:latin typeface="微軟正黑體" pitchFamily="34" charset="-120"/>
              <a:ea typeface="微軟正黑體" pitchFamily="34" charset="-120"/>
            </a:rPr>
            <a:t>核對內在因素</a:t>
          </a:r>
          <a:r>
            <a:rPr lang="zh-TW" altLang="en-US" sz="4000" b="1" dirty="0">
              <a:solidFill>
                <a:srgbClr val="C00000"/>
              </a:solidFill>
              <a:latin typeface="微軟正黑體" pitchFamily="34" charset="-120"/>
              <a:ea typeface="微軟正黑體" pitchFamily="34" charset="-120"/>
            </a:rPr>
            <a:t>  </a:t>
          </a:r>
          <a:r>
            <a:rPr lang="zh-TW" altLang="en-US" sz="4000" b="1" dirty="0">
              <a:solidFill>
                <a:schemeClr val="tx1"/>
              </a:solidFill>
              <a:latin typeface="微軟正黑體" pitchFamily="34" charset="-120"/>
              <a:ea typeface="微軟正黑體" pitchFamily="34" charset="-120"/>
            </a:rPr>
            <a:t>分析自己的志願種類</a:t>
          </a:r>
          <a:endParaRPr lang="zh-TW" sz="4000" b="1" dirty="0">
            <a:solidFill>
              <a:schemeClr val="tx1"/>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a:ln>
          <a:solidFill>
            <a:schemeClr val="accent6">
              <a:lumMod val="75000"/>
            </a:schemeClr>
          </a:solidFill>
        </a:ln>
      </dgm:spPr>
      <dgm:t>
        <a:bodyPr/>
        <a:lstStyle/>
        <a:p>
          <a:endParaRPr lang="zh-TW" altLang="en-US"/>
        </a:p>
      </dgm:t>
    </dgm:pt>
    <dgm:pt modelId="{410255AF-9425-49B3-BFE7-D755D0679FEB}" type="pres">
      <dgm:prSet presAssocID="{F019BF25-956E-4E63-8AD7-C4D88B24BAD7}" presName="Name0" presStyleCnt="0">
        <dgm:presLayoutVars>
          <dgm:chPref val="1"/>
          <dgm:dir/>
          <dgm:animOne val="branch"/>
          <dgm:animLvl val="lvl"/>
          <dgm:resizeHandles/>
        </dgm:presLayoutVars>
      </dgm:prSet>
      <dgm:spPr/>
    </dgm:pt>
    <dgm:pt modelId="{DEFFB708-2F92-4B3E-97C7-45DE841E9333}" type="pres">
      <dgm:prSet presAssocID="{765065FB-3FF3-4C5E-A305-2A9BEA11E983}" presName="vertOne" presStyleCnt="0"/>
      <dgm:spPr/>
    </dgm:pt>
    <dgm:pt modelId="{221DEB85-AE8E-4061-BDA3-667A842235D7}" type="pres">
      <dgm:prSet presAssocID="{765065FB-3FF3-4C5E-A305-2A9BEA11E983}" presName="txOne" presStyleLbl="node0" presStyleIdx="0" presStyleCnt="1">
        <dgm:presLayoutVars>
          <dgm:chPref val="3"/>
        </dgm:presLayoutVars>
      </dgm:prSet>
      <dgm:spPr>
        <a:prstGeom prst="rect">
          <a:avLst/>
        </a:prstGeom>
      </dgm:spPr>
    </dgm:pt>
    <dgm:pt modelId="{99A9E64E-A43F-45A2-9363-F433248B2D42}" type="pres">
      <dgm:prSet presAssocID="{765065FB-3FF3-4C5E-A305-2A9BEA11E983}" presName="horzOne" presStyleCnt="0"/>
      <dgm:spPr/>
    </dgm:pt>
  </dgm:ptLst>
  <dgm:cxnLst>
    <dgm:cxn modelId="{CDC9B370-5D11-4CA4-A8CD-E0866D3E20E7}" type="presOf" srcId="{765065FB-3FF3-4C5E-A305-2A9BEA11E983}" destId="{221DEB85-AE8E-4061-BDA3-667A842235D7}" srcOrd="0" destOrd="0" presId="urn:microsoft.com/office/officeart/2005/8/layout/hierarchy4"/>
    <dgm:cxn modelId="{B95AB4C3-AB39-457A-87E1-579B5272DAAA}" type="presOf" srcId="{F019BF25-956E-4E63-8AD7-C4D88B24BAD7}" destId="{410255AF-9425-49B3-BFE7-D755D0679FEB}"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A6D0D85B-3F84-4D85-BB9E-795D96542E7F}" type="presParOf" srcId="{410255AF-9425-49B3-BFE7-D755D0679FEB}" destId="{DEFFB708-2F92-4B3E-97C7-45DE841E9333}" srcOrd="0" destOrd="0" presId="urn:microsoft.com/office/officeart/2005/8/layout/hierarchy4"/>
    <dgm:cxn modelId="{DB6DB659-58C2-4E19-AB38-2A2757341EC2}" type="presParOf" srcId="{DEFFB708-2F92-4B3E-97C7-45DE841E9333}" destId="{221DEB85-AE8E-4061-BDA3-667A842235D7}" srcOrd="0" destOrd="0" presId="urn:microsoft.com/office/officeart/2005/8/layout/hierarchy4"/>
    <dgm:cxn modelId="{A5822168-79DA-413A-BDEE-E94355B8C331}" type="presParOf" srcId="{DEFFB708-2F92-4B3E-97C7-45DE841E9333}" destId="{99A9E64E-A43F-45A2-9363-F433248B2D4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a:latin typeface="微軟正黑體" pitchFamily="34" charset="-120"/>
              <a:ea typeface="微軟正黑體" pitchFamily="34" charset="-120"/>
            </a:rPr>
            <a:t>2-3</a:t>
          </a:r>
          <a:r>
            <a:rPr lang="zh-TW" altLang="en-US" sz="3600" b="1" dirty="0">
              <a:latin typeface="微軟正黑體" pitchFamily="34" charset="-120"/>
              <a:ea typeface="微軟正黑體" pitchFamily="34" charset="-120"/>
            </a:rPr>
            <a:t>種</a:t>
          </a: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a:latin typeface="微軟正黑體" pitchFamily="34" charset="-120"/>
              <a:ea typeface="微軟正黑體" pitchFamily="34" charset="-120"/>
            </a:rPr>
            <a:t>科系關聯性高：衡量自己真實能力</a:t>
          </a: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a:latin typeface="微軟正黑體" pitchFamily="34" charset="-120"/>
              <a:ea typeface="微軟正黑體" pitchFamily="34" charset="-120"/>
            </a:rPr>
            <a:t>科系關聯性低：思考做決定的關鍵因素</a:t>
          </a: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a:latin typeface="微軟正黑體" pitchFamily="34" charset="-120"/>
              <a:ea typeface="微軟正黑體" pitchFamily="34" charset="-120"/>
            </a:rPr>
            <a:t>1</a:t>
          </a:r>
          <a:r>
            <a:rPr lang="zh-TW" altLang="en-US" sz="3600" b="1" dirty="0">
              <a:latin typeface="微軟正黑體" pitchFamily="34" charset="-120"/>
              <a:ea typeface="微軟正黑體" pitchFamily="34" charset="-120"/>
            </a:rPr>
            <a:t>種</a:t>
          </a: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a:latin typeface="微軟正黑體" pitchFamily="34" charset="-120"/>
              <a:ea typeface="微軟正黑體" pitchFamily="34" charset="-120"/>
            </a:rPr>
            <a:t>思考做決定的關鍵因素（環境、重要他人</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a:t>
          </a: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a:latin typeface="微軟正黑體" pitchFamily="34" charset="-120"/>
              <a:ea typeface="微軟正黑體" pitchFamily="34" charset="-120"/>
            </a:rPr>
            <a:t>增加更多備案</a:t>
          </a: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a:latin typeface="微軟正黑體" pitchFamily="34" charset="-120"/>
              <a:ea typeface="微軟正黑體" pitchFamily="34" charset="-120"/>
            </a:rPr>
            <a:t>4</a:t>
          </a:r>
          <a:r>
            <a:rPr lang="zh-TW" altLang="en-US" sz="3600" b="1" dirty="0">
              <a:latin typeface="微軟正黑體" pitchFamily="34" charset="-120"/>
              <a:ea typeface="微軟正黑體" pitchFamily="34" charset="-120"/>
            </a:rPr>
            <a:t>種以上</a:t>
          </a: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a:latin typeface="微軟正黑體" pitchFamily="34" charset="-120"/>
              <a:ea typeface="微軟正黑體" pitchFamily="34" charset="-120"/>
            </a:rPr>
            <a:t>科系關聯性高：順序是否要調整？</a:t>
          </a: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a:latin typeface="微軟正黑體" pitchFamily="34" charset="-120"/>
              <a:ea typeface="微軟正黑體" pitchFamily="34" charset="-120"/>
            </a:rPr>
            <a:t>科系關聯性低：持續做生涯探索</a:t>
          </a:r>
          <a:endParaRPr lang="zh-TW" altLang="en-US" sz="1800" b="1" dirty="0">
            <a:latin typeface="微軟正黑體" pitchFamily="34" charset="-120"/>
            <a:ea typeface="微軟正黑體" pitchFamily="34" charset="-120"/>
          </a:endParaRP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a:latin typeface="微軟正黑體" pitchFamily="34" charset="-120"/>
              <a:ea typeface="微軟正黑體" pitchFamily="34" charset="-120"/>
            </a:rPr>
            <a:t>衡量自己真實能力</a:t>
          </a: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pt>
    <dgm:pt modelId="{C4BCC207-65A7-4DAE-9D9D-70A52FDF49A1}" type="pres">
      <dgm:prSet presAssocID="{498A16E8-0C01-40FF-BB65-A158048A3C3F}" presName="rect1ParTx" presStyleLbl="alignAcc1" presStyleIdx="2" presStyleCnt="3">
        <dgm:presLayoutVars>
          <dgm:chMax val="1"/>
          <dgm:bulletEnabled val="1"/>
        </dgm:presLayoutVars>
      </dgm:prSet>
      <dgm:spPr/>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pt>
    <dgm:pt modelId="{5E23657A-3B92-4E2A-8A78-EBEB69C26FAA}" type="pres">
      <dgm:prSet presAssocID="{D99783D9-278B-4175-843F-E875AC895D18}" presName="rect2ParTx" presStyleLbl="alignAcc1" presStyleIdx="2" presStyleCnt="3">
        <dgm:presLayoutVars>
          <dgm:chMax val="1"/>
          <dgm:bulletEnabled val="1"/>
        </dgm:presLayoutVars>
      </dgm:prSet>
      <dgm:spPr/>
    </dgm:pt>
    <dgm:pt modelId="{8218834E-D3C4-461B-B9EB-C4062E6907B2}" type="pres">
      <dgm:prSet presAssocID="{D99783D9-278B-4175-843F-E875AC895D18}" presName="rect2ChTx" presStyleLbl="alignAcc1" presStyleIdx="2" presStyleCnt="3" custScaleX="180119" custLinFactNeighborX="-34317" custLinFactNeighborY="522">
        <dgm:presLayoutVars>
          <dgm:bulletEnabled val="1"/>
        </dgm:presLayoutVars>
      </dgm:prSet>
      <dgm:spPr/>
    </dgm:pt>
    <dgm:pt modelId="{7C6B03B6-1C1D-4F62-A7C3-2A36DD8131E9}" type="pres">
      <dgm:prSet presAssocID="{E71D9227-959D-4D00-A0F9-E287CD9C907D}" presName="rect3ParTx" presStyleLbl="alignAcc1" presStyleIdx="2" presStyleCnt="3">
        <dgm:presLayoutVars>
          <dgm:chMax val="1"/>
          <dgm:bulletEnabled val="1"/>
        </dgm:presLayoutVars>
      </dgm:prSet>
      <dgm:spPr/>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pt>
  </dgm:ptLst>
  <dgm:cxnLst>
    <dgm:cxn modelId="{33150507-734D-4F9B-9E82-C3D57C1F84DC}" srcId="{498A16E8-0C01-40FF-BB65-A158048A3C3F}" destId="{25C67BC0-7F02-444D-8C53-BE3B952BA520}" srcOrd="0" destOrd="0" parTransId="{696F6868-AB09-4E8B-AC45-0CCE2342A9CE}" sibTransId="{005F0E2F-B651-46DF-966C-A92F654F5FCD}"/>
    <dgm:cxn modelId="{22AC5015-5AD4-4FA7-BA7D-0CBAF70790C5}" srcId="{D99783D9-278B-4175-843F-E875AC895D18}" destId="{0A5D3742-B02E-4797-9F3D-1E738702FCF4}" srcOrd="0" destOrd="0" parTransId="{632C879A-A2B3-4DF7-A4D6-D776149E7AFD}" sibTransId="{AF90D38E-55C6-4025-94A2-0191091BC4DD}"/>
    <dgm:cxn modelId="{7794B627-246A-4538-BA8C-9AC8C6408CCA}" type="presOf" srcId="{498A16E8-0C01-40FF-BB65-A158048A3C3F}" destId="{388C77AE-32E0-4F42-8AD7-28BF476DE90A}" srcOrd="0" destOrd="0" presId="urn:microsoft.com/office/officeart/2005/8/layout/target3"/>
    <dgm:cxn modelId="{5AFC492D-AC95-4C23-8107-8E57151C1588}" type="presOf" srcId="{25C67BC0-7F02-444D-8C53-BE3B952BA520}" destId="{E6D78DD4-9533-4950-B5DD-AC0A89C7B575}" srcOrd="0" destOrd="0" presId="urn:microsoft.com/office/officeart/2005/8/layout/target3"/>
    <dgm:cxn modelId="{CAD5564B-CFCD-44EA-8B14-9E61BA75D814}" srcId="{E71D9227-959D-4D00-A0F9-E287CD9C907D}" destId="{2E9E8F14-DEEC-4AA0-85AA-884CCDC6C5A1}" srcOrd="1" destOrd="0" parTransId="{12BAD3F7-2FE7-4688-849D-69E50933DDBC}" sibTransId="{2DD23771-51C9-43EC-8DF5-84E1690F7631}"/>
    <dgm:cxn modelId="{BA7DA955-11C8-4E50-AF2D-4ED3408ACBE1}" srcId="{D99783D9-278B-4175-843F-E875AC895D18}" destId="{520DBC79-C297-43E6-8675-A9D09FE3EB85}" srcOrd="2" destOrd="0" parTransId="{F295296C-756E-4DFF-8E80-65B94BD2E7FC}" sibTransId="{C8D6315B-DC7F-454C-A834-4F575B1C6467}"/>
    <dgm:cxn modelId="{D571AD55-3B15-43FF-9CA4-408798EBC69C}" type="presOf" srcId="{D99783D9-278B-4175-843F-E875AC895D18}" destId="{5E23657A-3B92-4E2A-8A78-EBEB69C26FAA}" srcOrd="1"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A91E0D7F-4AD4-45CF-8D68-23D3B0E0245A}" srcId="{E80B1229-6FA2-43CC-9315-38AA3D3791EE}" destId="{E71D9227-959D-4D00-A0F9-E287CD9C907D}" srcOrd="2" destOrd="0" parTransId="{EE6A1D19-75BB-43C5-BA0E-1ACDE1E3FA79}" sibTransId="{788804B8-A1D9-4F66-BF40-56CA8CB3C5A0}"/>
    <dgm:cxn modelId="{77D79682-D258-445D-AA46-9EF0C23F7B9C}" srcId="{E71D9227-959D-4D00-A0F9-E287CD9C907D}" destId="{C5C531A2-94A0-412B-8CDA-92B8A5BE54C1}" srcOrd="0" destOrd="0" parTransId="{BD94C589-AAC6-4C58-BB06-4D0FAFF64CDB}" sibTransId="{421CA5EA-BCD4-4554-8304-76728AF6A6ED}"/>
    <dgm:cxn modelId="{2937A682-BD45-404B-A937-9F30C065DBD8}" srcId="{498A16E8-0C01-40FF-BB65-A158048A3C3F}" destId="{3389AD03-FA60-44BF-A781-F580DF174A83}" srcOrd="1" destOrd="0" parTransId="{693007A8-86C3-492F-8B80-7B35C565D16D}" sibTransId="{28C49025-747A-48E1-BC48-041DC3E8A9CD}"/>
    <dgm:cxn modelId="{121F3784-F46A-401D-99BB-2965C9CD2F6F}" type="presOf" srcId="{D99783D9-278B-4175-843F-E875AC895D18}" destId="{73B9FA82-412B-4525-8D72-421CAFB60876}" srcOrd="0" destOrd="0" presId="urn:microsoft.com/office/officeart/2005/8/layout/target3"/>
    <dgm:cxn modelId="{90D69293-0745-42BA-BD24-C3C77FD4379E}" type="presOf" srcId="{C5C531A2-94A0-412B-8CDA-92B8A5BE54C1}" destId="{73B4A802-AB9F-464E-A51C-C245D405930D}" srcOrd="0" destOrd="0" presId="urn:microsoft.com/office/officeart/2005/8/layout/target3"/>
    <dgm:cxn modelId="{25754B96-4491-4CB9-9DE9-EE9572F135CD}" srcId="{E80B1229-6FA2-43CC-9315-38AA3D3791EE}" destId="{D99783D9-278B-4175-843F-E875AC895D18}" srcOrd="1" destOrd="0" parTransId="{ADB6B65E-DB9E-46C0-B10A-D4B12A545324}" sibTransId="{13A5152A-D797-445E-846C-0461D7B7E55D}"/>
    <dgm:cxn modelId="{2514F69A-56E3-4147-B7E1-C71F71A59F26}" srcId="{D99783D9-278B-4175-843F-E875AC895D18}" destId="{73F34416-EFBD-4B96-B93E-4A21379B7821}" srcOrd="1" destOrd="0" parTransId="{1B53F796-7D16-444F-BB29-8154C10CD17B}" sibTransId="{CD1E8CD1-0AC1-43B1-9924-B24AA2FEA973}"/>
    <dgm:cxn modelId="{633E21A6-2BF4-400C-B3A8-182EB0887778}" type="presOf" srcId="{3389AD03-FA60-44BF-A781-F580DF174A83}" destId="{E6D78DD4-9533-4950-B5DD-AC0A89C7B575}" srcOrd="0" destOrd="1" presId="urn:microsoft.com/office/officeart/2005/8/layout/target3"/>
    <dgm:cxn modelId="{1303C6B8-318B-4A33-8D17-3E61457C5666}" type="presOf" srcId="{E80B1229-6FA2-43CC-9315-38AA3D3791EE}" destId="{D84785A1-9B1D-49DA-A843-7C347FA5C184}" srcOrd="0" destOrd="0" presId="urn:microsoft.com/office/officeart/2005/8/layout/target3"/>
    <dgm:cxn modelId="{25FE1EBC-9569-4332-92A0-F8B9CCAE09A3}" type="presOf" srcId="{E71D9227-959D-4D00-A0F9-E287CD9C907D}" destId="{7C6B03B6-1C1D-4F62-A7C3-2A36DD8131E9}" srcOrd="1" destOrd="0" presId="urn:microsoft.com/office/officeart/2005/8/layout/target3"/>
    <dgm:cxn modelId="{CA6C1DCB-9B96-496E-B53E-68857C4AA90B}" type="presOf" srcId="{2E9E8F14-DEEC-4AA0-85AA-884CCDC6C5A1}" destId="{73B4A802-AB9F-464E-A51C-C245D405930D}" srcOrd="0" destOrd="1" presId="urn:microsoft.com/office/officeart/2005/8/layout/target3"/>
    <dgm:cxn modelId="{DB5207D4-9524-490C-BD2D-B7BCFD0E7605}" type="presOf" srcId="{E71D9227-959D-4D00-A0F9-E287CD9C907D}" destId="{DE0695C9-DF37-4DAE-B3CE-0C7300D90495}" srcOrd="0" destOrd="0" presId="urn:microsoft.com/office/officeart/2005/8/layout/target3"/>
    <dgm:cxn modelId="{9E0602D6-0852-4146-88E2-F0AAF16DBB24}" srcId="{E80B1229-6FA2-43CC-9315-38AA3D3791EE}" destId="{498A16E8-0C01-40FF-BB65-A158048A3C3F}" srcOrd="0" destOrd="0" parTransId="{9DD8950C-2C44-483C-B65F-91C5C763EE5A}" sibTransId="{4DC4B095-B9FA-4672-AFB2-D57D5C6809B3}"/>
    <dgm:cxn modelId="{99CE55EA-36F4-4DC6-AF27-8BA742491F8A}" type="presOf" srcId="{520DBC79-C297-43E6-8675-A9D09FE3EB85}" destId="{8218834E-D3C4-461B-B9EB-C4062E6907B2}" srcOrd="0" destOrd="2" presId="urn:microsoft.com/office/officeart/2005/8/layout/target3"/>
    <dgm:cxn modelId="{2AA2B2EA-A060-4643-953F-828F817C336F}" type="presOf" srcId="{0A5D3742-B02E-4797-9F3D-1E738702FCF4}" destId="{8218834E-D3C4-461B-B9EB-C4062E6907B2}"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2" qsCatId="simple" csTypeId="urn:microsoft.com/office/officeart/2005/8/colors/accent0_3" csCatId="mainScheme" phldr="1"/>
      <dgm:spPr/>
    </dgm:pt>
    <dgm:pt modelId="{58719D81-8C80-4D67-AC22-F2FC7E433ED1}">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列志願清單</a:t>
          </a: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dgm:t>
        <a:bodyPr/>
        <a:lstStyle/>
        <a:p>
          <a:pPr>
            <a:spcAft>
              <a:spcPts val="0"/>
            </a:spcAft>
          </a:pPr>
          <a:r>
            <a:rPr lang="zh-TW" altLang="en-US" sz="2800" b="1" dirty="0">
              <a:latin typeface="微軟正黑體" panose="020B0604030504040204" pitchFamily="34" charset="-120"/>
              <a:ea typeface="微軟正黑體" panose="020B0604030504040204" pitchFamily="34" charset="-120"/>
            </a:rPr>
            <a:t>因素考量</a:t>
          </a:r>
          <a:endParaRPr lang="en-US" altLang="zh-TW" sz="2800" b="1" dirty="0">
            <a:latin typeface="微軟正黑體" panose="020B0604030504040204" pitchFamily="34" charset="-120"/>
            <a:ea typeface="微軟正黑體" panose="020B0604030504040204" pitchFamily="34" charset="-120"/>
          </a:endParaRPr>
        </a:p>
        <a:p>
          <a:pPr>
            <a:spcAft>
              <a:spcPts val="0"/>
            </a:spcAft>
          </a:pPr>
          <a:r>
            <a:rPr lang="zh-TW" altLang="en-US" sz="2800" b="1" dirty="0">
              <a:latin typeface="微軟正黑體" panose="020B0604030504040204" pitchFamily="34" charset="-120"/>
              <a:ea typeface="微軟正黑體" panose="020B0604030504040204" pitchFamily="34" charset="-120"/>
            </a:rPr>
            <a:t>能力評估</a:t>
          </a: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dgm:t>
        <a:bodyPr/>
        <a:lstStyle/>
        <a:p>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排志願序</a:t>
          </a:r>
        </a:p>
        <a:p>
          <a:endParaRPr lang="zh-TW" altLang="en-US" sz="2800" b="1" dirty="0">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務實地調整學校</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科系</a:t>
          </a: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再次檢視</a:t>
          </a: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pt>
    <dgm:pt modelId="{8CBFCC1F-56CB-404D-ABF7-6C44DB37193E}" type="pres">
      <dgm:prSet presAssocID="{2009E4C0-C6D8-4AA6-9B9E-959E1F9A0AEC}" presName="sibTrans" presStyleLbl="sibTrans2D1" presStyleIdx="0" presStyleCnt="4"/>
      <dgm:spPr/>
    </dgm:pt>
    <dgm:pt modelId="{BD545009-B3EA-463B-8033-C3F6AC244C9B}" type="pres">
      <dgm:prSet presAssocID="{2009E4C0-C6D8-4AA6-9B9E-959E1F9A0AEC}" presName="connectorText" presStyleLbl="sibTrans2D1" presStyleIdx="0" presStyleCnt="4"/>
      <dgm:spPr/>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pt>
    <dgm:pt modelId="{77E336CE-A1E2-4D7C-8F16-7991588009A9}" type="pres">
      <dgm:prSet presAssocID="{2F74BEE7-D6F5-4AF0-B14B-7CB7A0EF64BC}" presName="sibTrans" presStyleLbl="sibTrans2D1" presStyleIdx="1" presStyleCnt="4"/>
      <dgm:spPr/>
    </dgm:pt>
    <dgm:pt modelId="{AAF546BD-B64E-4EF2-89D0-592FC19CC7E5}" type="pres">
      <dgm:prSet presAssocID="{2F74BEE7-D6F5-4AF0-B14B-7CB7A0EF64BC}" presName="connectorText" presStyleLbl="sibTrans2D1" presStyleIdx="1" presStyleCnt="4"/>
      <dgm:spPr/>
    </dgm:pt>
    <dgm:pt modelId="{99465790-BAFD-4E03-9939-12C45E3628D8}" type="pres">
      <dgm:prSet presAssocID="{F2F02BBF-43D5-471E-A1AE-B158BDB8D595}" presName="node" presStyleLbl="node1" presStyleIdx="2" presStyleCnt="5">
        <dgm:presLayoutVars>
          <dgm:bulletEnabled val="1"/>
        </dgm:presLayoutVars>
      </dgm:prSet>
      <dgm:spPr/>
    </dgm:pt>
    <dgm:pt modelId="{F66B89F1-57B9-4981-B864-6E395C1EED0D}" type="pres">
      <dgm:prSet presAssocID="{D6C76DBD-3B56-4D1B-8F98-5CEC69BE1C7C}" presName="sibTrans" presStyleLbl="sibTrans2D1" presStyleIdx="2" presStyleCnt="4"/>
      <dgm:spPr/>
    </dgm:pt>
    <dgm:pt modelId="{0E5C3E2C-4557-4E37-B4EF-3F349A3D2E75}" type="pres">
      <dgm:prSet presAssocID="{D6C76DBD-3B56-4D1B-8F98-5CEC69BE1C7C}" presName="connectorText" presStyleLbl="sibTrans2D1" presStyleIdx="2" presStyleCnt="4"/>
      <dgm:spPr/>
    </dgm:pt>
    <dgm:pt modelId="{7F5C52DC-DB45-4D09-87A1-96B78D8FC6E4}" type="pres">
      <dgm:prSet presAssocID="{B0FEBF66-ED19-4C8B-9821-095A361F1D6C}" presName="node" presStyleLbl="node1" presStyleIdx="3" presStyleCnt="5">
        <dgm:presLayoutVars>
          <dgm:bulletEnabled val="1"/>
        </dgm:presLayoutVars>
      </dgm:prSet>
      <dgm:spPr/>
    </dgm:pt>
    <dgm:pt modelId="{CD532653-8F16-4AE5-8BA7-8DE87342D6F0}" type="pres">
      <dgm:prSet presAssocID="{2485F6C8-CDDD-471C-BE49-FA2279417842}" presName="sibTrans" presStyleLbl="sibTrans2D1" presStyleIdx="3" presStyleCnt="4"/>
      <dgm:spPr/>
    </dgm:pt>
    <dgm:pt modelId="{A09C4D72-2C23-4A3A-A39D-B1AEBE1EB9ED}" type="pres">
      <dgm:prSet presAssocID="{2485F6C8-CDDD-471C-BE49-FA2279417842}" presName="connectorText" presStyleLbl="sibTrans2D1" presStyleIdx="3" presStyleCnt="4"/>
      <dgm:spPr/>
    </dgm:pt>
    <dgm:pt modelId="{EF935BDF-A0D1-4C92-BE7D-D64FD89283E4}" type="pres">
      <dgm:prSet presAssocID="{C73BFDE0-449A-44C4-A7B5-C6DDC614D0F2}" presName="node" presStyleLbl="node1" presStyleIdx="4" presStyleCnt="5">
        <dgm:presLayoutVars>
          <dgm:bulletEnabled val="1"/>
        </dgm:presLayoutVars>
      </dgm:prSet>
      <dgm:spPr/>
    </dgm:pt>
  </dgm:ptLst>
  <dgm:cxnLst>
    <dgm:cxn modelId="{D2423E10-6BD8-40F1-A894-ECC1A89E2C58}" type="presOf" srcId="{58719D81-8C80-4D67-AC22-F2FC7E433ED1}" destId="{CF0E4280-BAC1-4979-A4F7-47FDE4DCE38D}" srcOrd="0" destOrd="0" presId="urn:microsoft.com/office/officeart/2005/8/layout/process5"/>
    <dgm:cxn modelId="{26249013-78F8-4173-A018-BDB34B5BEF99}" type="presOf" srcId="{F2F02BBF-43D5-471E-A1AE-B158BDB8D595}" destId="{99465790-BAFD-4E03-9939-12C45E3628D8}" srcOrd="0"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8E34541D-D088-46AF-9F1B-71B04F46C3E9}" type="presOf" srcId="{ADEF4E26-0031-4EB8-8BBF-77D160F1480E}" destId="{A65874F1-D4B8-4827-80D8-5A85E155CA2F}" srcOrd="0" destOrd="0" presId="urn:microsoft.com/office/officeart/2005/8/layout/process5"/>
    <dgm:cxn modelId="{2CD72F3B-B8A8-4AD3-88C6-6804D79EBCA6}" type="presOf" srcId="{2485F6C8-CDDD-471C-BE49-FA2279417842}" destId="{A09C4D72-2C23-4A3A-A39D-B1AEBE1EB9ED}" srcOrd="1"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B4679C79-31A1-4736-A101-014786C3589A}" type="presOf" srcId="{D6C76DBD-3B56-4D1B-8F98-5CEC69BE1C7C}" destId="{0E5C3E2C-4557-4E37-B4EF-3F349A3D2E75}" srcOrd="1"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2EC2DEA6-8611-410D-A5E2-FFC388D384D5}" srcId="{ADEF4E26-0031-4EB8-8BBF-77D160F1480E}" destId="{58719D81-8C80-4D67-AC22-F2FC7E433ED1}" srcOrd="0" destOrd="0" parTransId="{25D7DB23-817C-4EB5-9942-C6B51EF7ED4B}" sibTransId="{2009E4C0-C6D8-4AA6-9B9E-959E1F9A0AEC}"/>
    <dgm:cxn modelId="{AC495EAA-B704-4F81-847E-41AD633A3126}" type="presOf" srcId="{264D654D-B81F-4699-A5F5-F8B1D5B6A2A4}" destId="{1A24C7E3-C832-429F-9C9D-3A241B7EE7D3}"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A33725E0-17C5-4E72-80D7-8C7F3214469A}" type="presOf" srcId="{B0FEBF66-ED19-4C8B-9821-095A361F1D6C}" destId="{7F5C52DC-DB45-4D09-87A1-96B78D8FC6E4}"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532631FC-85A6-4F2D-9EC1-E77F0BCCD2DC}" type="presOf" srcId="{C73BFDE0-449A-44C4-A7B5-C6DDC614D0F2}" destId="{EF935BDF-A0D1-4C92-BE7D-D64FD89283E4}" srcOrd="0" destOrd="0" presId="urn:microsoft.com/office/officeart/2005/8/layout/process5"/>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a:solidFill>
          <a:schemeClr val="accent1">
            <a:lumMod val="50000"/>
          </a:schemeClr>
        </a:solidFill>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a:solidFill>
          <a:srgbClr val="0070C0"/>
        </a:solidFill>
      </dgm:spPr>
      <dgm:t>
        <a:bodyPr/>
        <a:lstStyle/>
        <a:p>
          <a:pPr>
            <a:lnSpc>
              <a:spcPts val="1800"/>
            </a:lnSpc>
          </a:pPr>
          <a:r>
            <a:rPr lang="zh-TW" altLang="en-US" sz="2800" b="1" dirty="0">
              <a:latin typeface="微軟正黑體" pitchFamily="34" charset="-120"/>
              <a:ea typeface="微軟正黑體" pitchFamily="34" charset="-120"/>
            </a:rPr>
            <a:t>時程</a:t>
          </a:r>
          <a:endParaRPr lang="en-US" altLang="zh-TW" sz="2800" b="1" dirty="0">
            <a:latin typeface="微軟正黑體" pitchFamily="34" charset="-120"/>
            <a:ea typeface="微軟正黑體" pitchFamily="34" charset="-120"/>
          </a:endParaRPr>
        </a:p>
        <a:p>
          <a:pPr>
            <a:lnSpc>
              <a:spcPts val="1800"/>
            </a:lnSpc>
          </a:pPr>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18</a:t>
          </a:r>
          <a:r>
            <a:rPr lang="zh-TW" altLang="en-US" sz="2400" b="1" dirty="0">
              <a:latin typeface="微軟正黑體" pitchFamily="34" charset="-120"/>
              <a:ea typeface="微軟正黑體" pitchFamily="34" charset="-120"/>
            </a:rPr>
            <a:t>日放榜</a:t>
          </a:r>
          <a:r>
            <a:rPr lang="en-US" altLang="zh-TW" sz="2400" b="1" dirty="0">
              <a:solidFill>
                <a:srgbClr val="FF0000"/>
              </a:solidFill>
              <a:latin typeface="微軟正黑體" pitchFamily="34" charset="-120"/>
              <a:ea typeface="微軟正黑體" pitchFamily="34" charset="-120"/>
            </a:rPr>
            <a:t>(</a:t>
          </a:r>
          <a:r>
            <a:rPr lang="zh-TW" altLang="zh-TW" sz="2400" b="1" dirty="0">
              <a:solidFill>
                <a:srgbClr val="FF0000"/>
              </a:solidFill>
              <a:latin typeface="微軟正黑體" pitchFamily="34" charset="-120"/>
              <a:ea typeface="微軟正黑體" pitchFamily="34" charset="-120"/>
            </a:rPr>
            <a:t>國中教育會考</a:t>
          </a:r>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r>
            <a:rPr lang="en-US" altLang="zh-TW" sz="2400" b="1" dirty="0">
              <a:solidFill>
                <a:srgbClr val="FF0000"/>
              </a:solidFill>
              <a:latin typeface="微軟正黑體" pitchFamily="34" charset="-120"/>
              <a:ea typeface="微軟正黑體" pitchFamily="34" charset="-120"/>
            </a:rPr>
            <a:t>20-21</a:t>
          </a:r>
          <a:r>
            <a:rPr lang="zh-TW" altLang="en-US" sz="2400" b="1" dirty="0">
              <a:solidFill>
                <a:srgbClr val="FF0000"/>
              </a:solidFill>
              <a:latin typeface="微軟正黑體" pitchFamily="34" charset="-120"/>
              <a:ea typeface="微軟正黑體" pitchFamily="34" charset="-120"/>
            </a:rPr>
            <a:t>日舉行</a:t>
          </a:r>
          <a:r>
            <a:rPr lang="en-US" altLang="zh-TW" sz="2400" b="1" dirty="0">
              <a:solidFill>
                <a:srgbClr val="FF0000"/>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15</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zh-TW" altLang="en-US" sz="2600" b="1" dirty="0">
              <a:solidFill>
                <a:srgbClr val="FF0000"/>
              </a:solidFill>
              <a:latin typeface="微軟正黑體" pitchFamily="34" charset="-120"/>
              <a:ea typeface="微軟正黑體" pitchFamily="34" charset="-120"/>
            </a:rPr>
            <a:t>不採計</a:t>
          </a:r>
          <a:r>
            <a:rPr lang="zh-TW" altLang="en-US" sz="2600" b="1" dirty="0">
              <a:solidFill>
                <a:schemeClr val="tx1"/>
              </a:solidFill>
              <a:latin typeface="微軟正黑體" pitchFamily="34" charset="-120"/>
              <a:ea typeface="微軟正黑體" pitchFamily="34" charset="-120"/>
            </a:rPr>
            <a:t>志願序及</a:t>
          </a:r>
          <a:r>
            <a:rPr lang="zh-TW" altLang="en-US" sz="2600" b="1" dirty="0">
              <a:solidFill>
                <a:srgbClr val="FF0000"/>
              </a:solidFill>
              <a:latin typeface="微軟正黑體" pitchFamily="34" charset="-120"/>
              <a:ea typeface="微軟正黑體" pitchFamily="34" charset="-120"/>
            </a:rPr>
            <a:t>國中教育會考積分</a:t>
          </a:r>
          <a:r>
            <a:rPr lang="zh-TW" altLang="en-US" sz="2600" b="1" dirty="0">
              <a:solidFill>
                <a:schemeClr val="tx1"/>
              </a:solidFill>
              <a:latin typeface="微軟正黑體" pitchFamily="34" charset="-120"/>
              <a:ea typeface="微軟正黑體" pitchFamily="34" charset="-120"/>
            </a:rPr>
            <a:t>）</a:t>
          </a:r>
          <a:r>
            <a:rPr lang="zh-TW" altLang="en-US" sz="2600" b="1" dirty="0">
              <a:solidFill>
                <a:schemeClr val="tx1"/>
              </a:solidFill>
              <a:latin typeface="微軟正黑體" pitchFamily="34" charset="-120"/>
              <a:ea typeface="微軟正黑體" pitchFamily="34" charset="-120"/>
              <a:cs typeface="BiauKai"/>
            </a:rPr>
            <a:t>。</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9</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a:solidFill>
          <a:schemeClr val="tx2">
            <a:lumMod val="60000"/>
            <a:lumOff val="40000"/>
          </a:schemeClr>
        </a:solidFill>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私立學校：文興</a:t>
          </a:r>
          <a:r>
            <a:rPr lang="en-US" altLang="zh-TW" sz="2600" b="1" u="none" dirty="0">
              <a:solidFill>
                <a:srgbClr val="FF0000"/>
              </a:solidFill>
              <a:latin typeface="微軟正黑體" pitchFamily="34" charset="-120"/>
              <a:ea typeface="微軟正黑體" pitchFamily="34" charset="-120"/>
            </a:rPr>
            <a:t>81</a:t>
          </a:r>
          <a:r>
            <a:rPr lang="zh-TW" altLang="en-US" sz="2600" b="1" u="none" dirty="0">
              <a:solidFill>
                <a:srgbClr val="FF0000"/>
              </a:solidFill>
              <a:latin typeface="微軟正黑體" pitchFamily="34" charset="-120"/>
              <a:ea typeface="微軟正黑體" pitchFamily="34" charset="-120"/>
            </a:rPr>
            <a:t>、達德</a:t>
          </a:r>
          <a:r>
            <a:rPr lang="en-US" altLang="zh-TW" sz="2600" b="1" u="none" dirty="0">
              <a:solidFill>
                <a:srgbClr val="FF0000"/>
              </a:solidFill>
              <a:latin typeface="微軟正黑體" pitchFamily="34" charset="-120"/>
              <a:ea typeface="微軟正黑體" pitchFamily="34" charset="-120"/>
            </a:rPr>
            <a:t>224</a:t>
          </a:r>
          <a:r>
            <a:rPr lang="zh-TW" altLang="en-US" sz="2600" b="1" u="none" dirty="0">
              <a:solidFill>
                <a:srgbClr val="FF0000"/>
              </a:solidFill>
              <a:latin typeface="微軟正黑體" pitchFamily="34" charset="-120"/>
              <a:ea typeface="微軟正黑體" pitchFamily="34" charset="-120"/>
            </a:rPr>
            <a:t>、大慶</a:t>
          </a:r>
          <a:r>
            <a:rPr lang="en-US" altLang="zh-TW" sz="2600" b="1" u="none" dirty="0">
              <a:solidFill>
                <a:srgbClr val="FF0000"/>
              </a:solidFill>
              <a:latin typeface="微軟正黑體" pitchFamily="34" charset="-120"/>
              <a:ea typeface="微軟正黑體" pitchFamily="34" charset="-120"/>
            </a:rPr>
            <a:t>70</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34175">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40021" custLinFactNeighborX="-645" custLinFactNeighborY="1488">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pt>
  </dgm:ptLst>
  <dgm:cxnLst>
    <dgm:cxn modelId="{7F6D8C20-5FA1-47A6-AE77-E2F749982386}" type="presOf" srcId="{D615E62D-AAB6-41B3-AC23-66D407BB2CE6}" destId="{ECD53BAB-D8FE-446E-B57F-FCEDCC00A9E9}"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292F3D3C-EAF0-442A-93E1-409FB967C76F}" srcId="{9B7ADE11-BE18-4708-9D56-1476D1E125B4}" destId="{7351BC8C-A3C1-4E78-8314-1F72D6654368}" srcOrd="1" destOrd="0" parTransId="{E52F74C6-EED6-4D60-98C9-7BC42BA3306B}" sibTransId="{E6070F69-9EB7-445F-84F1-F7634AD49B5A}"/>
    <dgm:cxn modelId="{4AF80C67-0667-427F-9CB9-2578EEC4D624}" type="presOf" srcId="{7351BC8C-A3C1-4E78-8314-1F72D6654368}" destId="{45C3AC1C-7C86-42B1-8C46-D477007DFCA5}" srcOrd="0" destOrd="1" presId="urn:microsoft.com/office/officeart/2005/8/layout/vList5"/>
    <dgm:cxn modelId="{CCF66867-1471-4F8C-9858-445129899A5D}" type="presOf" srcId="{7D18848D-7E34-4455-B8D2-DBB35D905EF0}" destId="{45C3AC1C-7C86-42B1-8C46-D477007DFCA5}" srcOrd="0" destOrd="0" presId="urn:microsoft.com/office/officeart/2005/8/layout/vList5"/>
    <dgm:cxn modelId="{D3F0604A-A8F2-429C-AFD3-F99E21D6BCBF}" srcId="{9B7ADE11-BE18-4708-9D56-1476D1E125B4}" destId="{8240264C-89A2-4551-A162-C8EC0AC2557A}" srcOrd="2" destOrd="0" parTransId="{A799DC43-635B-4987-9177-FA904FEABA70}" sibTransId="{5AB852EC-DD8E-4D88-8B59-6F8B7AE58B78}"/>
    <dgm:cxn modelId="{551CC96C-7ED3-40A5-8BCB-8C091A195295}" type="presOf" srcId="{9B7ADE11-BE18-4708-9D56-1476D1E125B4}" destId="{95F09A83-74EB-4EC8-AD6D-6E463ED96453}"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16D29B70-736E-4761-8944-714A8A288018}" type="presOf" srcId="{8E109CDF-101F-4367-91E8-A8714F11C9EE}" destId="{B75A1A8B-6EE8-453C-BFBA-D7747B2A219D}"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0" destOrd="0" parTransId="{32BDC70A-0D42-4B73-9534-95D34C4E4A00}" sibTransId="{62104E89-A228-4354-A945-734B91C70374}"/>
    <dgm:cxn modelId="{28FA91D3-2F5E-4299-A7E3-C31ED2C12EB3}" srcId="{9B7ADE11-BE18-4708-9D56-1476D1E125B4}" destId="{7D18848D-7E34-4455-B8D2-DBB35D905EF0}" srcOrd="0" destOrd="0" parTransId="{FC4C3F0D-E4B9-4977-A34A-4636F974A4F4}" sibTransId="{91AC7F8B-A0FB-426D-939F-FEF6DD877481}"/>
    <dgm:cxn modelId="{F74C62D9-1BDD-46CA-B7CB-EF6FCF5A5873}"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B609C9EC-3BFE-4BB6-9D67-001B9D7A41D5}" type="presOf" srcId="{8240264C-89A2-4551-A162-C8EC0AC2557A}" destId="{45C3AC1C-7C86-42B1-8C46-D477007DFCA5}" srcOrd="0" destOrd="2" presId="urn:microsoft.com/office/officeart/2005/8/layout/vList5"/>
    <dgm:cxn modelId="{64B951F5-E850-4956-A3BD-F5530EB40D05}" type="presOf" srcId="{F9E0FB4C-623F-4474-A3F8-D86B85FF0B65}" destId="{DA0DB5C3-75BA-45A0-BE5A-7A3C9AD81C53}" srcOrd="0" destOrd="0" presId="urn:microsoft.com/office/officeart/2005/8/layout/vList5"/>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b="1" dirty="0">
              <a:latin typeface="微軟正黑體" pitchFamily="34" charset="-120"/>
              <a:ea typeface="微軟正黑體" pitchFamily="34" charset="-120"/>
            </a:rPr>
            <a:t>報名</a:t>
          </a:r>
          <a:endParaRPr lang="zh-TW" altLang="en-US" sz="1800" b="1"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b="1" dirty="0">
              <a:latin typeface="微軟正黑體" pitchFamily="34" charset="-120"/>
              <a:ea typeface="微軟正黑體" pitchFamily="34" charset="-120"/>
            </a:rPr>
            <a:t>放榜</a:t>
          </a: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14</a:t>
          </a:r>
          <a:r>
            <a:rPr lang="zh-TW" altLang="en-US" sz="2000" b="1" dirty="0">
              <a:latin typeface="微軟正黑體" pitchFamily="34" charset="-120"/>
              <a:ea typeface="微軟正黑體" pitchFamily="34" charset="-120"/>
            </a:rPr>
            <a:t>日</a:t>
          </a: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b="1" dirty="0">
              <a:latin typeface="微軟正黑體" pitchFamily="34" charset="-120"/>
              <a:ea typeface="微軟正黑體" pitchFamily="34" charset="-120"/>
            </a:rPr>
            <a:t>依照積分高低及志願序分發學校</a:t>
          </a: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5</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25-26</a:t>
          </a:r>
          <a:r>
            <a:rPr lang="zh-TW" altLang="en-US" sz="2000" b="1" dirty="0">
              <a:latin typeface="微軟正黑體" pitchFamily="34" charset="-120"/>
              <a:ea typeface="微軟正黑體" pitchFamily="34" charset="-120"/>
            </a:rPr>
            <a:t>日</a:t>
          </a: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b="1" dirty="0">
              <a:latin typeface="微軟正黑體" pitchFamily="34" charset="-120"/>
              <a:ea typeface="微軟正黑體" pitchFamily="34" charset="-120"/>
            </a:rPr>
            <a:t>分發</a:t>
          </a: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b="1" dirty="0">
              <a:latin typeface="微軟正黑體" pitchFamily="34" charset="-120"/>
              <a:ea typeface="微軟正黑體" pitchFamily="34" charset="-120"/>
            </a:rPr>
            <a:t>報</a:t>
          </a:r>
          <a:br>
            <a:rPr lang="en-US" altLang="zh-TW" sz="2000" b="1" dirty="0">
              <a:latin typeface="微軟正黑體" pitchFamily="34" charset="-120"/>
              <a:ea typeface="微軟正黑體" pitchFamily="34" charset="-120"/>
            </a:rPr>
          </a:br>
          <a:r>
            <a:rPr lang="zh-TW" altLang="en-US" sz="2000" b="1" dirty="0">
              <a:latin typeface="微軟正黑體" pitchFamily="34" charset="-120"/>
              <a:ea typeface="微軟正黑體" pitchFamily="34" charset="-120"/>
            </a:rPr>
            <a:t>到</a:t>
          </a: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15</a:t>
          </a:r>
          <a:r>
            <a:rPr lang="zh-TW" altLang="en-US" sz="2000" b="1" dirty="0">
              <a:latin typeface="微軟正黑體" pitchFamily="34" charset="-120"/>
              <a:ea typeface="微軟正黑體" pitchFamily="34" charset="-120"/>
            </a:rPr>
            <a:t>日</a:t>
          </a: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pt>
    <dgm:pt modelId="{2446AD56-F686-4B15-89F7-BC595E205868}" type="pres">
      <dgm:prSet presAssocID="{FE76E7D2-9ECD-4A08-8D83-D983EAD491FB}" presName="linNode" presStyleCnt="0"/>
      <dgm:spPr/>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pt>
    <dgm:pt modelId="{9F67AD2F-6070-42EF-A08E-6492BEB1EDD4}" type="pres">
      <dgm:prSet presAssocID="{12A15B96-BE7C-458C-B8DB-F291DCF23E37}" presName="sp" presStyleCnt="0"/>
      <dgm:spPr/>
    </dgm:pt>
    <dgm:pt modelId="{042446DD-E47A-4D0A-A009-E03142066CF8}" type="pres">
      <dgm:prSet presAssocID="{49F6FFB3-BBAC-446A-A815-494BB9BC6274}" presName="linNode" presStyleCnt="0"/>
      <dgm:spPr/>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pt>
    <dgm:pt modelId="{D2F0F7A8-E8B7-422B-A017-A16F5EDE36A8}" type="pres">
      <dgm:prSet presAssocID="{FC96BB12-DA5A-42DD-8636-94805541F9BC}" presName="sp" presStyleCnt="0"/>
      <dgm:spPr/>
    </dgm:pt>
    <dgm:pt modelId="{C565FAB2-A5DA-4459-B2AC-1D4D653991BE}" type="pres">
      <dgm:prSet presAssocID="{7A67BEAE-5B2B-4213-B08E-8E72D3FB3908}" presName="linNode" presStyleCnt="0"/>
      <dgm:spPr/>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pt>
  </dgm:ptLst>
  <dgm:cxnLst>
    <dgm:cxn modelId="{CEBB1D00-91A2-4002-BDA7-2AC0455EE33B}" srcId="{53D7B25B-3767-4691-A0A2-E2D50C49F312}" destId="{49F6FFB3-BBAC-446A-A815-494BB9BC6274}" srcOrd="1" destOrd="0" parTransId="{A5E184E0-F7F8-41E7-B2E6-CF975BB2DF39}" sibTransId="{FC96BB12-DA5A-42DD-8636-94805541F9BC}"/>
    <dgm:cxn modelId="{7A027925-C620-4BE3-9E22-00C4AC8E3E65}" type="presOf" srcId="{49F6FFB3-BBAC-446A-A815-494BB9BC6274}" destId="{E4571A07-A45A-49C2-B1A2-248727DF4852}" srcOrd="0" destOrd="0" presId="urn:microsoft.com/office/officeart/2005/8/layout/vList5"/>
    <dgm:cxn modelId="{670D2B2D-BCB9-493C-82C7-7473EE5AFC70}" srcId="{7A67BEAE-5B2B-4213-B08E-8E72D3FB3908}" destId="{97C4BC02-D6EC-4250-984B-59B7982EBAEC}" srcOrd="0" destOrd="0" parTransId="{46D1A608-2E02-43D8-87FF-9E9A4AB4D3D1}" sibTransId="{AA073D2C-F83E-4255-B7B5-5CEBC79EEF9A}"/>
    <dgm:cxn modelId="{3DD6882F-9C4C-4B21-8B48-2200B881CE6F}" type="presOf" srcId="{97C4BC02-D6EC-4250-984B-59B7982EBAEC}" destId="{F0C37F47-6E63-4386-95F8-12B0A48783FA}"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4AF3FD5E-9B13-46AA-BD0E-D97F7479DEDE}" type="presOf" srcId="{77FDF603-159B-4071-818B-4BE555DBE0E1}" destId="{CC5C5BFF-ABB7-4680-867F-A21F486C805C}" srcOrd="0" destOrd="0" presId="urn:microsoft.com/office/officeart/2005/8/layout/vList5"/>
    <dgm:cxn modelId="{E141FA42-C3A0-4455-BF66-DA71C35EFF68}" srcId="{53D7B25B-3767-4691-A0A2-E2D50C49F312}" destId="{1DF4E08E-6EBB-42E9-B44E-C075CBF3775B}" srcOrd="3" destOrd="0" parTransId="{7F394D37-B80A-4A3A-AF17-3267F8260B1B}" sibTransId="{97014FDB-C9C5-4E9C-8E80-8838F96E60D3}"/>
    <dgm:cxn modelId="{46483763-F479-40B4-AA1F-5C2F26942DE1}" type="presOf" srcId="{41D4842B-0040-44EB-A12E-E37E7129BBE0}" destId="{E6C3BC4D-3282-41A0-BA89-6D38A93147AD}"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006A357E-B3F8-4F45-9343-254C8412EB02}" type="presOf" srcId="{1DF4E08E-6EBB-42E9-B44E-C075CBF3775B}" destId="{68F9257F-7A23-4CFB-859D-1CE51BD5DED2}" srcOrd="0" destOrd="0" presId="urn:microsoft.com/office/officeart/2005/8/layout/vList5"/>
    <dgm:cxn modelId="{E904398F-49E6-49C0-BA78-1AE827FFA73D}" srcId="{1DF4E08E-6EBB-42E9-B44E-C075CBF3775B}" destId="{41D4842B-0040-44EB-A12E-E37E7129BBE0}" srcOrd="0" destOrd="0" parTransId="{AEE42AAB-6216-4C28-BC7A-1ACB28329AF3}" sibTransId="{91DC62FE-9230-4F6E-B52E-397192ABAA67}"/>
    <dgm:cxn modelId="{706AD89D-6F9D-47AE-A531-B11D610696D9}" type="presOf" srcId="{79E81560-F3C1-4399-A483-FC82C8410454}" destId="{E903C089-030A-4FD1-B297-04BDA18822DF}" srcOrd="0" destOrd="0" presId="urn:microsoft.com/office/officeart/2005/8/layout/vList5"/>
    <dgm:cxn modelId="{FED939A9-8DE5-4F5F-856E-2464284D65BA}" type="presOf" srcId="{53D7B25B-3767-4691-A0A2-E2D50C49F312}" destId="{774E0AAF-CFA2-41BA-B3FE-23987504ECA6}" srcOrd="0" destOrd="0" presId="urn:microsoft.com/office/officeart/2005/8/layout/vList5"/>
    <dgm:cxn modelId="{5E8F71C0-9AAD-4D75-A742-0B82FC99B279}" srcId="{FE76E7D2-9ECD-4A08-8D83-D983EAD491FB}" destId="{77FDF603-159B-4071-818B-4BE555DBE0E1}" srcOrd="0" destOrd="0" parTransId="{A3E79BAB-FB5B-45D3-B3AC-39FA934EF8FC}" sibTransId="{D7CF3CD5-C180-4D66-BF8B-4E2406485016}"/>
    <dgm:cxn modelId="{23DBFFCA-9C0E-4B45-9E22-48C4791D65E9}" srcId="{49F6FFB3-BBAC-446A-A815-494BB9BC6274}" destId="{79E81560-F3C1-4399-A483-FC82C8410454}" srcOrd="0" destOrd="0" parTransId="{82781C99-6289-4A91-90CE-5F11518AE58C}" sibTransId="{8A25E487-B280-4C65-9F65-72EA2C839DA5}"/>
    <dgm:cxn modelId="{7618C8F3-4675-4E35-ACE0-FF6C0D0253DC}" type="presOf" srcId="{7A67BEAE-5B2B-4213-B08E-8E72D3FB3908}" destId="{D52B17DD-015A-443C-9B1C-C09140300834}"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pPr>
            <a:lnSpc>
              <a:spcPts val="1800"/>
            </a:lnSpc>
          </a:pPr>
          <a:r>
            <a:rPr lang="zh-TW" altLang="en-US" sz="2800" b="1" dirty="0">
              <a:latin typeface="微軟正黑體" pitchFamily="34" charset="-120"/>
              <a:ea typeface="微軟正黑體" pitchFamily="34" charset="-120"/>
            </a:rPr>
            <a:t>時程</a:t>
          </a:r>
          <a:endParaRPr lang="en-US" altLang="zh-TW" sz="2800" b="1" dirty="0">
            <a:latin typeface="微軟正黑體" pitchFamily="34" charset="-120"/>
            <a:ea typeface="微軟正黑體" pitchFamily="34" charset="-120"/>
          </a:endParaRPr>
        </a:p>
        <a:p>
          <a:pPr>
            <a:lnSpc>
              <a:spcPts val="1800"/>
            </a:lnSpc>
          </a:pPr>
          <a:r>
            <a:rPr lang="en-US" altLang="zh-TW" sz="2000" b="1" dirty="0">
              <a:latin typeface="微軟正黑體" pitchFamily="34" charset="-120"/>
              <a:ea typeface="微軟正黑體" pitchFamily="34" charset="-120"/>
            </a:rPr>
            <a:t>(112</a:t>
          </a:r>
          <a:r>
            <a:rPr lang="zh-TW" altLang="en-US" sz="2000" b="1" dirty="0">
              <a:latin typeface="微軟正黑體" pitchFamily="34" charset="-120"/>
              <a:ea typeface="微軟正黑體" pitchFamily="34" charset="-120"/>
            </a:rPr>
            <a:t>年</a:t>
          </a:r>
          <a:r>
            <a:rPr lang="en-US" altLang="zh-TW" sz="2000" b="1" dirty="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14</a:t>
          </a:r>
          <a:r>
            <a:rPr lang="zh-TW" altLang="en-US" sz="2400" b="1" dirty="0">
              <a:latin typeface="微軟正黑體" pitchFamily="34" charset="-120"/>
              <a:ea typeface="微軟正黑體" pitchFamily="34" charset="-120"/>
            </a:rPr>
            <a:t>日放榜</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15</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8</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公立學校：彰藝</a:t>
          </a:r>
          <a:r>
            <a:rPr lang="en-US" altLang="zh-TW" sz="2600" b="1" u="none" dirty="0">
              <a:solidFill>
                <a:srgbClr val="FF0000"/>
              </a:solidFill>
              <a:latin typeface="微軟正黑體" pitchFamily="34" charset="-120"/>
              <a:ea typeface="微軟正黑體" pitchFamily="34" charset="-120"/>
            </a:rPr>
            <a:t>(</a:t>
          </a:r>
          <a:r>
            <a:rPr lang="zh-TW" altLang="en-US" sz="2600" b="1" u="none" dirty="0">
              <a:solidFill>
                <a:srgbClr val="FF0000"/>
              </a:solidFill>
              <a:latin typeface="微軟正黑體" pitchFamily="34" charset="-120"/>
              <a:ea typeface="微軟正黑體" pitchFamily="34" charset="-120"/>
            </a:rPr>
            <a:t>普</a:t>
          </a:r>
          <a:r>
            <a:rPr lang="en-US" altLang="zh-TW" sz="2600" b="1" u="none" dirty="0">
              <a:solidFill>
                <a:srgbClr val="FF0000"/>
              </a:solidFill>
              <a:latin typeface="微軟正黑體" pitchFamily="34" charset="-120"/>
              <a:ea typeface="微軟正黑體" pitchFamily="34" charset="-120"/>
            </a:rPr>
            <a:t>)5</a:t>
          </a:r>
          <a:r>
            <a:rPr lang="zh-TW" altLang="en-US" sz="2600" b="1" u="none" dirty="0">
              <a:solidFill>
                <a:srgbClr val="FF0000"/>
              </a:solidFill>
              <a:latin typeface="微軟正黑體" pitchFamily="34" charset="-120"/>
              <a:ea typeface="微軟正黑體" pitchFamily="34" charset="-120"/>
            </a:rPr>
            <a:t>、二林</a:t>
          </a:r>
          <a:r>
            <a:rPr lang="en-US" altLang="zh-TW" sz="2600" b="1" u="none" dirty="0">
              <a:solidFill>
                <a:srgbClr val="FF0000"/>
              </a:solidFill>
              <a:latin typeface="微軟正黑體" pitchFamily="34" charset="-120"/>
              <a:ea typeface="微軟正黑體" pitchFamily="34" charset="-120"/>
            </a:rPr>
            <a:t>45</a:t>
          </a:r>
          <a:r>
            <a:rPr lang="zh-TW" altLang="en-US" sz="2600" b="1" u="none" dirty="0">
              <a:solidFill>
                <a:srgbClr val="FF0000"/>
              </a:solidFill>
              <a:latin typeface="微軟正黑體" pitchFamily="34" charset="-120"/>
              <a:ea typeface="微軟正黑體" pitchFamily="34" charset="-120"/>
            </a:rPr>
            <a:t>、</a:t>
          </a:r>
          <a:br>
            <a:rPr lang="en-US" altLang="zh-TW" sz="2600" b="1" u="none" dirty="0">
              <a:solidFill>
                <a:srgbClr val="FF0000"/>
              </a:solidFill>
              <a:latin typeface="微軟正黑體" pitchFamily="34" charset="-120"/>
              <a:ea typeface="微軟正黑體" pitchFamily="34" charset="-120"/>
            </a:rPr>
          </a:br>
          <a:r>
            <a:rPr lang="en-US" altLang="zh-TW" sz="2600" b="1" u="none" dirty="0">
              <a:solidFill>
                <a:srgbClr val="FF0000"/>
              </a:solidFill>
              <a:latin typeface="微軟正黑體" pitchFamily="34" charset="-120"/>
              <a:ea typeface="微軟正黑體" pitchFamily="34" charset="-120"/>
            </a:rPr>
            <a:t>                   </a:t>
          </a:r>
          <a:r>
            <a:rPr lang="zh-TW" altLang="en-US" sz="2600" b="1" u="none" dirty="0">
              <a:solidFill>
                <a:srgbClr val="FF0000"/>
              </a:solidFill>
              <a:latin typeface="微軟正黑體" pitchFamily="34" charset="-120"/>
              <a:ea typeface="微軟正黑體" pitchFamily="34" charset="-120"/>
            </a:rPr>
            <a:t> 成功</a:t>
          </a:r>
          <a:r>
            <a:rPr lang="en-US" altLang="zh-TW" sz="2600" b="1" u="none" dirty="0">
              <a:solidFill>
                <a:srgbClr val="FF0000"/>
              </a:solidFill>
              <a:latin typeface="微軟正黑體" pitchFamily="34" charset="-120"/>
              <a:ea typeface="微軟正黑體" pitchFamily="34" charset="-120"/>
            </a:rPr>
            <a:t>10</a:t>
          </a:r>
          <a:r>
            <a:rPr lang="zh-TW" altLang="en-US" sz="2600" b="1" u="none" dirty="0">
              <a:solidFill>
                <a:srgbClr val="FF0000"/>
              </a:solidFill>
              <a:latin typeface="微軟正黑體" pitchFamily="34" charset="-120"/>
              <a:ea typeface="微軟正黑體" pitchFamily="34" charset="-120"/>
            </a:rPr>
            <a:t>、田中</a:t>
          </a:r>
          <a:r>
            <a:rPr lang="en-US" altLang="zh-TW" sz="2600" b="1" u="none" dirty="0">
              <a:solidFill>
                <a:srgbClr val="FF0000"/>
              </a:solidFill>
              <a:latin typeface="微軟正黑體" pitchFamily="34" charset="-120"/>
              <a:ea typeface="微軟正黑體" pitchFamily="34" charset="-120"/>
            </a:rPr>
            <a:t>25</a:t>
          </a:r>
          <a:r>
            <a:rPr lang="zh-TW" altLang="en-US" sz="2600" b="1" u="none" dirty="0">
              <a:solidFill>
                <a:srgbClr val="FF0000"/>
              </a:solidFill>
              <a:latin typeface="微軟正黑體" pitchFamily="34" charset="-120"/>
              <a:ea typeface="微軟正黑體" pitchFamily="34" charset="-120"/>
            </a:rPr>
            <a:t>、和美</a:t>
          </a:r>
          <a:r>
            <a:rPr lang="en-US" altLang="zh-TW" sz="2600" b="1" u="none" dirty="0">
              <a:solidFill>
                <a:srgbClr val="FF0000"/>
              </a:solidFill>
              <a:latin typeface="微軟正黑體" pitchFamily="34" charset="-120"/>
              <a:ea typeface="微軟正黑體" pitchFamily="34" charset="-120"/>
            </a:rPr>
            <a:t>45</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a:solidFill>
                <a:srgbClr val="FF0000"/>
              </a:solidFill>
              <a:latin typeface="微軟正黑體" pitchFamily="34" charset="-120"/>
              <a:ea typeface="微軟正黑體" pitchFamily="34" charset="-120"/>
            </a:rPr>
            <a:t>私立學校：精誠</a:t>
          </a:r>
          <a:r>
            <a:rPr lang="en-US" altLang="zh-TW" sz="2600" b="1" u="none" dirty="0">
              <a:solidFill>
                <a:srgbClr val="FF0000"/>
              </a:solidFill>
              <a:latin typeface="微軟正黑體" pitchFamily="34" charset="-120"/>
              <a:ea typeface="微軟正黑體" pitchFamily="34" charset="-120"/>
            </a:rPr>
            <a:t>235</a:t>
          </a:r>
          <a:r>
            <a:rPr lang="zh-TW" altLang="en-US" sz="2600" b="1" u="none" dirty="0">
              <a:solidFill>
                <a:srgbClr val="FF0000"/>
              </a:solidFill>
              <a:latin typeface="微軟正黑體" pitchFamily="34" charset="-120"/>
              <a:ea typeface="微軟正黑體" pitchFamily="34" charset="-120"/>
            </a:rPr>
            <a:t>、文興</a:t>
          </a:r>
          <a:r>
            <a:rPr lang="en-US" altLang="zh-TW" sz="2600" b="1" u="none" dirty="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54409">
        <dgm:presLayoutVars>
          <dgm:chMax val="1"/>
          <dgm:bulletEnabled val="1"/>
        </dgm:presLayoutVars>
      </dgm:prSet>
      <dgm:spPr/>
    </dgm:pt>
    <dgm:pt modelId="{DA0DB5C3-75BA-45A0-BE5A-7A3C9AD81C53}" type="pres">
      <dgm:prSet presAssocID="{D615E62D-AAB6-41B3-AC23-66D407BB2CE6}" presName="descendantText" presStyleLbl="alignAccFollowNode1" presStyleIdx="0" presStyleCnt="3" custScaleX="153245" custScaleY="60847">
        <dgm:presLayoutVars>
          <dgm:bulletEnabled val="1"/>
        </dgm:presLayoutVars>
      </dgm:prSet>
      <dgm:spPr/>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71376">
        <dgm:presLayoutVars>
          <dgm:chMax val="1"/>
          <dgm:bulletEnabled val="1"/>
        </dgm:presLayoutVars>
      </dgm:prSet>
      <dgm:spPr/>
    </dgm:pt>
    <dgm:pt modelId="{0874A851-733E-4C68-A5B9-C63601CD053F}" type="pres">
      <dgm:prSet presAssocID="{DBC284DB-1BC1-4EAE-B210-C4AB8EFB17FD}" presName="descendantText" presStyleLbl="alignAccFollowNode1" presStyleIdx="1" presStyleCnt="3" custScaleX="139073" custScaleY="85541" custLinFactNeighborX="519" custLinFactNeighborY="482">
        <dgm:presLayoutVars>
          <dgm:bulletEnabled val="1"/>
        </dgm:presLayoutVars>
      </dgm:prSet>
      <dgm:spPr/>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1146">
        <dgm:presLayoutVars>
          <dgm:chMax val="1"/>
          <dgm:bulletEnabled val="1"/>
        </dgm:presLayoutVars>
      </dgm:prSet>
      <dgm:spPr/>
    </dgm:pt>
    <dgm:pt modelId="{45C3AC1C-7C86-42B1-8C46-D477007DFCA5}" type="pres">
      <dgm:prSet presAssocID="{9B7ADE11-BE18-4708-9D56-1476D1E125B4}" presName="descendantText" presStyleLbl="alignAccFollowNode1" presStyleIdx="2" presStyleCnt="3" custScaleX="132080" custScaleY="77163">
        <dgm:presLayoutVars>
          <dgm:bulletEnabled val="1"/>
        </dgm:presLayoutVars>
      </dgm:prSet>
      <dgm:spPr/>
    </dgm:pt>
  </dgm:ptLst>
  <dgm:cxnLst>
    <dgm:cxn modelId="{7F6D8C20-5FA1-47A6-AE77-E2F749982386}" type="presOf" srcId="{D615E62D-AAB6-41B3-AC23-66D407BB2CE6}" destId="{ECD53BAB-D8FE-446E-B57F-FCEDCC00A9E9}"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292F3D3C-EAF0-442A-93E1-409FB967C76F}" srcId="{9B7ADE11-BE18-4708-9D56-1476D1E125B4}" destId="{7351BC8C-A3C1-4E78-8314-1F72D6654368}" srcOrd="1" destOrd="0" parTransId="{E52F74C6-EED6-4D60-98C9-7BC42BA3306B}" sibTransId="{E6070F69-9EB7-445F-84F1-F7634AD49B5A}"/>
    <dgm:cxn modelId="{4AF80C67-0667-427F-9CB9-2578EEC4D624}" type="presOf" srcId="{7351BC8C-A3C1-4E78-8314-1F72D6654368}" destId="{45C3AC1C-7C86-42B1-8C46-D477007DFCA5}" srcOrd="0" destOrd="1" presId="urn:microsoft.com/office/officeart/2005/8/layout/vList5"/>
    <dgm:cxn modelId="{CCF66867-1471-4F8C-9858-445129899A5D}" type="presOf" srcId="{7D18848D-7E34-4455-B8D2-DBB35D905EF0}" destId="{45C3AC1C-7C86-42B1-8C46-D477007DFCA5}" srcOrd="0" destOrd="0" presId="urn:microsoft.com/office/officeart/2005/8/layout/vList5"/>
    <dgm:cxn modelId="{D3F0604A-A8F2-429C-AFD3-F99E21D6BCBF}" srcId="{9B7ADE11-BE18-4708-9D56-1476D1E125B4}" destId="{8240264C-89A2-4551-A162-C8EC0AC2557A}" srcOrd="2" destOrd="0" parTransId="{A799DC43-635B-4987-9177-FA904FEABA70}" sibTransId="{5AB852EC-DD8E-4D88-8B59-6F8B7AE58B78}"/>
    <dgm:cxn modelId="{551CC96C-7ED3-40A5-8BCB-8C091A195295}" type="presOf" srcId="{9B7ADE11-BE18-4708-9D56-1476D1E125B4}" destId="{95F09A83-74EB-4EC8-AD6D-6E463ED96453}" srcOrd="0" destOrd="0"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16D29B70-736E-4761-8944-714A8A288018}" type="presOf" srcId="{8E109CDF-101F-4367-91E8-A8714F11C9EE}" destId="{B75A1A8B-6EE8-453C-BFBA-D7747B2A219D}" srcOrd="0" destOrd="0" presId="urn:microsoft.com/office/officeart/2005/8/layout/vList5"/>
    <dgm:cxn modelId="{C022E479-A022-43D4-89B6-BE9AFAB4FF20}" type="presOf" srcId="{12F47736-33FC-4164-B659-4EEEA47F3555}" destId="{0874A851-733E-4C68-A5B9-C63601CD053F}"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A7941A5-0D30-4CFF-92B8-149F326B3591}" srcId="{DBC284DB-1BC1-4EAE-B210-C4AB8EFB17FD}" destId="{72B92933-CBF6-4146-9798-0FB60522B370}" srcOrd="0" destOrd="0" parTransId="{32BDC70A-0D42-4B73-9534-95D34C4E4A00}" sibTransId="{62104E89-A228-4354-A945-734B91C70374}"/>
    <dgm:cxn modelId="{28FA91D3-2F5E-4299-A7E3-C31ED2C12EB3}" srcId="{9B7ADE11-BE18-4708-9D56-1476D1E125B4}" destId="{7D18848D-7E34-4455-B8D2-DBB35D905EF0}" srcOrd="0" destOrd="0" parTransId="{FC4C3F0D-E4B9-4977-A34A-4636F974A4F4}" sibTransId="{91AC7F8B-A0FB-426D-939F-FEF6DD877481}"/>
    <dgm:cxn modelId="{F74C62D9-1BDD-46CA-B7CB-EF6FCF5A5873}" type="presOf" srcId="{DBC284DB-1BC1-4EAE-B210-C4AB8EFB17FD}" destId="{612C8EBA-AECD-4375-B086-FF608DEEDB88}" srcOrd="0" destOrd="0" presId="urn:microsoft.com/office/officeart/2005/8/layout/vList5"/>
    <dgm:cxn modelId="{A889C9DF-2351-4E8F-B945-14979677AC44}" srcId="{D615E62D-AAB6-41B3-AC23-66D407BB2CE6}" destId="{F9E0FB4C-623F-4474-A3F8-D86B85FF0B65}" srcOrd="0" destOrd="0" parTransId="{8238C7DB-02EE-490E-81FA-E76F757CDAC0}" sibTransId="{DD0B2111-5944-49FB-BF3F-4CCF6DA2A15A}"/>
    <dgm:cxn modelId="{B609C9EC-3BFE-4BB6-9D67-001B9D7A41D5}" type="presOf" srcId="{8240264C-89A2-4551-A162-C8EC0AC2557A}" destId="{45C3AC1C-7C86-42B1-8C46-D477007DFCA5}" srcOrd="0" destOrd="2" presId="urn:microsoft.com/office/officeart/2005/8/layout/vList5"/>
    <dgm:cxn modelId="{64B951F5-E850-4956-A3BD-F5530EB40D05}" type="presOf" srcId="{F9E0FB4C-623F-4474-A3F8-D86B85FF0B65}" destId="{DA0DB5C3-75BA-45A0-BE5A-7A3C9AD81C53}" srcOrd="0" destOrd="0" presId="urn:microsoft.com/office/officeart/2005/8/layout/vList5"/>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8686" y="-2535336"/>
          <a:ext cx="1860906" cy="69315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360363" lvl="1" indent="-131763"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kern="1200" dirty="0">
            <a:solidFill>
              <a:schemeClr val="tx1"/>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只可報名一所學校。</a:t>
          </a:r>
          <a:r>
            <a:rPr lang="zh-TW" altLang="en-US" sz="2200" b="1" kern="1200" dirty="0">
              <a:solidFill>
                <a:srgbClr val="FF0000"/>
              </a:solidFill>
              <a:latin typeface="微軟正黑體" pitchFamily="34" charset="-120"/>
              <a:ea typeface="微軟正黑體" pitchFamily="34" charset="-120"/>
            </a:rPr>
            <a:t>（一校多科）</a:t>
          </a:r>
        </a:p>
        <a:p>
          <a:pPr marL="534988" lvl="1" indent="-306388" algn="l" defTabSz="977900">
            <a:lnSpc>
              <a:spcPts val="2400"/>
            </a:lnSpc>
            <a:spcBef>
              <a:spcPct val="0"/>
            </a:spcBef>
            <a:spcAft>
              <a:spcPct val="15000"/>
            </a:spcAft>
            <a:buChar char="•"/>
          </a:pPr>
          <a:r>
            <a:rPr lang="zh-TW" altLang="en-US" sz="2200" b="1" kern="1200" dirty="0">
              <a:solidFill>
                <a:schemeClr val="tx1"/>
              </a:solidFill>
              <a:latin typeface="微軟正黑體"/>
              <a:ea typeface="微軟正黑體"/>
            </a:rPr>
            <a:t>招生對象</a:t>
          </a:r>
          <a:r>
            <a:rPr lang="en-US" altLang="zh-TW"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 </a:t>
          </a:r>
          <a:r>
            <a:rPr lang="en-US" altLang="en-US" sz="2200" b="1" kern="1200" dirty="0">
              <a:solidFill>
                <a:schemeClr val="tx1"/>
              </a:solidFill>
              <a:latin typeface="微軟正黑體"/>
              <a:ea typeface="微軟正黑體"/>
            </a:rPr>
            <a:t>1</a:t>
          </a:r>
          <a:r>
            <a:rPr lang="en-US" altLang="zh-TW" sz="2200" b="1" kern="1200" dirty="0">
              <a:solidFill>
                <a:schemeClr val="tx1"/>
              </a:solidFill>
              <a:latin typeface="微軟正黑體"/>
              <a:ea typeface="微軟正黑體"/>
            </a:rPr>
            <a:t>12</a:t>
          </a:r>
          <a:r>
            <a:rPr lang="zh-TW" altLang="en-US" sz="2200" b="1" kern="1200" dirty="0">
              <a:solidFill>
                <a:schemeClr val="tx1"/>
              </a:solidFill>
              <a:latin typeface="微軟正黑體"/>
              <a:ea typeface="微軟正黑體"/>
            </a:rPr>
            <a:t>年</a:t>
          </a:r>
          <a:r>
            <a:rPr lang="en-US" altLang="en-US" sz="2200" b="1" kern="1200" dirty="0">
              <a:solidFill>
                <a:schemeClr val="tx1"/>
              </a:solidFill>
              <a:latin typeface="微軟正黑體"/>
              <a:ea typeface="微軟正黑體"/>
            </a:rPr>
            <a:t>2</a:t>
          </a:r>
          <a:r>
            <a:rPr lang="zh-TW" altLang="en-US" sz="2200" b="1" kern="1200" dirty="0">
              <a:solidFill>
                <a:schemeClr val="tx1"/>
              </a:solidFill>
              <a:latin typeface="微軟正黑體"/>
              <a:ea typeface="微軟正黑體"/>
            </a:rPr>
            <a:t>月</a:t>
          </a:r>
          <a:r>
            <a:rPr lang="en-US" altLang="en-US" sz="2200" b="1" kern="1200" dirty="0">
              <a:solidFill>
                <a:schemeClr val="tx1"/>
              </a:solidFill>
              <a:latin typeface="微軟正黑體"/>
              <a:ea typeface="微軟正黑體"/>
            </a:rPr>
            <a:t>1</a:t>
          </a:r>
          <a:r>
            <a:rPr lang="zh-TW" altLang="en-US" sz="2200" b="1" kern="1200" dirty="0">
              <a:solidFill>
                <a:schemeClr val="tx1"/>
              </a:solidFill>
              <a:latin typeface="微軟正黑體"/>
              <a:ea typeface="微軟正黑體"/>
            </a:rPr>
            <a:t>日前就讀本區國中且</a:t>
          </a:r>
          <a:r>
            <a:rPr lang="zh-TW" altLang="en-US" sz="2200" b="1" kern="1200" dirty="0">
              <a:solidFill>
                <a:srgbClr val="FF0000"/>
              </a:solidFill>
              <a:latin typeface="微軟正黑體"/>
              <a:ea typeface="微軟正黑體"/>
            </a:rPr>
            <a:t>未申請變更就學區 </a:t>
          </a:r>
          <a:endParaRPr lang="zh-TW" altLang="en-US" sz="2200" b="1" kern="1200" dirty="0">
            <a:solidFill>
              <a:srgbClr val="FF0000"/>
            </a:solidFill>
            <a:latin typeface="微軟正黑體" pitchFamily="34" charset="-120"/>
            <a:ea typeface="微軟正黑體" pitchFamily="34" charset="-120"/>
          </a:endParaRPr>
        </a:p>
      </dsp:txBody>
      <dsp:txXfrm rot="-5400000">
        <a:off x="1293350" y="90842"/>
        <a:ext cx="6840737" cy="1679222"/>
      </dsp:txXfrm>
    </dsp:sp>
    <dsp:sp modelId="{ECD53BAB-D8FE-446E-B57F-FCEDCC00A9E9}">
      <dsp:nvSpPr>
        <dsp:cNvPr id="0" name=""/>
        <dsp:cNvSpPr/>
      </dsp:nvSpPr>
      <dsp:spPr>
        <a:xfrm>
          <a:off x="0" y="0"/>
          <a:ext cx="1297086" cy="1773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63319" y="63319"/>
        <a:ext cx="1170448" cy="1646412"/>
      </dsp:txXfrm>
    </dsp:sp>
    <dsp:sp modelId="{0874A851-733E-4C68-A5B9-C63601CD053F}">
      <dsp:nvSpPr>
        <dsp:cNvPr id="0" name=""/>
        <dsp:cNvSpPr/>
      </dsp:nvSpPr>
      <dsp:spPr>
        <a:xfrm rot="5400000">
          <a:off x="3993766" y="-728438"/>
          <a:ext cx="1525890" cy="694577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600"/>
            </a:lnSpc>
            <a:spcBef>
              <a:spcPct val="0"/>
            </a:spcBef>
            <a:spcAft>
              <a:spcPts val="0"/>
            </a:spcAft>
            <a:buChar char="•"/>
          </a:pPr>
          <a:r>
            <a:rPr lang="en-US" altLang="en-US" sz="2200" b="1" u="none" kern="1200" dirty="0">
              <a:solidFill>
                <a:schemeClr val="tx1"/>
              </a:solidFill>
              <a:latin typeface="微軟正黑體" pitchFamily="34" charset="-120"/>
              <a:ea typeface="微軟正黑體" pitchFamily="34" charset="-120"/>
            </a:rPr>
            <a:t>1. </a:t>
          </a:r>
          <a:r>
            <a:rPr lang="zh-TW" altLang="en-US" sz="2200" b="1" u="none" kern="1200" dirty="0">
              <a:solidFill>
                <a:schemeClr val="tx1"/>
              </a:solidFill>
              <a:latin typeface="微軟正黑體" pitchFamily="34" charset="-120"/>
              <a:ea typeface="微軟正黑體" pitchFamily="34" charset="-120"/>
            </a:rPr>
            <a:t>高中：該校核定免試入學總名額之</a:t>
          </a:r>
          <a:r>
            <a:rPr lang="en-US" altLang="en-US" sz="2200" b="1" u="none" kern="1200" dirty="0">
              <a:solidFill>
                <a:schemeClr val="tx1"/>
              </a:solidFill>
              <a:latin typeface="微軟正黑體" pitchFamily="34" charset="-120"/>
              <a:ea typeface="微軟正黑體" pitchFamily="34" charset="-120"/>
            </a:rPr>
            <a:t>30%</a:t>
          </a:r>
          <a:r>
            <a:rPr lang="zh-TW" altLang="en-US" sz="2200" b="1" u="none" kern="1200" dirty="0">
              <a:solidFill>
                <a:schemeClr val="tx1"/>
              </a:solidFill>
              <a:latin typeface="微軟正黑體" pitchFamily="34" charset="-120"/>
              <a:ea typeface="微軟正黑體" pitchFamily="34" charset="-120"/>
            </a:rPr>
            <a:t>以內。</a:t>
          </a:r>
          <a:endParaRPr lang="zh-TW" altLang="en-US" sz="2200" u="none" kern="1200" dirty="0">
            <a:solidFill>
              <a:schemeClr val="tx1"/>
            </a:solidFill>
            <a:latin typeface="微軟正黑體" pitchFamily="34" charset="-120"/>
            <a:ea typeface="微軟正黑體" pitchFamily="34" charset="-120"/>
          </a:endParaRPr>
        </a:p>
        <a:p>
          <a:pPr marL="228600" lvl="1" indent="-228600" algn="l" defTabSz="977900">
            <a:lnSpc>
              <a:spcPts val="2600"/>
            </a:lnSpc>
            <a:spcBef>
              <a:spcPct val="0"/>
            </a:spcBef>
            <a:spcAft>
              <a:spcPct val="15000"/>
            </a:spcAft>
            <a:buChar char="•"/>
          </a:pPr>
          <a:r>
            <a:rPr lang="en-US" altLang="en-US" sz="2200" b="1" u="none" kern="1200" dirty="0">
              <a:solidFill>
                <a:schemeClr val="tx1"/>
              </a:solidFill>
              <a:latin typeface="微軟正黑體" pitchFamily="34" charset="-120"/>
              <a:ea typeface="微軟正黑體" pitchFamily="34" charset="-120"/>
            </a:rPr>
            <a:t>2. </a:t>
          </a:r>
          <a:r>
            <a:rPr lang="zh-TW" altLang="en-US" sz="2200" b="1" u="none" kern="1200" dirty="0">
              <a:solidFill>
                <a:schemeClr val="tx1"/>
              </a:solidFill>
              <a:latin typeface="微軟正黑體" pitchFamily="34" charset="-120"/>
              <a:ea typeface="微軟正黑體" pitchFamily="34" charset="-120"/>
            </a:rPr>
            <a:t>高職：該校核定免試入學總名額之</a:t>
          </a:r>
          <a:r>
            <a:rPr lang="en-US" altLang="en-US" sz="2200" b="1" u="none" kern="1200" dirty="0">
              <a:solidFill>
                <a:schemeClr val="tx1"/>
              </a:solidFill>
              <a:latin typeface="微軟正黑體" pitchFamily="34" charset="-120"/>
              <a:ea typeface="微軟正黑體" pitchFamily="34" charset="-120"/>
            </a:rPr>
            <a:t>30%</a:t>
          </a:r>
          <a:r>
            <a:rPr lang="zh-TW" altLang="en-US" sz="2200" b="1" u="none" kern="1200" dirty="0">
              <a:solidFill>
                <a:schemeClr val="tx1"/>
              </a:solidFill>
              <a:latin typeface="微軟正黑體" pitchFamily="34" charset="-120"/>
              <a:ea typeface="微軟正黑體" pitchFamily="34" charset="-120"/>
            </a:rPr>
            <a:t>以內，</a:t>
          </a:r>
          <a:br>
            <a:rPr lang="en-US" altLang="zh-TW"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                並以各類科都有名額為原則。</a:t>
          </a:r>
          <a:br>
            <a:rPr lang="en-US" altLang="zh-TW" sz="2200" b="1" u="none" kern="1200" dirty="0">
              <a:solidFill>
                <a:schemeClr val="tx1"/>
              </a:solidFill>
              <a:latin typeface="微軟正黑體" pitchFamily="34" charset="-120"/>
              <a:ea typeface="微軟正黑體" pitchFamily="34" charset="-120"/>
            </a:rPr>
          </a:br>
          <a:r>
            <a:rPr lang="zh-TW" altLang="en-US" sz="2200" b="1" u="none" kern="1200" dirty="0">
              <a:solidFill>
                <a:srgbClr val="FF0000"/>
              </a:solidFill>
              <a:latin typeface="微軟正黑體" pitchFamily="34" charset="-120"/>
              <a:ea typeface="微軟正黑體" pitchFamily="34" charset="-120"/>
            </a:rPr>
            <a:t>（彰中、彰女採分配名額方式給各國中，請見簡章）</a:t>
          </a:r>
        </a:p>
      </dsp:txBody>
      <dsp:txXfrm rot="-5400000">
        <a:off x="1283824" y="2055992"/>
        <a:ext cx="6871287" cy="1376914"/>
      </dsp:txXfrm>
    </dsp:sp>
    <dsp:sp modelId="{612C8EBA-AECD-4375-B086-FF608DEEDB88}">
      <dsp:nvSpPr>
        <dsp:cNvPr id="0" name=""/>
        <dsp:cNvSpPr/>
      </dsp:nvSpPr>
      <dsp:spPr>
        <a:xfrm>
          <a:off x="10255" y="2018463"/>
          <a:ext cx="1276861" cy="1418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72586" y="2080794"/>
        <a:ext cx="1152199" cy="1294068"/>
      </dsp:txXfrm>
    </dsp:sp>
    <dsp:sp modelId="{45C3AC1C-7C86-42B1-8C46-D477007DFCA5}">
      <dsp:nvSpPr>
        <dsp:cNvPr id="0" name=""/>
        <dsp:cNvSpPr/>
      </dsp:nvSpPr>
      <dsp:spPr>
        <a:xfrm rot="5400000">
          <a:off x="3931756" y="1029980"/>
          <a:ext cx="1652084" cy="693619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ct val="15000"/>
            </a:spcAft>
            <a:buChar char="•"/>
          </a:pPr>
          <a:r>
            <a:rPr lang="en-US" altLang="zh-TW" sz="2200" b="1" kern="1200" dirty="0">
              <a:solidFill>
                <a:schemeClr val="tx1"/>
              </a:solidFill>
              <a:latin typeface="微軟正黑體" pitchFamily="34" charset="-120"/>
              <a:ea typeface="微軟正黑體" pitchFamily="34" charset="-120"/>
            </a:rPr>
            <a:t>5</a:t>
          </a:r>
          <a:r>
            <a:rPr lang="zh-TW" altLang="en-US" sz="2200" b="1" kern="1200" dirty="0">
              <a:solidFill>
                <a:schemeClr val="tx1"/>
              </a:solidFill>
              <a:latin typeface="微軟正黑體" pitchFamily="34" charset="-120"/>
              <a:ea typeface="微軟正黑體" pitchFamily="34" charset="-120"/>
            </a:rPr>
            <a:t>月</a:t>
          </a:r>
          <a:r>
            <a:rPr lang="en-US" altLang="zh-TW" sz="2200" b="1" kern="1200" dirty="0">
              <a:solidFill>
                <a:schemeClr val="tx1"/>
              </a:solidFill>
              <a:latin typeface="微軟正黑體" pitchFamily="34" charset="-120"/>
              <a:ea typeface="微軟正黑體" pitchFamily="34" charset="-120"/>
            </a:rPr>
            <a:t>30</a:t>
          </a:r>
          <a:r>
            <a:rPr lang="zh-TW" altLang="en-US" sz="2200" b="1" kern="1200" dirty="0">
              <a:solidFill>
                <a:schemeClr val="tx1"/>
              </a:solidFill>
              <a:latin typeface="微軟正黑體" pitchFamily="34" charset="-120"/>
              <a:ea typeface="微軟正黑體" pitchFamily="34" charset="-120"/>
            </a:rPr>
            <a:t>日至</a:t>
          </a:r>
          <a:r>
            <a:rPr lang="en-US" altLang="zh-TW" sz="2200" b="1" kern="1200" dirty="0">
              <a:solidFill>
                <a:schemeClr val="tx1"/>
              </a:solidFill>
              <a:latin typeface="微軟正黑體" pitchFamily="34" charset="-120"/>
              <a:ea typeface="微軟正黑體" pitchFamily="34" charset="-120"/>
            </a:rPr>
            <a:t>6</a:t>
          </a:r>
          <a:r>
            <a:rPr lang="zh-TW" altLang="en-US" sz="2200" b="1" kern="1200" dirty="0">
              <a:solidFill>
                <a:schemeClr val="tx1"/>
              </a:solidFill>
              <a:latin typeface="微軟正黑體" pitchFamily="34" charset="-120"/>
              <a:ea typeface="微軟正黑體" pitchFamily="34" charset="-120"/>
            </a:rPr>
            <a:t>月</a:t>
          </a:r>
          <a:r>
            <a:rPr lang="en-US" altLang="zh-TW" sz="2200" b="1" kern="1200" dirty="0">
              <a:solidFill>
                <a:schemeClr val="tx1"/>
              </a:solidFill>
              <a:latin typeface="微軟正黑體" pitchFamily="34" charset="-120"/>
              <a:ea typeface="微軟正黑體" pitchFamily="34" charset="-120"/>
            </a:rPr>
            <a:t>6</a:t>
          </a:r>
          <a:r>
            <a:rPr lang="zh-TW" altLang="en-US" sz="2200" b="1" kern="1200" dirty="0">
              <a:solidFill>
                <a:schemeClr val="tx1"/>
              </a:solidFill>
              <a:latin typeface="微軟正黑體" pitchFamily="34" charset="-120"/>
              <a:ea typeface="微軟正黑體" pitchFamily="34" charset="-120"/>
            </a:rPr>
            <a:t>日下午</a:t>
          </a:r>
          <a:r>
            <a:rPr lang="en-US" altLang="zh-TW" sz="2200" b="1" kern="1200" dirty="0">
              <a:solidFill>
                <a:schemeClr val="tx1"/>
              </a:solidFill>
              <a:latin typeface="微軟正黑體" pitchFamily="34" charset="-120"/>
              <a:ea typeface="微軟正黑體" pitchFamily="34" charset="-120"/>
            </a:rPr>
            <a:t>3</a:t>
          </a:r>
          <a:r>
            <a:rPr lang="zh-TW" altLang="en-US" sz="2200" b="1" kern="1200" dirty="0">
              <a:solidFill>
                <a:schemeClr val="tx1"/>
              </a:solidFill>
              <a:latin typeface="微軟正黑體" pitchFamily="34" charset="-120"/>
              <a:ea typeface="微軟正黑體" pitchFamily="34" charset="-120"/>
            </a:rPr>
            <a:t>時止線上志願選填。</a:t>
          </a:r>
          <a:br>
            <a:rPr lang="en-US" altLang="zh-TW" sz="2200" b="1" kern="1200" dirty="0">
              <a:solidFill>
                <a:schemeClr val="tx1"/>
              </a:solidFill>
              <a:latin typeface="微軟正黑體" pitchFamily="34" charset="-120"/>
              <a:ea typeface="微軟正黑體" pitchFamily="34" charset="-120"/>
            </a:rPr>
          </a:br>
          <a:r>
            <a:rPr lang="zh-TW" altLang="zh-TW" sz="2200" b="1" kern="1200" dirty="0">
              <a:solidFill>
                <a:schemeClr val="tx1"/>
              </a:solidFill>
              <a:latin typeface="微軟正黑體" pitchFamily="34" charset="-120"/>
              <a:ea typeface="微軟正黑體" pitchFamily="34" charset="-120"/>
            </a:rPr>
            <a:t>國中列印報名表後</a:t>
          </a:r>
          <a:r>
            <a:rPr lang="zh-TW" altLang="en-US" sz="2200" b="1" kern="1200" dirty="0">
              <a:solidFill>
                <a:schemeClr val="tx1"/>
              </a:solidFill>
              <a:latin typeface="微軟正黑體" pitchFamily="34" charset="-120"/>
              <a:ea typeface="微軟正黑體" pitchFamily="34" charset="-120"/>
            </a:rPr>
            <a:t>，由</a:t>
          </a:r>
          <a:r>
            <a:rPr lang="zh-TW" altLang="zh-TW" sz="2200" b="1" kern="1200" dirty="0">
              <a:solidFill>
                <a:schemeClr val="tx1"/>
              </a:solidFill>
              <a:latin typeface="微軟正黑體" pitchFamily="34" charset="-120"/>
              <a:ea typeface="微軟正黑體" pitchFamily="34" charset="-120"/>
            </a:rPr>
            <a:t>學生及家長簽名確認交回。</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a:solidFill>
                <a:srgbClr val="FF0000"/>
              </a:solidFill>
              <a:latin typeface="微軟正黑體" pitchFamily="34" charset="-120"/>
              <a:ea typeface="微軟正黑體" pitchFamily="34" charset="-120"/>
            </a:rPr>
            <a:t>6</a:t>
          </a:r>
          <a:r>
            <a:rPr lang="zh-TW" altLang="en-US" sz="2200" b="1" kern="1200" dirty="0">
              <a:solidFill>
                <a:srgbClr val="FF0000"/>
              </a:solidFill>
              <a:latin typeface="微軟正黑體" pitchFamily="34" charset="-120"/>
              <a:ea typeface="微軟正黑體" pitchFamily="34" charset="-120"/>
            </a:rPr>
            <a:t>月</a:t>
          </a:r>
          <a:r>
            <a:rPr lang="en-US" altLang="zh-TW" sz="2200" b="1" kern="1200" dirty="0">
              <a:solidFill>
                <a:srgbClr val="FF0000"/>
              </a:solidFill>
              <a:latin typeface="微軟正黑體" pitchFamily="34" charset="-120"/>
              <a:ea typeface="微軟正黑體" pitchFamily="34" charset="-120"/>
            </a:rPr>
            <a:t>6</a:t>
          </a:r>
          <a:r>
            <a:rPr lang="zh-TW" altLang="en-US" sz="2200" b="1" kern="1200" dirty="0">
              <a:solidFill>
                <a:srgbClr val="FF0000"/>
              </a:solidFill>
              <a:latin typeface="微軟正黑體" pitchFamily="34" charset="-120"/>
              <a:ea typeface="微軟正黑體" pitchFamily="34" charset="-120"/>
            </a:rPr>
            <a:t>日報名（</a:t>
          </a:r>
          <a:r>
            <a:rPr lang="zh-TW" altLang="zh-TW" sz="2200" b="1" kern="1200" dirty="0">
              <a:solidFill>
                <a:srgbClr val="FF0000"/>
              </a:solidFill>
              <a:latin typeface="微軟正黑體" pitchFamily="34" charset="-120"/>
              <a:ea typeface="微軟正黑體" pitchFamily="34" charset="-120"/>
            </a:rPr>
            <a:t>國中教育會考成績</a:t>
          </a:r>
          <a:r>
            <a:rPr lang="en-US" altLang="zh-TW" sz="2200" b="1" kern="1200" dirty="0">
              <a:solidFill>
                <a:srgbClr val="FF0000"/>
              </a:solidFill>
              <a:latin typeface="微軟正黑體" pitchFamily="34" charset="-120"/>
              <a:ea typeface="微軟正黑體" pitchFamily="34" charset="-120"/>
            </a:rPr>
            <a:t>6</a:t>
          </a:r>
          <a:r>
            <a:rPr lang="zh-TW" altLang="en-US" sz="2200" b="1" kern="1200" dirty="0">
              <a:solidFill>
                <a:srgbClr val="FF0000"/>
              </a:solidFill>
              <a:latin typeface="微軟正黑體" pitchFamily="34" charset="-120"/>
              <a:ea typeface="微軟正黑體" pitchFamily="34" charset="-120"/>
            </a:rPr>
            <a:t>月</a:t>
          </a:r>
          <a:r>
            <a:rPr lang="en-US" altLang="zh-TW" sz="2200" b="1" kern="1200" dirty="0">
              <a:solidFill>
                <a:srgbClr val="FF0000"/>
              </a:solidFill>
              <a:latin typeface="微軟正黑體" pitchFamily="34" charset="-120"/>
              <a:ea typeface="微軟正黑體" pitchFamily="34" charset="-120"/>
            </a:rPr>
            <a:t>9</a:t>
          </a:r>
          <a:r>
            <a:rPr lang="zh-TW" altLang="en-US" sz="2200" b="1" kern="1200" dirty="0">
              <a:solidFill>
                <a:srgbClr val="FF0000"/>
              </a:solidFill>
              <a:latin typeface="微軟正黑體" pitchFamily="34" charset="-120"/>
              <a:ea typeface="微軟正黑體" pitchFamily="34" charset="-120"/>
            </a:rPr>
            <a:t>日公布）</a:t>
          </a:r>
        </a:p>
        <a:p>
          <a:pPr marL="228600" lvl="1" indent="-228600" algn="l" defTabSz="977900">
            <a:lnSpc>
              <a:spcPct val="80000"/>
            </a:lnSpc>
            <a:spcBef>
              <a:spcPct val="0"/>
            </a:spcBef>
            <a:spcAft>
              <a:spcPct val="15000"/>
            </a:spcAft>
            <a:buChar char="•"/>
          </a:pP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14</a:t>
          </a:r>
          <a:r>
            <a:rPr lang="zh-TW" altLang="en-US" sz="2200" b="1" kern="1200" dirty="0">
              <a:latin typeface="微軟正黑體" pitchFamily="34" charset="-120"/>
              <a:ea typeface="微軟正黑體" pitchFamily="34" charset="-120"/>
            </a:rPr>
            <a:t>日放榜、</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15</a:t>
          </a:r>
          <a:r>
            <a:rPr lang="zh-TW" altLang="en-US" sz="2200" b="1" kern="1200" dirty="0">
              <a:latin typeface="微軟正黑體" pitchFamily="34" charset="-120"/>
              <a:ea typeface="微軟正黑體" pitchFamily="34" charset="-120"/>
            </a:rPr>
            <a:t>日報到</a:t>
          </a:r>
        </a:p>
      </dsp:txBody>
      <dsp:txXfrm rot="-5400000">
        <a:off x="1289699" y="3752685"/>
        <a:ext cx="6855550" cy="1490788"/>
      </dsp:txXfrm>
    </dsp:sp>
    <dsp:sp modelId="{95F09A83-74EB-4EC8-AD6D-6E463ED96453}">
      <dsp:nvSpPr>
        <dsp:cNvPr id="0" name=""/>
        <dsp:cNvSpPr/>
      </dsp:nvSpPr>
      <dsp:spPr>
        <a:xfrm>
          <a:off x="22628" y="3625941"/>
          <a:ext cx="1289233" cy="17460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itchFamily="34" charset="-120"/>
              <a:ea typeface="微軟正黑體" pitchFamily="34" charset="-120"/>
            </a:rPr>
            <a:t>時程</a:t>
          </a:r>
          <a:endParaRPr lang="en-US" altLang="zh-TW" sz="2400" b="1" kern="1200" dirty="0">
            <a:latin typeface="微軟正黑體" pitchFamily="34" charset="-120"/>
            <a:ea typeface="微軟正黑體" pitchFamily="34" charset="-120"/>
          </a:endParaRPr>
        </a:p>
        <a:p>
          <a:pPr marL="0" lvl="0" indent="0" algn="ctr" defTabSz="1066800">
            <a:lnSpc>
              <a:spcPts val="1800"/>
            </a:lnSpc>
            <a:spcBef>
              <a:spcPct val="0"/>
            </a:spcBef>
            <a:spcAft>
              <a:spcPct val="35000"/>
            </a:spcAft>
            <a:buNone/>
          </a:pPr>
          <a:r>
            <a:rPr lang="en-US" altLang="zh-TW" sz="2400" b="1" kern="1200" dirty="0">
              <a:latin typeface="微軟正黑體" pitchFamily="34" charset="-120"/>
              <a:ea typeface="微軟正黑體" pitchFamily="34" charset="-120"/>
            </a:rPr>
            <a:t>(112</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85563" y="3688876"/>
        <a:ext cx="1163363" cy="16201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81882" y="-2824155"/>
          <a:ext cx="1745046" cy="750226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a:ea typeface="微軟正黑體"/>
            </a:rPr>
            <a:t>招生對象：彰化區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含共同就學區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國中畢業生。</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欲</a:t>
          </a:r>
          <a:r>
            <a:rPr lang="zh-TW" altLang="en-US" sz="2200" b="1" kern="1200" dirty="0">
              <a:solidFill>
                <a:srgbClr val="FF0000"/>
              </a:solidFill>
              <a:latin typeface="微軟正黑體" pitchFamily="34" charset="-120"/>
              <a:ea typeface="微軟正黑體" pitchFamily="34" charset="-120"/>
            </a:rPr>
            <a:t>跨區</a:t>
          </a:r>
          <a:r>
            <a:rPr lang="zh-TW" altLang="en-US" sz="2200" b="1" kern="1200" dirty="0">
              <a:solidFill>
                <a:schemeClr val="tx1"/>
              </a:solidFill>
              <a:latin typeface="微軟正黑體" pitchFamily="34" charset="-120"/>
              <a:ea typeface="微軟正黑體" pitchFamily="34" charset="-120"/>
            </a:rPr>
            <a:t>就讀高中職者，需事先</a:t>
          </a:r>
          <a:r>
            <a:rPr lang="en-US" altLang="zh-TW" sz="2200" b="1" u="sng" kern="1200" dirty="0">
              <a:solidFill>
                <a:srgbClr val="FF0000"/>
              </a:solidFill>
              <a:latin typeface="微軟正黑體" pitchFamily="34" charset="-120"/>
              <a:ea typeface="微軟正黑體" pitchFamily="34" charset="-120"/>
            </a:rPr>
            <a:t>(112</a:t>
          </a:r>
          <a:r>
            <a:rPr lang="zh-TW" altLang="en-US" sz="2200" b="1" u="sng" kern="1200" dirty="0">
              <a:solidFill>
                <a:srgbClr val="FF0000"/>
              </a:solidFill>
              <a:latin typeface="微軟正黑體" pitchFamily="34" charset="-120"/>
              <a:ea typeface="微軟正黑體" pitchFamily="34" charset="-120"/>
            </a:rPr>
            <a:t>年</a:t>
          </a:r>
          <a:r>
            <a:rPr lang="en-US" altLang="zh-TW" sz="2200" b="1" u="sng" kern="1200" dirty="0">
              <a:solidFill>
                <a:srgbClr val="FF0000"/>
              </a:solidFill>
              <a:latin typeface="微軟正黑體" pitchFamily="34" charset="-120"/>
              <a:ea typeface="微軟正黑體" pitchFamily="34" charset="-120"/>
            </a:rPr>
            <a:t>4</a:t>
          </a:r>
          <a:r>
            <a:rPr lang="zh-TW" altLang="en-US" sz="2200" b="1" u="sng" kern="1200" dirty="0">
              <a:solidFill>
                <a:srgbClr val="FF0000"/>
              </a:solidFill>
              <a:latin typeface="微軟正黑體" pitchFamily="34" charset="-120"/>
              <a:ea typeface="微軟正黑體" pitchFamily="34" charset="-120"/>
            </a:rPr>
            <a:t>月</a:t>
          </a:r>
          <a:r>
            <a:rPr lang="en-US" altLang="zh-TW" sz="2200" b="1" u="sng" kern="1200" dirty="0">
              <a:solidFill>
                <a:srgbClr val="FF0000"/>
              </a:solidFill>
              <a:latin typeface="微軟正黑體" pitchFamily="34" charset="-120"/>
              <a:ea typeface="微軟正黑體" pitchFamily="34" charset="-120"/>
            </a:rPr>
            <a:t>28</a:t>
          </a:r>
          <a:r>
            <a:rPr lang="zh-TW" altLang="en-US" sz="2200" b="1" u="sng" kern="1200" dirty="0">
              <a:solidFill>
                <a:srgbClr val="FF0000"/>
              </a:solidFill>
              <a:latin typeface="微軟正黑體" pitchFamily="34" charset="-120"/>
              <a:ea typeface="微軟正黑體" pitchFamily="34" charset="-120"/>
            </a:rPr>
            <a:t>日</a:t>
          </a:r>
          <a:r>
            <a:rPr lang="en-US" altLang="zh-TW" sz="2200" b="1" u="sng" kern="1200" dirty="0">
              <a:solidFill>
                <a:srgbClr val="FF0000"/>
              </a:solidFill>
              <a:latin typeface="微軟正黑體" pitchFamily="34" charset="-120"/>
              <a:ea typeface="微軟正黑體" pitchFamily="34" charset="-120"/>
            </a:rPr>
            <a:t>-5</a:t>
          </a:r>
          <a:r>
            <a:rPr lang="zh-TW" altLang="en-US" sz="2200" b="1" u="sng" kern="1200" dirty="0">
              <a:solidFill>
                <a:srgbClr val="FF0000"/>
              </a:solidFill>
              <a:latin typeface="微軟正黑體" pitchFamily="34" charset="-120"/>
              <a:ea typeface="微軟正黑體" pitchFamily="34" charset="-120"/>
            </a:rPr>
            <a:t>月</a:t>
          </a:r>
          <a:r>
            <a:rPr lang="en-US" altLang="zh-TW" sz="2200" b="1" u="sng" kern="1200" dirty="0">
              <a:solidFill>
                <a:srgbClr val="FF0000"/>
              </a:solidFill>
              <a:latin typeface="微軟正黑體" pitchFamily="34" charset="-120"/>
              <a:ea typeface="微軟正黑體" pitchFamily="34" charset="-120"/>
            </a:rPr>
            <a:t>5</a:t>
          </a:r>
          <a:r>
            <a:rPr lang="zh-TW" altLang="en-US" sz="2200" b="1" u="sng" kern="1200" dirty="0">
              <a:solidFill>
                <a:srgbClr val="FF0000"/>
              </a:solidFill>
              <a:latin typeface="微軟正黑體" pitchFamily="34" charset="-120"/>
              <a:ea typeface="微軟正黑體" pitchFamily="34" charset="-120"/>
            </a:rPr>
            <a:t>日</a:t>
          </a:r>
          <a:r>
            <a:rPr lang="en-US" altLang="zh-TW" sz="2200" b="1" u="sng" kern="1200" dirty="0">
              <a:solidFill>
                <a:srgbClr val="FF0000"/>
              </a:solidFill>
              <a:latin typeface="微軟正黑體" pitchFamily="34" charset="-120"/>
              <a:ea typeface="微軟正黑體" pitchFamily="34" charset="-120"/>
            </a:rPr>
            <a:t>)</a:t>
          </a:r>
          <a:r>
            <a:rPr lang="zh-TW" altLang="en-US" sz="2200" b="1" kern="1200" dirty="0">
              <a:solidFill>
                <a:srgbClr val="FF0000"/>
              </a:solidFill>
              <a:latin typeface="微軟正黑體" pitchFamily="34" charset="-120"/>
              <a:ea typeface="微軟正黑體" pitchFamily="34" charset="-120"/>
            </a:rPr>
            <a:t>申請變更就學區。</a:t>
          </a:r>
        </a:p>
      </dsp:txBody>
      <dsp:txXfrm rot="-5400000">
        <a:off x="1203275" y="139638"/>
        <a:ext cx="7417074" cy="1574674"/>
      </dsp:txXfrm>
    </dsp:sp>
    <dsp:sp modelId="{ECD53BAB-D8FE-446E-B57F-FCEDCC00A9E9}">
      <dsp:nvSpPr>
        <dsp:cNvPr id="0" name=""/>
        <dsp:cNvSpPr/>
      </dsp:nvSpPr>
      <dsp:spPr>
        <a:xfrm>
          <a:off x="0" y="0"/>
          <a:ext cx="1206814" cy="18576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8912" y="58912"/>
        <a:ext cx="1088990" cy="1739855"/>
      </dsp:txXfrm>
    </dsp:sp>
    <dsp:sp modelId="{0874A851-733E-4C68-A5B9-C63601CD053F}">
      <dsp:nvSpPr>
        <dsp:cNvPr id="0" name=""/>
        <dsp:cNvSpPr/>
      </dsp:nvSpPr>
      <dsp:spPr>
        <a:xfrm rot="5400000">
          <a:off x="3755503" y="-546438"/>
          <a:ext cx="2383904" cy="751277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6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線上選填志願，不限學校科系。</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報名人數未超過招生人數時，則全部錄取；</a:t>
          </a:r>
          <a:br>
            <a:rPr lang="zh-TW" altLang="en-US"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報名人數超過招生人數時，則進行超額比序。</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比序完仍超額時，則增額錄取 。</a:t>
          </a:r>
        </a:p>
      </dsp:txBody>
      <dsp:txXfrm rot="-5400000">
        <a:off x="1191066" y="2134372"/>
        <a:ext cx="7396406" cy="2151158"/>
      </dsp:txXfrm>
    </dsp:sp>
    <dsp:sp modelId="{612C8EBA-AECD-4375-B086-FF608DEEDB88}">
      <dsp:nvSpPr>
        <dsp:cNvPr id="0" name=""/>
        <dsp:cNvSpPr/>
      </dsp:nvSpPr>
      <dsp:spPr>
        <a:xfrm>
          <a:off x="10959" y="1957537"/>
          <a:ext cx="1199445" cy="24586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報名</a:t>
          </a:r>
        </a:p>
      </dsp:txBody>
      <dsp:txXfrm>
        <a:off x="69511" y="2016089"/>
        <a:ext cx="1082341" cy="2341505"/>
      </dsp:txXfrm>
    </dsp:sp>
    <dsp:sp modelId="{45C3AC1C-7C86-42B1-8C46-D477007DFCA5}">
      <dsp:nvSpPr>
        <dsp:cNvPr id="0" name=""/>
        <dsp:cNvSpPr/>
      </dsp:nvSpPr>
      <dsp:spPr>
        <a:xfrm rot="5400000">
          <a:off x="4445295" y="1396859"/>
          <a:ext cx="929144" cy="736517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en-US" altLang="zh-TW" sz="2200" b="1" kern="1200" dirty="0">
              <a:latin typeface="微軟正黑體" pitchFamily="34" charset="-120"/>
              <a:ea typeface="微軟正黑體" pitchFamily="34" charset="-120"/>
            </a:rPr>
            <a:t>112</a:t>
          </a:r>
          <a:r>
            <a:rPr lang="zh-TW" altLang="en-US" sz="2200" b="1" kern="1200" dirty="0">
              <a:latin typeface="微軟正黑體" pitchFamily="34" charset="-120"/>
              <a:ea typeface="微軟正黑體" pitchFamily="34" charset="-120"/>
            </a:rPr>
            <a:t>年</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21-27</a:t>
          </a:r>
          <a:r>
            <a:rPr lang="zh-TW" altLang="en-US" sz="2200" b="1" kern="1200" dirty="0">
              <a:latin typeface="微軟正黑體" pitchFamily="34" charset="-120"/>
              <a:ea typeface="微軟正黑體" pitchFamily="34" charset="-120"/>
            </a:rPr>
            <a:t>日中午</a:t>
          </a:r>
          <a:r>
            <a:rPr lang="en-US" altLang="zh-TW" sz="2200" b="1" kern="1200" dirty="0">
              <a:latin typeface="微軟正黑體" pitchFamily="34" charset="-120"/>
              <a:ea typeface="微軟正黑體" pitchFamily="34" charset="-120"/>
            </a:rPr>
            <a:t>12</a:t>
          </a:r>
          <a:r>
            <a:rPr lang="zh-TW" altLang="en-US" sz="2200" b="1" kern="1200" dirty="0">
              <a:latin typeface="微軟正黑體" pitchFamily="34" charset="-120"/>
              <a:ea typeface="微軟正黑體" pitchFamily="34" charset="-120"/>
            </a:rPr>
            <a:t>時止線上志願選填。</a:t>
          </a:r>
        </a:p>
        <a:p>
          <a:pPr marL="228600" lvl="1" indent="-228600" algn="l" defTabSz="977900">
            <a:lnSpc>
              <a:spcPts val="3200"/>
            </a:lnSpc>
            <a:spcBef>
              <a:spcPct val="0"/>
            </a:spcBef>
            <a:spcAft>
              <a:spcPct val="15000"/>
            </a:spcAft>
            <a:buChar char="•"/>
          </a:pPr>
          <a:r>
            <a:rPr lang="zh-TW" altLang="en-US" sz="2200" b="1" kern="1200" dirty="0">
              <a:latin typeface="微軟正黑體" pitchFamily="34" charset="-120"/>
              <a:ea typeface="微軟正黑體" pitchFamily="34" charset="-120"/>
            </a:rPr>
            <a:t>國中列印報名表後學生及家長簽名確認交回。</a:t>
          </a:r>
        </a:p>
      </dsp:txBody>
      <dsp:txXfrm rot="-5400000">
        <a:off x="1227280" y="4660232"/>
        <a:ext cx="7319819" cy="838430"/>
      </dsp:txXfrm>
    </dsp:sp>
    <dsp:sp modelId="{95F09A83-74EB-4EC8-AD6D-6E463ED96453}">
      <dsp:nvSpPr>
        <dsp:cNvPr id="0" name=""/>
        <dsp:cNvSpPr/>
      </dsp:nvSpPr>
      <dsp:spPr>
        <a:xfrm>
          <a:off x="371" y="4543984"/>
          <a:ext cx="1226907" cy="10709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時程</a:t>
          </a:r>
        </a:p>
      </dsp:txBody>
      <dsp:txXfrm>
        <a:off x="52649" y="4596262"/>
        <a:ext cx="1122351" cy="966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F34C-7310-4E5A-8433-1F3830FB0556}">
      <dsp:nvSpPr>
        <dsp:cNvPr id="0" name=""/>
        <dsp:cNvSpPr/>
      </dsp:nvSpPr>
      <dsp:spPr>
        <a:xfrm rot="5400000">
          <a:off x="2368219" y="-860010"/>
          <a:ext cx="649759" cy="253468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anose="020B0604030504040204" pitchFamily="34" charset="-120"/>
              <a:ea typeface="微軟正黑體" panose="020B0604030504040204" pitchFamily="34" charset="-120"/>
            </a:rPr>
            <a:t>112</a:t>
          </a:r>
          <a:r>
            <a:rPr lang="zh-TW" altLang="en-US" sz="2000" b="1" kern="1200" dirty="0">
              <a:latin typeface="微軟正黑體" panose="020B0604030504040204" pitchFamily="34" charset="-120"/>
              <a:ea typeface="微軟正黑體" panose="020B0604030504040204" pitchFamily="34" charset="-120"/>
            </a:rPr>
            <a:t>年</a:t>
          </a:r>
          <a:r>
            <a:rPr lang="en-US" altLang="zh-TW" sz="2000" b="1" kern="1200" dirty="0">
              <a:latin typeface="微軟正黑體" panose="020B0604030504040204" pitchFamily="34" charset="-120"/>
              <a:ea typeface="微軟正黑體" panose="020B0604030504040204" pitchFamily="34" charset="-120"/>
            </a:rPr>
            <a:t>5</a:t>
          </a:r>
          <a:r>
            <a:rPr lang="zh-TW" altLang="en-US" sz="2000" b="1" kern="1200" dirty="0">
              <a:latin typeface="微軟正黑體" panose="020B0604030504040204" pitchFamily="34" charset="-120"/>
              <a:ea typeface="微軟正黑體" panose="020B0604030504040204" pitchFamily="34" charset="-120"/>
            </a:rPr>
            <a:t>月</a:t>
          </a:r>
          <a:r>
            <a:rPr lang="en-US" altLang="zh-TW" sz="2000" b="1" kern="1200" dirty="0">
              <a:latin typeface="微軟正黑體" panose="020B0604030504040204" pitchFamily="34" charset="-120"/>
              <a:ea typeface="微軟正黑體" panose="020B0604030504040204" pitchFamily="34" charset="-120"/>
            </a:rPr>
            <a:t>25-26</a:t>
          </a:r>
          <a:r>
            <a:rPr lang="zh-TW" altLang="en-US" sz="2000" b="1" kern="1200" dirty="0">
              <a:latin typeface="微軟正黑體" panose="020B0604030504040204" pitchFamily="34" charset="-120"/>
              <a:ea typeface="微軟正黑體" panose="020B0604030504040204" pitchFamily="34" charset="-120"/>
            </a:rPr>
            <a:t>日</a:t>
          </a:r>
        </a:p>
      </dsp:txBody>
      <dsp:txXfrm rot="-5400000">
        <a:off x="1425759" y="114169"/>
        <a:ext cx="2502962" cy="586321"/>
      </dsp:txXfrm>
    </dsp:sp>
    <dsp:sp modelId="{599FD703-EA45-421E-A7C5-6FE4F10BB049}">
      <dsp:nvSpPr>
        <dsp:cNvPr id="0" name=""/>
        <dsp:cNvSpPr/>
      </dsp:nvSpPr>
      <dsp:spPr>
        <a:xfrm>
          <a:off x="0" y="1230"/>
          <a:ext cx="1425758" cy="812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集體報名</a:t>
          </a:r>
        </a:p>
      </dsp:txBody>
      <dsp:txXfrm>
        <a:off x="39648" y="40878"/>
        <a:ext cx="1346462" cy="732903"/>
      </dsp:txXfrm>
    </dsp:sp>
    <dsp:sp modelId="{7EAE4F7B-CA32-4489-A552-DDC5149EDB5E}">
      <dsp:nvSpPr>
        <dsp:cNvPr id="0" name=""/>
        <dsp:cNvSpPr/>
      </dsp:nvSpPr>
      <dsp:spPr>
        <a:xfrm rot="5400000">
          <a:off x="2368219" y="-7200"/>
          <a:ext cx="649759" cy="25346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anose="020B0604030504040204" pitchFamily="34" charset="-120"/>
              <a:ea typeface="微軟正黑體" panose="020B0604030504040204" pitchFamily="34" charset="-120"/>
            </a:rPr>
            <a:t>112</a:t>
          </a:r>
          <a:r>
            <a:rPr lang="zh-TW" altLang="en-US" sz="2000" b="1" kern="1200" dirty="0">
              <a:latin typeface="微軟正黑體" panose="020B0604030504040204" pitchFamily="34" charset="-120"/>
              <a:ea typeface="微軟正黑體" panose="020B0604030504040204" pitchFamily="34" charset="-120"/>
            </a:rPr>
            <a:t>年</a:t>
          </a:r>
          <a:r>
            <a:rPr lang="en-US" altLang="zh-TW" sz="2000" b="1" kern="1200" dirty="0">
              <a:latin typeface="微軟正黑體" panose="020B0604030504040204" pitchFamily="34" charset="-120"/>
              <a:ea typeface="微軟正黑體" panose="020B0604030504040204" pitchFamily="34" charset="-120"/>
            </a:rPr>
            <a:t>6</a:t>
          </a:r>
          <a:r>
            <a:rPr lang="zh-TW" altLang="en-US" sz="2000" b="1" kern="1200" dirty="0">
              <a:latin typeface="微軟正黑體" panose="020B0604030504040204" pitchFamily="34" charset="-120"/>
              <a:ea typeface="微軟正黑體" panose="020B0604030504040204" pitchFamily="34" charset="-120"/>
            </a:rPr>
            <a:t>月</a:t>
          </a:r>
          <a:r>
            <a:rPr lang="en-US" altLang="zh-TW" sz="2000" b="1" kern="1200" dirty="0">
              <a:latin typeface="微軟正黑體" panose="020B0604030504040204" pitchFamily="34" charset="-120"/>
              <a:ea typeface="微軟正黑體" panose="020B0604030504040204" pitchFamily="34" charset="-120"/>
            </a:rPr>
            <a:t>12</a:t>
          </a:r>
          <a:r>
            <a:rPr lang="zh-TW" altLang="en-US" sz="2000" b="1" kern="1200" dirty="0">
              <a:latin typeface="微軟正黑體" panose="020B0604030504040204" pitchFamily="34" charset="-120"/>
              <a:ea typeface="微軟正黑體" panose="020B0604030504040204" pitchFamily="34" charset="-120"/>
            </a:rPr>
            <a:t>日</a:t>
          </a:r>
        </a:p>
      </dsp:txBody>
      <dsp:txXfrm rot="-5400000">
        <a:off x="1425759" y="966980"/>
        <a:ext cx="2502962" cy="586321"/>
      </dsp:txXfrm>
    </dsp:sp>
    <dsp:sp modelId="{C9510FF6-C4BB-4F86-AE82-48F35122AADD}">
      <dsp:nvSpPr>
        <dsp:cNvPr id="0" name=""/>
        <dsp:cNvSpPr/>
      </dsp:nvSpPr>
      <dsp:spPr>
        <a:xfrm>
          <a:off x="0" y="854040"/>
          <a:ext cx="1425758" cy="81219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放榜</a:t>
          </a:r>
        </a:p>
      </dsp:txBody>
      <dsp:txXfrm>
        <a:off x="39648" y="893688"/>
        <a:ext cx="1346462" cy="732903"/>
      </dsp:txXfrm>
    </dsp:sp>
    <dsp:sp modelId="{0B0F12E6-EF03-4B07-B26A-9A901DBE300E}">
      <dsp:nvSpPr>
        <dsp:cNvPr id="0" name=""/>
        <dsp:cNvSpPr/>
      </dsp:nvSpPr>
      <dsp:spPr>
        <a:xfrm rot="5400000">
          <a:off x="2368219" y="845608"/>
          <a:ext cx="649759" cy="253468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anose="020B0604030504040204" pitchFamily="34" charset="-120"/>
              <a:ea typeface="微軟正黑體" panose="020B0604030504040204" pitchFamily="34" charset="-120"/>
            </a:rPr>
            <a:t>112</a:t>
          </a:r>
          <a:r>
            <a:rPr lang="zh-TW" altLang="en-US" sz="2000" b="1" kern="1200" dirty="0">
              <a:latin typeface="微軟正黑體" panose="020B0604030504040204" pitchFamily="34" charset="-120"/>
              <a:ea typeface="微軟正黑體" panose="020B0604030504040204" pitchFamily="34" charset="-120"/>
            </a:rPr>
            <a:t>年</a:t>
          </a:r>
          <a:r>
            <a:rPr lang="en-US" altLang="zh-TW" sz="2000" b="1" kern="1200" dirty="0">
              <a:latin typeface="微軟正黑體" panose="020B0604030504040204" pitchFamily="34" charset="-120"/>
              <a:ea typeface="微軟正黑體" panose="020B0604030504040204" pitchFamily="34" charset="-120"/>
            </a:rPr>
            <a:t>6</a:t>
          </a:r>
          <a:r>
            <a:rPr lang="zh-TW" altLang="en-US" sz="2000" b="1" kern="1200" dirty="0">
              <a:latin typeface="微軟正黑體" panose="020B0604030504040204" pitchFamily="34" charset="-120"/>
              <a:ea typeface="微軟正黑體" panose="020B0604030504040204" pitchFamily="34" charset="-120"/>
            </a:rPr>
            <a:t>月</a:t>
          </a:r>
          <a:r>
            <a:rPr lang="en-US" altLang="zh-TW" sz="2000" b="1" kern="1200" dirty="0">
              <a:latin typeface="微軟正黑體" panose="020B0604030504040204" pitchFamily="34" charset="-120"/>
              <a:ea typeface="微軟正黑體" panose="020B0604030504040204" pitchFamily="34" charset="-120"/>
            </a:rPr>
            <a:t>15</a:t>
          </a:r>
          <a:r>
            <a:rPr lang="zh-TW" altLang="en-US" sz="2000" b="1" kern="1200" dirty="0">
              <a:latin typeface="微軟正黑體" panose="020B0604030504040204" pitchFamily="34" charset="-120"/>
              <a:ea typeface="微軟正黑體" panose="020B0604030504040204" pitchFamily="34" charset="-120"/>
            </a:rPr>
            <a:t>日</a:t>
          </a:r>
        </a:p>
      </dsp:txBody>
      <dsp:txXfrm rot="-5400000">
        <a:off x="1425759" y="1819788"/>
        <a:ext cx="2502962" cy="586321"/>
      </dsp:txXfrm>
    </dsp:sp>
    <dsp:sp modelId="{6DCF1CC6-F003-4550-9C24-9486855C14B3}">
      <dsp:nvSpPr>
        <dsp:cNvPr id="0" name=""/>
        <dsp:cNvSpPr/>
      </dsp:nvSpPr>
      <dsp:spPr>
        <a:xfrm>
          <a:off x="0" y="1706849"/>
          <a:ext cx="1425758" cy="81219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zh-TW" altLang="en-US" sz="2300" b="1" kern="1200" dirty="0">
              <a:latin typeface="微軟正黑體" panose="020B0604030504040204" pitchFamily="34" charset="-120"/>
              <a:ea typeface="微軟正黑體" panose="020B0604030504040204" pitchFamily="34" charset="-120"/>
            </a:rPr>
            <a:t>錄取報到</a:t>
          </a:r>
        </a:p>
      </dsp:txBody>
      <dsp:txXfrm>
        <a:off x="39648" y="1746497"/>
        <a:ext cx="1346462" cy="7329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293821" y="-2141144"/>
          <a:ext cx="2774431"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全國一區辦理</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不分區</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a:t>
          </a:r>
          <a:r>
            <a:rPr lang="zh-TW" altLang="en-US" sz="1800" b="1" kern="1200" dirty="0">
              <a:solidFill>
                <a:srgbClr val="FF0000"/>
              </a:solidFill>
              <a:latin typeface="微軟正黑體" pitchFamily="34" charset="-120"/>
              <a:ea typeface="微軟正黑體" pitchFamily="34" charset="-120"/>
            </a:rPr>
            <a:t>應屆畢業生採集體報名或個別網路報名，非應屆畢業生採個別網路報名</a:t>
          </a:r>
        </a:p>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kern="1200" dirty="0">
              <a:solidFill>
                <a:schemeClr val="tx1"/>
              </a:solidFill>
              <a:latin typeface="微軟正黑體" pitchFamily="34" charset="-120"/>
              <a:ea typeface="微軟正黑體" pitchFamily="34" charset="-120"/>
            </a:rPr>
            <a:t>7</a:t>
          </a:r>
          <a:r>
            <a:rPr lang="zh-TW" altLang="en-US" sz="1800" b="1" kern="1200" dirty="0">
              <a:solidFill>
                <a:schemeClr val="tx1"/>
              </a:solidFill>
              <a:latin typeface="微軟正黑體" pitchFamily="34" charset="-120"/>
              <a:ea typeface="微軟正黑體" pitchFamily="34" charset="-120"/>
            </a:rPr>
            <a:t>項</a:t>
          </a:r>
          <a:endParaRPr lang="zh-TW" altLang="en-US" sz="2200" b="1" kern="1200" dirty="0">
            <a:solidFill>
              <a:schemeClr val="tx1"/>
            </a:solidFill>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護理科及國立五專採計國中教育會考成績</a:t>
          </a: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私立五專</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護理科除外</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由各校決定是否採計國中教育會考成績</a:t>
          </a:r>
        </a:p>
      </dsp:txBody>
      <dsp:txXfrm rot="-5400000">
        <a:off x="1138009" y="150105"/>
        <a:ext cx="6950620" cy="2503557"/>
      </dsp:txXfrm>
    </dsp:sp>
    <dsp:sp modelId="{ECD53BAB-D8FE-446E-B57F-FCEDCC00A9E9}">
      <dsp:nvSpPr>
        <dsp:cNvPr id="0" name=""/>
        <dsp:cNvSpPr/>
      </dsp:nvSpPr>
      <dsp:spPr>
        <a:xfrm>
          <a:off x="0" y="0"/>
          <a:ext cx="1139863" cy="28084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644" y="55644"/>
        <a:ext cx="1028575" cy="2697128"/>
      </dsp:txXfrm>
    </dsp:sp>
    <dsp:sp modelId="{0874A851-733E-4C68-A5B9-C63601CD053F}">
      <dsp:nvSpPr>
        <dsp:cNvPr id="0" name=""/>
        <dsp:cNvSpPr/>
      </dsp:nvSpPr>
      <dsp:spPr>
        <a:xfrm rot="5400000">
          <a:off x="4189901" y="-40562"/>
          <a:ext cx="983363" cy="692750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800"/>
            </a:lnSpc>
            <a:spcBef>
              <a:spcPct val="0"/>
            </a:spcBef>
            <a:spcAft>
              <a:spcPts val="0"/>
            </a:spcAft>
            <a:buChar char="•"/>
          </a:pPr>
          <a:r>
            <a:rPr lang="zh-TW" altLang="en-US" sz="1800" b="1" i="0" kern="1200" dirty="0">
              <a:solidFill>
                <a:srgbClr val="FF0000"/>
              </a:solidFill>
              <a:latin typeface="微軟正黑體" pitchFamily="34" charset="-120"/>
              <a:ea typeface="微軟正黑體" pitchFamily="34" charset="-120"/>
            </a:rPr>
            <a:t>佔五專各校科組核定招生名額</a:t>
          </a:r>
          <a:r>
            <a:rPr lang="en-US" altLang="zh-TW" sz="1800" b="1" i="0" kern="1200" dirty="0">
              <a:solidFill>
                <a:srgbClr val="FF0000"/>
              </a:solidFill>
              <a:latin typeface="微軟正黑體" pitchFamily="34" charset="-120"/>
              <a:ea typeface="微軟正黑體" pitchFamily="34" charset="-120"/>
            </a:rPr>
            <a:t>50%-100%</a:t>
          </a:r>
          <a:r>
            <a:rPr lang="zh-TW" altLang="en-US" sz="1800" b="1" i="0" kern="1200" dirty="0">
              <a:solidFill>
                <a:srgbClr val="FF0000"/>
              </a:solidFill>
              <a:latin typeface="微軟正黑體" pitchFamily="34" charset="-120"/>
              <a:ea typeface="微軟正黑體" pitchFamily="34" charset="-120"/>
            </a:rPr>
            <a:t>，強烈建議要報名</a:t>
          </a:r>
          <a:endParaRPr lang="zh-TW" altLang="en-US" sz="1800" b="1" u="sng" kern="1200" dirty="0">
            <a:solidFill>
              <a:srgbClr val="FF0000"/>
            </a:solidFill>
            <a:latin typeface="微軟正黑體" pitchFamily="34" charset="-120"/>
            <a:ea typeface="微軟正黑體" pitchFamily="34" charset="-120"/>
          </a:endParaRPr>
        </a:p>
        <a:p>
          <a:pPr marL="171450" lvl="1" indent="-171450" algn="l" defTabSz="800100">
            <a:lnSpc>
              <a:spcPts val="2800"/>
            </a:lnSpc>
            <a:spcBef>
              <a:spcPct val="0"/>
            </a:spcBef>
            <a:spcAft>
              <a:spcPts val="0"/>
            </a:spcAft>
            <a:buChar char="•"/>
          </a:pPr>
          <a:r>
            <a:rPr lang="zh-TW" altLang="zh-TW" sz="1800" b="1" i="0" kern="1200" dirty="0">
              <a:latin typeface="微軟正黑體" pitchFamily="34" charset="-120"/>
              <a:ea typeface="微軟正黑體" pitchFamily="34" charset="-120"/>
            </a:rPr>
            <a:t>採網路選填志願，考生可不限地區、學校、科組，至多可選擇</a:t>
          </a:r>
          <a:r>
            <a:rPr lang="en-US" altLang="zh-TW" sz="1800" b="1" i="0" kern="1200" dirty="0">
              <a:latin typeface="微軟正黑體" pitchFamily="34" charset="-120"/>
              <a:ea typeface="微軟正黑體" pitchFamily="34" charset="-120"/>
            </a:rPr>
            <a:t>30</a:t>
          </a:r>
          <a:r>
            <a:rPr lang="zh-TW" altLang="zh-TW" sz="1800" b="1" i="0" kern="1200" dirty="0">
              <a:latin typeface="微軟正黑體" pitchFamily="34" charset="-120"/>
              <a:ea typeface="微軟正黑體" pitchFamily="34" charset="-120"/>
            </a:rPr>
            <a:t>個志願</a:t>
          </a:r>
          <a:endParaRPr lang="zh-TW" altLang="en-US" sz="1800" b="1" u="sng" kern="1200" dirty="0">
            <a:solidFill>
              <a:srgbClr val="FF0000"/>
            </a:solidFill>
            <a:latin typeface="微軟正黑體" pitchFamily="34" charset="-120"/>
            <a:ea typeface="微軟正黑體" pitchFamily="34" charset="-120"/>
          </a:endParaRPr>
        </a:p>
      </dsp:txBody>
      <dsp:txXfrm rot="-5400000">
        <a:off x="1217830" y="2979513"/>
        <a:ext cx="6879501" cy="887355"/>
      </dsp:txXfrm>
    </dsp:sp>
    <dsp:sp modelId="{612C8EBA-AECD-4375-B086-FF608DEEDB88}">
      <dsp:nvSpPr>
        <dsp:cNvPr id="0" name=""/>
        <dsp:cNvSpPr/>
      </dsp:nvSpPr>
      <dsp:spPr>
        <a:xfrm>
          <a:off x="10318" y="2855611"/>
          <a:ext cx="1169449" cy="11052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64273" y="2909566"/>
        <a:ext cx="1061539" cy="997366"/>
      </dsp:txXfrm>
    </dsp:sp>
    <dsp:sp modelId="{45C3AC1C-7C86-42B1-8C46-D477007DFCA5}">
      <dsp:nvSpPr>
        <dsp:cNvPr id="0" name=""/>
        <dsp:cNvSpPr/>
      </dsp:nvSpPr>
      <dsp:spPr>
        <a:xfrm rot="5400000">
          <a:off x="4049332" y="1258696"/>
          <a:ext cx="117927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22-26</a:t>
          </a:r>
          <a:r>
            <a:rPr lang="zh-TW" altLang="en-US" sz="2000" b="1" kern="1200" dirty="0">
              <a:latin typeface="微軟正黑體" pitchFamily="34" charset="-120"/>
              <a:ea typeface="微軟正黑體" pitchFamily="34" charset="-120"/>
            </a:rPr>
            <a:t>日報名</a:t>
          </a:r>
        </a:p>
        <a:p>
          <a:pPr marL="228600" lvl="1" indent="-228600" algn="l" defTabSz="889000">
            <a:lnSpc>
              <a:spcPts val="2400"/>
            </a:lnSpc>
            <a:spcBef>
              <a:spcPct val="0"/>
            </a:spcBef>
            <a:spcAft>
              <a:spcPct val="15000"/>
            </a:spcAft>
            <a:buChar char="•"/>
          </a:pP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6</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月</a:t>
          </a:r>
          <a:r>
            <a:rPr lang="en-US" altLang="zh-TW" sz="2000" b="1" kern="1200" dirty="0">
              <a:solidFill>
                <a:prstClr val="black">
                  <a:hueOff val="0"/>
                  <a:satOff val="0"/>
                  <a:lumOff val="0"/>
                  <a:alphaOff val="0"/>
                </a:prstClr>
              </a:solidFill>
              <a:latin typeface="微軟正黑體" pitchFamily="34" charset="-120"/>
              <a:ea typeface="微軟正黑體" pitchFamily="34" charset="-120"/>
              <a:cs typeface="+mn-cs"/>
            </a:rPr>
            <a:t>8-12</a:t>
          </a:r>
          <a:r>
            <a:rPr lang="zh-TW" altLang="en-US" sz="2000" b="1" kern="1200" dirty="0">
              <a:solidFill>
                <a:prstClr val="black">
                  <a:hueOff val="0"/>
                  <a:satOff val="0"/>
                  <a:lumOff val="0"/>
                  <a:alphaOff val="0"/>
                </a:prstClr>
              </a:solidFill>
              <a:latin typeface="微軟正黑體" pitchFamily="34" charset="-120"/>
              <a:ea typeface="微軟正黑體" pitchFamily="34" charset="-120"/>
              <a:cs typeface="+mn-cs"/>
            </a:rPr>
            <a:t>日</a:t>
          </a:r>
          <a:r>
            <a:rPr lang="zh-TW" altLang="en-US" sz="2000" b="1" kern="1200" dirty="0">
              <a:latin typeface="微軟正黑體" pitchFamily="34" charset="-120"/>
              <a:ea typeface="微軟正黑體" pitchFamily="34" charset="-120"/>
            </a:rPr>
            <a:t>志願選填</a:t>
          </a:r>
        </a:p>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15</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19</a:t>
          </a:r>
          <a:r>
            <a:rPr lang="zh-TW" altLang="en-US" sz="2000" b="1" kern="1200" dirty="0">
              <a:latin typeface="微軟正黑體" pitchFamily="34" charset="-120"/>
              <a:ea typeface="微軟正黑體" pitchFamily="34" charset="-120"/>
            </a:rPr>
            <a:t>日報到</a:t>
          </a:r>
        </a:p>
      </dsp:txBody>
      <dsp:txXfrm rot="-5400000">
        <a:off x="1160682" y="4204914"/>
        <a:ext cx="6899010" cy="1064141"/>
      </dsp:txXfrm>
    </dsp:sp>
    <dsp:sp modelId="{95F09A83-74EB-4EC8-AD6D-6E463ED96453}">
      <dsp:nvSpPr>
        <dsp:cNvPr id="0" name=""/>
        <dsp:cNvSpPr/>
      </dsp:nvSpPr>
      <dsp:spPr>
        <a:xfrm>
          <a:off x="0" y="4120027"/>
          <a:ext cx="1158842" cy="12357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ts val="2000"/>
            </a:lnSpc>
            <a:spcBef>
              <a:spcPct val="0"/>
            </a:spcBef>
            <a:spcAft>
              <a:spcPct val="35000"/>
            </a:spcAft>
            <a:buNone/>
          </a:pPr>
          <a:r>
            <a:rPr lang="zh-TW" altLang="en-US" sz="2000" b="1" kern="1200" dirty="0">
              <a:latin typeface="微軟正黑體" pitchFamily="34" charset="-120"/>
              <a:ea typeface="微軟正黑體" pitchFamily="34" charset="-120"/>
            </a:rPr>
            <a:t>時程</a:t>
          </a:r>
          <a:endParaRPr lang="en-US" altLang="zh-TW" sz="2000" b="1" kern="1200" dirty="0">
            <a:latin typeface="微軟正黑體" pitchFamily="34" charset="-120"/>
            <a:ea typeface="微軟正黑體" pitchFamily="34" charset="-120"/>
          </a:endParaRPr>
        </a:p>
        <a:p>
          <a:pPr marL="0" lvl="0" indent="0" algn="ctr" defTabSz="889000">
            <a:lnSpc>
              <a:spcPts val="2000"/>
            </a:lnSpc>
            <a:spcBef>
              <a:spcPct val="0"/>
            </a:spcBef>
            <a:spcAft>
              <a:spcPct val="35000"/>
            </a:spcAft>
            <a:buNone/>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a:t>
          </a:r>
          <a:endParaRPr lang="zh-TW" altLang="en-US" sz="2000" b="1" kern="1200" dirty="0">
            <a:latin typeface="微軟正黑體" pitchFamily="34" charset="-120"/>
            <a:ea typeface="微軟正黑體" pitchFamily="34" charset="-120"/>
          </a:endParaRPr>
        </a:p>
      </dsp:txBody>
      <dsp:txXfrm>
        <a:off x="56570" y="4176597"/>
        <a:ext cx="1045702" cy="11226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9BC9E-3DAB-46EF-8DDE-189B29455443}">
      <dsp:nvSpPr>
        <dsp:cNvPr id="0" name=""/>
        <dsp:cNvSpPr/>
      </dsp:nvSpPr>
      <dsp:spPr>
        <a:xfrm>
          <a:off x="0" y="4429662"/>
          <a:ext cx="7560840" cy="969101"/>
        </a:xfrm>
        <a:prstGeom prst="rect">
          <a:avLst/>
        </a:prstGeom>
        <a:solidFill>
          <a:srgbClr val="7030A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考生依通知單指定地點參加現場登記分發報到</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112</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12</a:t>
          </a:r>
          <a:r>
            <a:rPr lang="zh-TW" altLang="en-US" sz="2400" b="1" kern="1200" dirty="0">
              <a:latin typeface="微軟正黑體" pitchFamily="34" charset="-120"/>
              <a:ea typeface="微軟正黑體" pitchFamily="34" charset="-120"/>
            </a:rPr>
            <a:t>日</a:t>
          </a:r>
        </a:p>
      </dsp:txBody>
      <dsp:txXfrm>
        <a:off x="0" y="4429662"/>
        <a:ext cx="7560840" cy="969101"/>
      </dsp:txXfrm>
    </dsp:sp>
    <dsp:sp modelId="{72519AE9-0E72-4D09-A84E-966BE1589B6F}">
      <dsp:nvSpPr>
        <dsp:cNvPr id="0" name=""/>
        <dsp:cNvSpPr/>
      </dsp:nvSpPr>
      <dsp:spPr>
        <a:xfrm rot="10800000">
          <a:off x="0" y="2953720"/>
          <a:ext cx="7560840" cy="1490478"/>
        </a:xfrm>
        <a:prstGeom prst="upArrowCallout">
          <a:avLst/>
        </a:prstGeom>
        <a:solidFill>
          <a:srgbClr val="FF99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招生學校寄發免試入學現場登記分發通知單</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112</a:t>
          </a:r>
          <a:r>
            <a:rPr lang="zh-TW" altLang="en-US" sz="2400" b="1" kern="1200" dirty="0">
              <a:latin typeface="微軟正黑體" pitchFamily="34" charset="-120"/>
              <a:ea typeface="微軟正黑體" pitchFamily="34" charset="-120"/>
            </a:rPr>
            <a:t>年</a:t>
          </a:r>
          <a:r>
            <a:rPr lang="en-US" altLang="zh-TW" sz="2400" b="1" kern="1200" dirty="0">
              <a:solidFill>
                <a:schemeClr val="bg1"/>
              </a:solidFill>
              <a:latin typeface="微軟正黑體" pitchFamily="34" charset="-120"/>
              <a:ea typeface="微軟正黑體" pitchFamily="34" charset="-120"/>
            </a:rPr>
            <a:t>7</a:t>
          </a:r>
          <a:r>
            <a:rPr lang="zh-TW" altLang="en-US" sz="2400" b="1" kern="1200" dirty="0">
              <a:solidFill>
                <a:schemeClr val="bg1"/>
              </a:solidFill>
              <a:latin typeface="微軟正黑體" pitchFamily="34" charset="-120"/>
              <a:ea typeface="微軟正黑體" pitchFamily="34" charset="-120"/>
            </a:rPr>
            <a:t>月</a:t>
          </a:r>
          <a:r>
            <a:rPr lang="en-US" altLang="zh-TW" sz="2400" b="1" kern="1200" dirty="0">
              <a:solidFill>
                <a:schemeClr val="bg1"/>
              </a:solidFill>
              <a:latin typeface="微軟正黑體" pitchFamily="34" charset="-120"/>
              <a:ea typeface="微軟正黑體" pitchFamily="34" charset="-120"/>
            </a:rPr>
            <a:t>7</a:t>
          </a:r>
          <a:r>
            <a:rPr lang="zh-TW" altLang="en-US" sz="2400" b="1" kern="1200" dirty="0">
              <a:solidFill>
                <a:schemeClr val="bg1"/>
              </a:solidFill>
              <a:latin typeface="微軟正黑體" pitchFamily="34" charset="-120"/>
              <a:ea typeface="微軟正黑體" pitchFamily="34" charset="-120"/>
            </a:rPr>
            <a:t>日</a:t>
          </a:r>
        </a:p>
      </dsp:txBody>
      <dsp:txXfrm rot="10800000">
        <a:off x="0" y="2953720"/>
        <a:ext cx="7560840" cy="968468"/>
      </dsp:txXfrm>
    </dsp:sp>
    <dsp:sp modelId="{AF8FD97D-D898-43DA-B5B2-10248FA9C077}">
      <dsp:nvSpPr>
        <dsp:cNvPr id="0" name=""/>
        <dsp:cNvSpPr/>
      </dsp:nvSpPr>
      <dsp:spPr>
        <a:xfrm rot="10800000">
          <a:off x="0" y="1477778"/>
          <a:ext cx="7560840" cy="1490478"/>
        </a:xfrm>
        <a:prstGeom prst="upArrowCallout">
          <a:avLst/>
        </a:prstGeom>
        <a:solidFill>
          <a:srgbClr val="00B05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indent="0" algn="ctr"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五專聯合免試入學報名</a:t>
          </a:r>
          <a:endParaRPr lang="en-US" altLang="zh-TW" sz="2400" b="1" kern="1200" dirty="0">
            <a:latin typeface="微軟正黑體" pitchFamily="34" charset="-120"/>
            <a:ea typeface="微軟正黑體" pitchFamily="34" charset="-120"/>
          </a:endParaRPr>
        </a:p>
        <a:p>
          <a:pPr marL="36000" lvl="0" indent="0" algn="ctr" defTabSz="1066800">
            <a:lnSpc>
              <a:spcPct val="85000"/>
            </a:lnSpc>
            <a:spcBef>
              <a:spcPct val="0"/>
            </a:spcBef>
            <a:spcAft>
              <a:spcPts val="0"/>
            </a:spcAft>
            <a:buNone/>
          </a:pPr>
          <a:r>
            <a:rPr lang="en-US" altLang="zh-TW" sz="2400" b="1" kern="1200" dirty="0">
              <a:latin typeface="微軟正黑體" pitchFamily="34" charset="-120"/>
              <a:ea typeface="微軟正黑體" pitchFamily="34" charset="-120"/>
            </a:rPr>
            <a:t>112</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21</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日</a:t>
          </a:r>
        </a:p>
      </dsp:txBody>
      <dsp:txXfrm rot="10800000">
        <a:off x="0" y="1477778"/>
        <a:ext cx="7560840" cy="968468"/>
      </dsp:txXfrm>
    </dsp:sp>
    <dsp:sp modelId="{1F312244-AF6E-4624-928A-024D5C7A5DCA}">
      <dsp:nvSpPr>
        <dsp:cNvPr id="0" name=""/>
        <dsp:cNvSpPr/>
      </dsp:nvSpPr>
      <dsp:spPr>
        <a:xfrm rot="10800000">
          <a:off x="0" y="1836"/>
          <a:ext cx="7560840" cy="1490478"/>
        </a:xfrm>
        <a:prstGeom prst="upArrowCallout">
          <a:avLst/>
        </a:prstGeom>
        <a:solidFill>
          <a:srgbClr val="00B0F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itchFamily="34" charset="-120"/>
              <a:ea typeface="微軟正黑體" pitchFamily="34" charset="-120"/>
            </a:rPr>
            <a:t>公私立國民中學應屆、非應屆畢業生或具同等學力者</a:t>
          </a:r>
        </a:p>
      </dsp:txBody>
      <dsp:txXfrm rot="10800000">
        <a:off x="0" y="1836"/>
        <a:ext cx="7560840" cy="9684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BD8C-A18B-42F0-9CFF-0644E3E9283F}">
      <dsp:nvSpPr>
        <dsp:cNvPr id="0" name=""/>
        <dsp:cNvSpPr/>
      </dsp:nvSpPr>
      <dsp:spPr>
        <a:xfrm>
          <a:off x="0" y="0"/>
          <a:ext cx="8136904" cy="731266"/>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zh-TW" altLang="en-US" sz="2400" b="1" kern="1200" dirty="0">
              <a:solidFill>
                <a:schemeClr val="tx1"/>
              </a:solidFill>
              <a:latin typeface="微軟正黑體" pitchFamily="34" charset="-120"/>
              <a:ea typeface="微軟正黑體" pitchFamily="34" charset="-120"/>
            </a:rPr>
            <a:t>北區五專聯合免試入學招生委員會</a:t>
          </a:r>
        </a:p>
      </dsp:txBody>
      <dsp:txXfrm>
        <a:off x="35697" y="35697"/>
        <a:ext cx="8065510" cy="659872"/>
      </dsp:txXfrm>
    </dsp:sp>
    <dsp:sp modelId="{73C9743A-7E25-4985-AF92-5F20D25DA47F}">
      <dsp:nvSpPr>
        <dsp:cNvPr id="0" name=""/>
        <dsp:cNvSpPr/>
      </dsp:nvSpPr>
      <dsp:spPr>
        <a:xfrm>
          <a:off x="0" y="735149"/>
          <a:ext cx="8136904" cy="970334"/>
        </a:xfrm>
        <a:prstGeom prst="rect">
          <a:avLst/>
        </a:prstGeom>
        <a:solidFill>
          <a:srgbClr val="FF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技專校院招生委員會聯合會</a:t>
          </a:r>
        </a:p>
        <a:p>
          <a:pPr marL="36000" lvl="1" indent="-228600" algn="l" defTabSz="1066800">
            <a:lnSpc>
              <a:spcPct val="85000"/>
            </a:lnSpc>
            <a:spcBef>
              <a:spcPct val="0"/>
            </a:spcBef>
            <a:spcAft>
              <a:spcPts val="0"/>
            </a:spcAft>
            <a:buNone/>
          </a:pPr>
          <a:r>
            <a:rPr lang="en-US" altLang="en-US" sz="2400" b="1" kern="1200" dirty="0">
              <a:latin typeface="微軟正黑體" pitchFamily="34" charset="-120"/>
              <a:ea typeface="微軟正黑體" pitchFamily="34" charset="-120"/>
            </a:rPr>
            <a:t>https://www.jctv.ntut.edu.tw/enter5/</a:t>
          </a:r>
          <a:endParaRPr lang="zh-TW" altLang="en-US" sz="2400" b="1" kern="1200" dirty="0">
            <a:latin typeface="微軟正黑體" pitchFamily="34" charset="-120"/>
            <a:ea typeface="微軟正黑體" pitchFamily="34" charset="-120"/>
          </a:endParaRPr>
        </a:p>
      </dsp:txBody>
      <dsp:txXfrm>
        <a:off x="0" y="735149"/>
        <a:ext cx="8136904" cy="970334"/>
      </dsp:txXfrm>
    </dsp:sp>
    <dsp:sp modelId="{61AB999C-D176-4939-B2FB-9AA0B6F55D0F}">
      <dsp:nvSpPr>
        <dsp:cNvPr id="0" name=""/>
        <dsp:cNvSpPr/>
      </dsp:nvSpPr>
      <dsp:spPr>
        <a:xfrm>
          <a:off x="0" y="1705483"/>
          <a:ext cx="8136904" cy="731266"/>
        </a:xfrm>
        <a:prstGeom prst="roundRect">
          <a:avLst/>
        </a:prstGeom>
        <a:solidFill>
          <a:srgbClr val="0066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indent="0" algn="l"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中區五專聯合免試入學招生委員會</a:t>
          </a:r>
        </a:p>
      </dsp:txBody>
      <dsp:txXfrm>
        <a:off x="35697" y="1741180"/>
        <a:ext cx="8065510" cy="659872"/>
      </dsp:txXfrm>
    </dsp:sp>
    <dsp:sp modelId="{4A9917CE-055A-4058-A1C1-887B9B0F90DE}">
      <dsp:nvSpPr>
        <dsp:cNvPr id="0" name=""/>
        <dsp:cNvSpPr/>
      </dsp:nvSpPr>
      <dsp:spPr>
        <a:xfrm>
          <a:off x="0" y="2436750"/>
          <a:ext cx="8136904" cy="970334"/>
        </a:xfrm>
        <a:prstGeom prst="rect">
          <a:avLst/>
        </a:prstGeom>
        <a:solidFill>
          <a:srgbClr val="CC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仁德醫護管理專科學校</a:t>
          </a:r>
        </a:p>
        <a:p>
          <a:pPr marL="36000" lvl="1" indent="-228600" algn="l" defTabSz="1066800">
            <a:lnSpc>
              <a:spcPct val="85000"/>
            </a:lnSpc>
            <a:spcBef>
              <a:spcPct val="0"/>
            </a:spcBef>
            <a:spcAft>
              <a:spcPts val="0"/>
            </a:spcAft>
            <a:buNone/>
          </a:pPr>
          <a:r>
            <a:rPr lang="en-US" altLang="en-US" sz="2400" b="1" kern="1200" dirty="0">
              <a:latin typeface="微軟正黑體" pitchFamily="34" charset="-120"/>
              <a:ea typeface="微軟正黑體" pitchFamily="34" charset="-120"/>
            </a:rPr>
            <a:t>https://exam.jente.edu.tw/</a:t>
          </a:r>
          <a:r>
            <a:rPr lang="zh-TW" altLang="en-US" sz="2400" b="1" kern="1200" dirty="0">
              <a:latin typeface="微軟正黑體" pitchFamily="34" charset="-120"/>
              <a:ea typeface="微軟正黑體" pitchFamily="34" charset="-120"/>
            </a:rPr>
            <a:t> </a:t>
          </a:r>
        </a:p>
      </dsp:txBody>
      <dsp:txXfrm>
        <a:off x="0" y="2436750"/>
        <a:ext cx="8136904" cy="970334"/>
      </dsp:txXfrm>
    </dsp:sp>
    <dsp:sp modelId="{03A3536C-C272-4F07-8157-FF67CBDA6275}">
      <dsp:nvSpPr>
        <dsp:cNvPr id="0" name=""/>
        <dsp:cNvSpPr/>
      </dsp:nvSpPr>
      <dsp:spPr>
        <a:xfrm>
          <a:off x="0" y="3407084"/>
          <a:ext cx="8136904" cy="731266"/>
        </a:xfrm>
        <a:prstGeom prst="roundRect">
          <a:avLst/>
        </a:prstGeom>
        <a:solidFill>
          <a:srgbClr val="000066"/>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indent="0" algn="l" defTabSz="1066800">
            <a:lnSpc>
              <a:spcPct val="85000"/>
            </a:lnSpc>
            <a:spcBef>
              <a:spcPct val="0"/>
            </a:spcBef>
            <a:spcAft>
              <a:spcPts val="0"/>
            </a:spcAft>
            <a:buNone/>
          </a:pPr>
          <a:r>
            <a:rPr lang="zh-TW" altLang="en-US" sz="2400" b="1" kern="1200" dirty="0">
              <a:latin typeface="微軟正黑體" pitchFamily="34" charset="-120"/>
              <a:ea typeface="微軟正黑體" pitchFamily="34" charset="-120"/>
            </a:rPr>
            <a:t>南區五專聯合免試入學招生委員會</a:t>
          </a:r>
        </a:p>
      </dsp:txBody>
      <dsp:txXfrm>
        <a:off x="35697" y="3442781"/>
        <a:ext cx="8065510" cy="659872"/>
      </dsp:txXfrm>
    </dsp:sp>
    <dsp:sp modelId="{ECAEA49A-D905-45C8-89D4-A595F7C9251E}">
      <dsp:nvSpPr>
        <dsp:cNvPr id="0" name=""/>
        <dsp:cNvSpPr/>
      </dsp:nvSpPr>
      <dsp:spPr>
        <a:xfrm>
          <a:off x="0" y="4138350"/>
          <a:ext cx="8136904" cy="970334"/>
        </a:xfrm>
        <a:prstGeom prst="rect">
          <a:avLst/>
        </a:prstGeom>
        <a:solidFill>
          <a:srgbClr val="CCFFFF"/>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marR="0" lvl="1" indent="0" algn="l" defTabSz="914400" eaLnBrk="1" fontAlgn="auto" latinLnBrk="0" hangingPunct="1">
            <a:lnSpc>
              <a:spcPct val="85000"/>
            </a:lnSpc>
            <a:spcBef>
              <a:spcPct val="0"/>
            </a:spcBef>
            <a:spcAft>
              <a:spcPts val="0"/>
            </a:spcAft>
            <a:buClrTx/>
            <a:buSzTx/>
            <a:buFontTx/>
            <a:buNone/>
            <a:tabLst/>
            <a:defRPr/>
          </a:pPr>
          <a:r>
            <a:rPr lang="zh-TW" altLang="en-US" sz="2400" b="1" kern="1200" dirty="0">
              <a:latin typeface="微軟正黑體" pitchFamily="34" charset="-120"/>
              <a:ea typeface="微軟正黑體" pitchFamily="34" charset="-120"/>
            </a:rPr>
            <a:t>國立高雄餐旅大學</a:t>
          </a:r>
        </a:p>
        <a:p>
          <a:pPr marL="36000" marR="0" lvl="1" indent="0" algn="l" defTabSz="914400" eaLnBrk="1" fontAlgn="auto" latinLnBrk="0" hangingPunct="1">
            <a:lnSpc>
              <a:spcPct val="85000"/>
            </a:lnSpc>
            <a:spcBef>
              <a:spcPct val="0"/>
            </a:spcBef>
            <a:spcAft>
              <a:spcPts val="0"/>
            </a:spcAft>
            <a:buClrTx/>
            <a:buSzTx/>
            <a:buFontTx/>
            <a:buNone/>
            <a:tabLst/>
            <a:defRPr/>
          </a:pPr>
          <a:r>
            <a:rPr lang="en-US" altLang="en-US" sz="2400" b="1" kern="1200" dirty="0">
              <a:latin typeface="微軟正黑體" pitchFamily="34" charset="-120"/>
              <a:ea typeface="微軟正黑體" pitchFamily="34" charset="-120"/>
            </a:rPr>
            <a:t>https://s5.nkuht.edu.tw/</a:t>
          </a:r>
          <a:endParaRPr lang="zh-TW" altLang="en-US" sz="2400" b="1" kern="1200" dirty="0">
            <a:latin typeface="微軟正黑體" pitchFamily="34" charset="-120"/>
            <a:ea typeface="微軟正黑體" pitchFamily="34" charset="-120"/>
          </a:endParaRPr>
        </a:p>
      </dsp:txBody>
      <dsp:txXfrm>
        <a:off x="0" y="4138350"/>
        <a:ext cx="8136904" cy="97033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1419" y="-883442"/>
          <a:ext cx="2085467"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降必修學分，調高選修學分</a:t>
          </a:r>
        </a:p>
        <a:p>
          <a:pPr marL="171450" lvl="1" indent="-171450" algn="l" defTabSz="800100">
            <a:lnSpc>
              <a:spcPts val="24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開設多種選修課程</a:t>
          </a:r>
        </a:p>
        <a:p>
          <a:pPr marL="171450" lvl="1" indent="-171450" algn="l" defTabSz="800100">
            <a:lnSpc>
              <a:spcPts val="24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增加校訂必修</a:t>
          </a:r>
        </a:p>
        <a:p>
          <a:pPr marL="171450" lvl="1" indent="-171450" algn="l" defTabSz="800100">
            <a:lnSpc>
              <a:spcPts val="24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每週有</a:t>
          </a:r>
          <a:r>
            <a:rPr lang="en-US" altLang="zh-TW" sz="1800" b="1" kern="1200" dirty="0">
              <a:latin typeface="微軟正黑體" panose="020B0604030504040204" pitchFamily="34" charset="-120"/>
              <a:ea typeface="微軟正黑體" panose="020B0604030504040204" pitchFamily="34" charset="-120"/>
            </a:rPr>
            <a:t>2-3</a:t>
          </a:r>
          <a:r>
            <a:rPr lang="zh-TW" altLang="en-US" sz="1800" b="1" kern="1200" dirty="0">
              <a:latin typeface="微軟正黑體" panose="020B0604030504040204" pitchFamily="34" charset="-120"/>
              <a:ea typeface="微軟正黑體" panose="020B0604030504040204" pitchFamily="34" charset="-120"/>
            </a:rPr>
            <a:t>節彈性學習時間</a:t>
          </a:r>
        </a:p>
      </dsp:txBody>
      <dsp:txXfrm rot="-5400000">
        <a:off x="467975" y="101806"/>
        <a:ext cx="3750551" cy="1881859"/>
      </dsp:txXfrm>
    </dsp:sp>
    <dsp:sp modelId="{2C0174EA-BE44-46C7-9F45-4C460D2AE35A}">
      <dsp:nvSpPr>
        <dsp:cNvPr id="0" name=""/>
        <dsp:cNvSpPr/>
      </dsp:nvSpPr>
      <dsp:spPr>
        <a:xfrm>
          <a:off x="149" y="52"/>
          <a:ext cx="467825" cy="2085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普高</a:t>
          </a:r>
        </a:p>
      </dsp:txBody>
      <dsp:txXfrm>
        <a:off x="22986" y="22889"/>
        <a:ext cx="422151" cy="2039693"/>
      </dsp:txXfrm>
    </dsp:sp>
    <dsp:sp modelId="{6FEF828C-376D-406C-92A1-BCB86178FAFD}">
      <dsp:nvSpPr>
        <dsp:cNvPr id="0" name=""/>
        <dsp:cNvSpPr/>
      </dsp:nvSpPr>
      <dsp:spPr>
        <a:xfrm rot="5400000">
          <a:off x="1381655" y="1304402"/>
          <a:ext cx="2014881" cy="3856037"/>
        </a:xfrm>
        <a:prstGeom prst="round2Same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新增</a:t>
          </a:r>
          <a:r>
            <a:rPr lang="en-US" altLang="zh-TW" sz="1800" b="1" kern="1200" dirty="0">
              <a:latin typeface="微軟正黑體" panose="020B0604030504040204" pitchFamily="34" charset="-120"/>
              <a:ea typeface="微軟正黑體" panose="020B0604030504040204" pitchFamily="34" charset="-120"/>
            </a:rPr>
            <a:t>15-30</a:t>
          </a:r>
          <a:r>
            <a:rPr lang="zh-TW" altLang="en-US" sz="1800" b="1" kern="1200" dirty="0">
              <a:latin typeface="微軟正黑體" panose="020B0604030504040204" pitchFamily="34" charset="-120"/>
              <a:ea typeface="微軟正黑體" panose="020B0604030504040204" pitchFamily="34" charset="-120"/>
            </a:rPr>
            <a:t>學分的實習課程</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開放多元選修課程</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實習科目新增技能領域實習課程</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增加彈性學習時間</a:t>
          </a:r>
        </a:p>
      </dsp:txBody>
      <dsp:txXfrm rot="-5400000">
        <a:off x="461077" y="2323338"/>
        <a:ext cx="3757679" cy="1818165"/>
      </dsp:txXfrm>
    </dsp:sp>
    <dsp:sp modelId="{21705F11-8A62-4CC8-9E23-05276B236254}">
      <dsp:nvSpPr>
        <dsp:cNvPr id="0" name=""/>
        <dsp:cNvSpPr/>
      </dsp:nvSpPr>
      <dsp:spPr>
        <a:xfrm>
          <a:off x="149" y="2189737"/>
          <a:ext cx="460928" cy="208536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zh-TW" altLang="en-US" sz="3200" kern="1200" dirty="0">
              <a:latin typeface="微軟正黑體" panose="020B0604030504040204" pitchFamily="34" charset="-120"/>
              <a:ea typeface="微軟正黑體" panose="020B0604030504040204" pitchFamily="34" charset="-120"/>
            </a:rPr>
            <a:t>技  高</a:t>
          </a:r>
          <a:r>
            <a:rPr lang="en-US" altLang="zh-TW" sz="1800" kern="1200" dirty="0">
              <a:latin typeface="微軟正黑體" panose="020B0604030504040204" pitchFamily="34" charset="-120"/>
              <a:ea typeface="微軟正黑體" panose="020B0604030504040204" pitchFamily="34" charset="-120"/>
            </a:rPr>
            <a:t>(</a:t>
          </a:r>
          <a:r>
            <a:rPr lang="zh-TW" altLang="en-US" sz="1800" kern="1200" dirty="0">
              <a:latin typeface="微軟正黑體" panose="020B0604030504040204" pitchFamily="34" charset="-120"/>
              <a:ea typeface="微軟正黑體" panose="020B0604030504040204" pitchFamily="34" charset="-120"/>
            </a:rPr>
            <a:t>高職</a:t>
          </a:r>
          <a:r>
            <a:rPr lang="en-US" altLang="zh-TW" sz="1800" kern="1200" dirty="0">
              <a:latin typeface="微軟正黑體" panose="020B0604030504040204" pitchFamily="34" charset="-120"/>
              <a:ea typeface="微軟正黑體" panose="020B0604030504040204" pitchFamily="34" charset="-120"/>
            </a:rPr>
            <a:t>)</a:t>
          </a:r>
          <a:endParaRPr lang="zh-TW" altLang="en-US" sz="1800" kern="1200" dirty="0">
            <a:latin typeface="微軟正黑體" panose="020B0604030504040204" pitchFamily="34" charset="-120"/>
            <a:ea typeface="微軟正黑體" panose="020B0604030504040204" pitchFamily="34" charset="-120"/>
          </a:endParaRPr>
        </a:p>
      </dsp:txBody>
      <dsp:txXfrm>
        <a:off x="22650" y="2212238"/>
        <a:ext cx="415926" cy="20403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5033" y="-887056"/>
          <a:ext cx="2078238"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2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繁星推薦、申請入學時程延後</a:t>
          </a:r>
        </a:p>
        <a:p>
          <a:pPr marL="171450" lvl="1" indent="-171450" algn="l" defTabSz="800100">
            <a:lnSpc>
              <a:spcPts val="22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減少採計的考科</a:t>
          </a:r>
        </a:p>
        <a:p>
          <a:pPr marL="171450" lvl="1" indent="-171450" algn="l" defTabSz="800100">
            <a:lnSpc>
              <a:spcPts val="22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學測數學將分成</a:t>
          </a:r>
          <a:r>
            <a:rPr lang="en-US" altLang="zh-TW" sz="1800" b="1" kern="1200" dirty="0">
              <a:latin typeface="微軟正黑體" panose="020B0604030504040204" pitchFamily="34" charset="-120"/>
              <a:ea typeface="微軟正黑體" panose="020B0604030504040204" pitchFamily="34" charset="-120"/>
            </a:rPr>
            <a:t>A</a:t>
          </a:r>
          <a:r>
            <a:rPr lang="zh-TW" altLang="en-US" sz="1800" b="1" kern="1200" dirty="0">
              <a:latin typeface="微軟正黑體" panose="020B0604030504040204" pitchFamily="34" charset="-120"/>
              <a:ea typeface="微軟正黑體" panose="020B0604030504040204" pitchFamily="34" charset="-120"/>
            </a:rPr>
            <a:t>、</a:t>
          </a:r>
          <a:r>
            <a:rPr lang="en-US" altLang="zh-TW" sz="1800" b="1" kern="1200" dirty="0">
              <a:latin typeface="微軟正黑體" panose="020B0604030504040204" pitchFamily="34" charset="-120"/>
              <a:ea typeface="微軟正黑體" panose="020B0604030504040204" pitchFamily="34" charset="-120"/>
            </a:rPr>
            <a:t>B</a:t>
          </a:r>
          <a:r>
            <a:rPr lang="zh-TW" altLang="en-US" sz="1800" b="1" kern="1200" dirty="0">
              <a:latin typeface="微軟正黑體" panose="020B0604030504040204" pitchFamily="34" charset="-120"/>
              <a:ea typeface="微軟正黑體" panose="020B0604030504040204" pitchFamily="34" charset="-120"/>
            </a:rPr>
            <a:t>兩考科</a:t>
          </a:r>
        </a:p>
        <a:p>
          <a:pPr marL="171450" lvl="1" indent="-171450" algn="l" defTabSz="800100">
            <a:lnSpc>
              <a:spcPts val="22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學測與分科測驗將考選擇題與非選題的混合題型</a:t>
          </a:r>
        </a:p>
        <a:p>
          <a:pPr marL="171450" lvl="1" indent="-171450" algn="l" defTabSz="800100">
            <a:lnSpc>
              <a:spcPts val="2200"/>
            </a:lnSpc>
            <a:spcBef>
              <a:spcPct val="0"/>
            </a:spcBef>
            <a:spcAft>
              <a:spcPct val="15000"/>
            </a:spcAft>
            <a:buChar char="•"/>
          </a:pPr>
          <a:r>
            <a:rPr lang="zh-TW" altLang="en-US" sz="1800" b="1" kern="1200" dirty="0">
              <a:latin typeface="微軟正黑體" panose="020B0604030504040204" pitchFamily="34" charset="-120"/>
              <a:ea typeface="微軟正黑體" panose="020B0604030504040204" pitchFamily="34" charset="-120"/>
            </a:rPr>
            <a:t>採計</a:t>
          </a:r>
          <a:r>
            <a:rPr lang="zh-TW" altLang="en-US" sz="1800" b="1" kern="1200" dirty="0">
              <a:solidFill>
                <a:srgbClr val="FF0000"/>
              </a:solidFill>
              <a:latin typeface="微軟正黑體" panose="020B0604030504040204" pitchFamily="34" charset="-120"/>
              <a:ea typeface="微軟正黑體" panose="020B0604030504040204" pitchFamily="34" charset="-120"/>
            </a:rPr>
            <a:t>學習歷程檔案</a:t>
          </a:r>
        </a:p>
      </dsp:txBody>
      <dsp:txXfrm rot="-5400000">
        <a:off x="467975" y="101453"/>
        <a:ext cx="3750904" cy="1875336"/>
      </dsp:txXfrm>
    </dsp:sp>
    <dsp:sp modelId="{2C0174EA-BE44-46C7-9F45-4C460D2AE35A}">
      <dsp:nvSpPr>
        <dsp:cNvPr id="0" name=""/>
        <dsp:cNvSpPr/>
      </dsp:nvSpPr>
      <dsp:spPr>
        <a:xfrm>
          <a:off x="149" y="52"/>
          <a:ext cx="467825" cy="2078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ts val="3200"/>
            </a:lnSpc>
            <a:spcBef>
              <a:spcPct val="0"/>
            </a:spcBef>
            <a:spcAft>
              <a:spcPts val="0"/>
            </a:spcAft>
            <a:buNone/>
          </a:pPr>
          <a:r>
            <a:rPr lang="zh-TW" altLang="en-US" sz="2800" kern="1200" dirty="0">
              <a:latin typeface="微軟正黑體" panose="020B0604030504040204" pitchFamily="34" charset="-120"/>
              <a:ea typeface="微軟正黑體" panose="020B0604030504040204" pitchFamily="34" charset="-120"/>
            </a:rPr>
            <a:t>大學</a:t>
          </a:r>
          <a:endParaRPr lang="en-US" altLang="zh-TW" sz="2800" kern="1200" dirty="0">
            <a:latin typeface="微軟正黑體" panose="020B0604030504040204" pitchFamily="34" charset="-120"/>
            <a:ea typeface="微軟正黑體" panose="020B0604030504040204" pitchFamily="34" charset="-120"/>
          </a:endParaRPr>
        </a:p>
        <a:p>
          <a:pPr marL="0" lvl="0" indent="0" algn="ctr" defTabSz="1244600">
            <a:lnSpc>
              <a:spcPts val="3200"/>
            </a:lnSpc>
            <a:spcBef>
              <a:spcPct val="0"/>
            </a:spcBef>
            <a:spcAft>
              <a:spcPts val="0"/>
            </a:spcAft>
            <a:buNone/>
          </a:pPr>
          <a:r>
            <a:rPr lang="zh-TW" altLang="en-US" sz="2800" kern="1200" dirty="0">
              <a:latin typeface="微軟正黑體" panose="020B0604030504040204" pitchFamily="34" charset="-120"/>
              <a:ea typeface="微軟正黑體" panose="020B0604030504040204" pitchFamily="34" charset="-120"/>
            </a:rPr>
            <a:t>考招</a:t>
          </a:r>
        </a:p>
      </dsp:txBody>
      <dsp:txXfrm>
        <a:off x="22986" y="22889"/>
        <a:ext cx="422151" cy="2032465"/>
      </dsp:txXfrm>
    </dsp:sp>
    <dsp:sp modelId="{6FEF828C-376D-406C-92A1-BCB86178FAFD}">
      <dsp:nvSpPr>
        <dsp:cNvPr id="0" name=""/>
        <dsp:cNvSpPr/>
      </dsp:nvSpPr>
      <dsp:spPr>
        <a:xfrm rot="5400000">
          <a:off x="1385147" y="1293198"/>
          <a:ext cx="2007897" cy="3856037"/>
        </a:xfrm>
        <a:prstGeom prst="round2Same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考科調整</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各校科系權重可自由設定</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技優甄審將對準乙級技術士證的對應性</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管道名額比例將調整</a:t>
          </a:r>
        </a:p>
        <a:p>
          <a:pPr marL="171450" lvl="1" indent="-171450" algn="l" defTabSz="800100">
            <a:lnSpc>
              <a:spcPts val="2400"/>
            </a:lnSpc>
            <a:spcBef>
              <a:spcPct val="0"/>
            </a:spcBef>
            <a:spcAft>
              <a:spcPts val="0"/>
            </a:spcAft>
            <a:buChar char="•"/>
          </a:pPr>
          <a:r>
            <a:rPr lang="zh-TW" altLang="en-US" sz="1800" b="1" kern="1200" dirty="0">
              <a:latin typeface="微軟正黑體" panose="020B0604030504040204" pitchFamily="34" charset="-120"/>
              <a:ea typeface="微軟正黑體" panose="020B0604030504040204" pitchFamily="34" charset="-120"/>
            </a:rPr>
            <a:t>甄選入學採用</a:t>
          </a:r>
          <a:r>
            <a:rPr lang="zh-TW" altLang="en-US" sz="1800" b="1" kern="1200" dirty="0">
              <a:solidFill>
                <a:srgbClr val="FF0000"/>
              </a:solidFill>
              <a:latin typeface="微軟正黑體" panose="020B0604030504040204" pitchFamily="34" charset="-120"/>
              <a:ea typeface="微軟正黑體" panose="020B0604030504040204" pitchFamily="34" charset="-120"/>
            </a:rPr>
            <a:t>學習歷程檔案</a:t>
          </a:r>
        </a:p>
      </dsp:txBody>
      <dsp:txXfrm rot="-5400000">
        <a:off x="461078" y="2315285"/>
        <a:ext cx="3758020" cy="1811863"/>
      </dsp:txXfrm>
    </dsp:sp>
    <dsp:sp modelId="{21705F11-8A62-4CC8-9E23-05276B236254}">
      <dsp:nvSpPr>
        <dsp:cNvPr id="0" name=""/>
        <dsp:cNvSpPr/>
      </dsp:nvSpPr>
      <dsp:spPr>
        <a:xfrm>
          <a:off x="149" y="2182147"/>
          <a:ext cx="460928" cy="207813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ts val="3200"/>
            </a:lnSpc>
            <a:spcBef>
              <a:spcPct val="0"/>
            </a:spcBef>
            <a:spcAft>
              <a:spcPct val="35000"/>
            </a:spcAft>
            <a:buNone/>
          </a:pPr>
          <a:r>
            <a:rPr lang="zh-TW" altLang="en-US" sz="2800" kern="1200" dirty="0">
              <a:latin typeface="微軟正黑體" panose="020B0604030504040204" pitchFamily="34" charset="-120"/>
              <a:ea typeface="微軟正黑體" panose="020B0604030504040204" pitchFamily="34" charset="-120"/>
            </a:rPr>
            <a:t>技專院校</a:t>
          </a:r>
        </a:p>
      </dsp:txBody>
      <dsp:txXfrm>
        <a:off x="22650" y="2204648"/>
        <a:ext cx="415926" cy="203313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16F58-1622-4FB3-8059-74C2C5788A68}">
      <dsp:nvSpPr>
        <dsp:cNvPr id="0" name=""/>
        <dsp:cNvSpPr/>
      </dsp:nvSpPr>
      <dsp:spPr>
        <a:xfrm>
          <a:off x="4464" y="0"/>
          <a:ext cx="9135070" cy="993007"/>
        </a:xfrm>
        <a:prstGeom prst="rect">
          <a:avLst/>
        </a:prstGeom>
        <a:solidFill>
          <a:schemeClr val="bg2">
            <a:lumMod val="90000"/>
          </a:schemeClr>
        </a:solidFill>
        <a:ln w="28575" cap="flat" cmpd="sng" algn="ctr">
          <a:solidFill>
            <a:schemeClr val="bg1"/>
          </a:solidFill>
          <a:prstDash val="solid"/>
        </a:ln>
        <a:effectLst/>
        <a:scene3d>
          <a:camera prst="orthographicFront">
            <a:rot lat="0" lon="0" rev="0"/>
          </a:camera>
          <a:lightRig rig="threePt" dir="t">
            <a:rot lat="0" lon="0" rev="12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rtl="0">
            <a:lnSpc>
              <a:spcPct val="90000"/>
            </a:lnSpc>
            <a:spcBef>
              <a:spcPct val="0"/>
            </a:spcBef>
            <a:spcAft>
              <a:spcPct val="35000"/>
            </a:spcAft>
            <a:buNone/>
          </a:pPr>
          <a:r>
            <a:rPr lang="zh-TW" altLang="en-US" sz="4800" b="1" kern="1200" dirty="0">
              <a:solidFill>
                <a:srgbClr val="C00000"/>
              </a:solidFill>
              <a:latin typeface="微軟正黑體" pitchFamily="34" charset="-120"/>
              <a:ea typeface="微軟正黑體" pitchFamily="34" charset="-120"/>
            </a:rPr>
            <a:t>掌握志願選填的秘訣</a:t>
          </a:r>
        </a:p>
      </dsp:txBody>
      <dsp:txXfrm>
        <a:off x="4464" y="0"/>
        <a:ext cx="9135070" cy="993007"/>
      </dsp:txXfrm>
    </dsp:sp>
    <dsp:sp modelId="{683B46E5-535F-46AD-B91D-F250EA9D844A}">
      <dsp:nvSpPr>
        <dsp:cNvPr id="0" name=""/>
        <dsp:cNvSpPr/>
      </dsp:nvSpPr>
      <dsp:spPr>
        <a:xfrm>
          <a:off x="4464" y="993007"/>
          <a:ext cx="9135070" cy="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7EBD-C10A-4575-80CD-80E9B0341FE5}">
      <dsp:nvSpPr>
        <dsp:cNvPr id="0" name=""/>
        <dsp:cNvSpPr/>
      </dsp:nvSpPr>
      <dsp:spPr>
        <a:xfrm>
          <a:off x="246752" y="0"/>
          <a:ext cx="7702392" cy="4813995"/>
        </a:xfrm>
        <a:prstGeom prst="swooshArrow">
          <a:avLst>
            <a:gd name="adj1" fmla="val 25000"/>
            <a:gd name="adj2" fmla="val 25000"/>
          </a:avLst>
        </a:prstGeom>
        <a:solidFill>
          <a:schemeClr val="accent6">
            <a:lumMod val="40000"/>
            <a:lumOff val="60000"/>
          </a:schemeClr>
        </a:solidFill>
        <a:ln w="9525" cap="flat" cmpd="sng" algn="ctr">
          <a:no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1654C7-6C83-4DE7-8A2D-294180439FB5}">
      <dsp:nvSpPr>
        <dsp:cNvPr id="0" name=""/>
        <dsp:cNvSpPr/>
      </dsp:nvSpPr>
      <dsp:spPr>
        <a:xfrm>
          <a:off x="1224956" y="3322619"/>
          <a:ext cx="200262" cy="200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D70122-0BD9-4EA7-A8E4-3DE2E56CCB1B}">
      <dsp:nvSpPr>
        <dsp:cNvPr id="0" name=""/>
        <dsp:cNvSpPr/>
      </dsp:nvSpPr>
      <dsp:spPr>
        <a:xfrm>
          <a:off x="1024599" y="3672409"/>
          <a:ext cx="3114609" cy="89192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115"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掌握外部因素</a:t>
          </a:r>
        </a:p>
      </dsp:txBody>
      <dsp:txXfrm>
        <a:off x="1024599" y="3672409"/>
        <a:ext cx="3114609" cy="891926"/>
      </dsp:txXfrm>
    </dsp:sp>
    <dsp:sp modelId="{13FE61F3-DAF2-4DFB-BBCC-8ED8B8EF7100}">
      <dsp:nvSpPr>
        <dsp:cNvPr id="0" name=""/>
        <dsp:cNvSpPr/>
      </dsp:nvSpPr>
      <dsp:spPr>
        <a:xfrm>
          <a:off x="2992655" y="2014175"/>
          <a:ext cx="362012" cy="3620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8D8D59-AE6A-497B-A299-48D31B82272F}">
      <dsp:nvSpPr>
        <dsp:cNvPr id="0" name=""/>
        <dsp:cNvSpPr/>
      </dsp:nvSpPr>
      <dsp:spPr>
        <a:xfrm>
          <a:off x="2830020" y="2604083"/>
          <a:ext cx="3853075" cy="649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1823"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核對內在因素</a:t>
          </a:r>
        </a:p>
      </dsp:txBody>
      <dsp:txXfrm>
        <a:off x="2830020" y="2604083"/>
        <a:ext cx="3853075" cy="649884"/>
      </dsp:txXfrm>
    </dsp:sp>
    <dsp:sp modelId="{DE5F1E9E-557E-454A-BC2F-E8BE80A5376F}">
      <dsp:nvSpPr>
        <dsp:cNvPr id="0" name=""/>
        <dsp:cNvSpPr/>
      </dsp:nvSpPr>
      <dsp:spPr>
        <a:xfrm>
          <a:off x="5118515" y="1217940"/>
          <a:ext cx="500655" cy="50065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8B0684D-179A-449A-8A81-E173C1C8DE28}">
      <dsp:nvSpPr>
        <dsp:cNvPr id="0" name=""/>
        <dsp:cNvSpPr/>
      </dsp:nvSpPr>
      <dsp:spPr>
        <a:xfrm>
          <a:off x="4510814" y="1761588"/>
          <a:ext cx="4058137" cy="10704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287" tIns="0" rIns="0" bIns="0" numCol="1" spcCol="1270" anchor="t" anchorCtr="0">
          <a:noAutofit/>
        </a:bodyPr>
        <a:lstStyle/>
        <a:p>
          <a:pPr marL="0" lvl="0" indent="0" algn="l" defTabSz="1600200">
            <a:lnSpc>
              <a:spcPct val="90000"/>
            </a:lnSpc>
            <a:spcBef>
              <a:spcPct val="0"/>
            </a:spcBef>
            <a:spcAft>
              <a:spcPct val="35000"/>
            </a:spcAft>
            <a:buNone/>
          </a:pPr>
          <a:r>
            <a:rPr lang="zh-TW" altLang="en-US" sz="3600" b="1" kern="1200" dirty="0">
              <a:latin typeface="微軟正黑體" pitchFamily="34" charset="-120"/>
              <a:ea typeface="微軟正黑體" pitchFamily="34" charset="-120"/>
            </a:rPr>
            <a:t>創造未來可能性</a:t>
          </a:r>
        </a:p>
      </dsp:txBody>
      <dsp:txXfrm>
        <a:off x="4510814" y="1761588"/>
        <a:ext cx="4058137" cy="10704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2B3A8-F618-448D-90E5-5B1FB8F37921}">
      <dsp:nvSpPr>
        <dsp:cNvPr id="0" name=""/>
        <dsp:cNvSpPr/>
      </dsp:nvSpPr>
      <dsp:spPr>
        <a:xfrm>
          <a:off x="-17313" y="293471"/>
          <a:ext cx="8182143" cy="119163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itchFamily="34" charset="-120"/>
              <a:ea typeface="微軟正黑體" pitchFamily="34" charset="-120"/>
            </a:rPr>
            <a:t>可補強項目</a:t>
          </a:r>
        </a:p>
      </dsp:txBody>
      <dsp:txXfrm>
        <a:off x="-17313" y="591379"/>
        <a:ext cx="7884235" cy="595815"/>
      </dsp:txXfrm>
    </dsp:sp>
    <dsp:sp modelId="{68E33B60-1B09-4E77-A354-95EECDB0DBCD}">
      <dsp:nvSpPr>
        <dsp:cNvPr id="0" name=""/>
        <dsp:cNvSpPr/>
      </dsp:nvSpPr>
      <dsp:spPr>
        <a:xfrm>
          <a:off x="72011" y="1080121"/>
          <a:ext cx="2328093" cy="345914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1.</a:t>
          </a:r>
          <a:r>
            <a:rPr lang="zh-TW" altLang="en-US" sz="2400" b="1" kern="1200" dirty="0">
              <a:latin typeface="微軟正黑體" pitchFamily="34" charset="-120"/>
              <a:ea typeface="微軟正黑體" pitchFamily="34" charset="-120"/>
            </a:rPr>
            <a:t>服務學習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2.</a:t>
          </a:r>
          <a:r>
            <a:rPr lang="zh-TW" altLang="en-US" sz="2400" b="1" kern="1200" dirty="0">
              <a:latin typeface="微軟正黑體" pitchFamily="34" charset="-120"/>
              <a:ea typeface="微軟正黑體" pitchFamily="34" charset="-120"/>
            </a:rPr>
            <a:t>獎勵紀錄</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生活教育</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良</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4.</a:t>
          </a:r>
          <a:r>
            <a:rPr lang="zh-TW" altLang="en-US" sz="2400" b="1" kern="1200" dirty="0">
              <a:latin typeface="微軟正黑體" pitchFamily="34" charset="-120"/>
              <a:ea typeface="微軟正黑體" pitchFamily="34" charset="-120"/>
            </a:rPr>
            <a:t>均衡學習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均</a:t>
          </a:r>
          <a:r>
            <a:rPr lang="en-US" altLang="zh-TW" sz="2400" b="1" kern="1200" dirty="0">
              <a:latin typeface="微軟正黑體" pitchFamily="34" charset="-120"/>
              <a:ea typeface="微軟正黑體" pitchFamily="34" charset="-120"/>
            </a:rPr>
            <a:t>)</a:t>
          </a:r>
        </a:p>
        <a:p>
          <a:pPr marL="0" lvl="0" indent="0" algn="l" defTabSz="10668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社團參與</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72011" y="1080121"/>
        <a:ext cx="2328093" cy="3459144"/>
      </dsp:txXfrm>
    </dsp:sp>
    <dsp:sp modelId="{308277BE-9C70-474B-9B39-BB46EFC79552}">
      <dsp:nvSpPr>
        <dsp:cNvPr id="0" name=""/>
        <dsp:cNvSpPr/>
      </dsp:nvSpPr>
      <dsp:spPr>
        <a:xfrm>
          <a:off x="2448289" y="483803"/>
          <a:ext cx="5779983" cy="1191631"/>
        </a:xfrm>
        <a:prstGeom prst="rightArrow">
          <a:avLst>
            <a:gd name="adj1" fmla="val 50000"/>
            <a:gd name="adj2" fmla="val 5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marL="0" lvl="0" indent="0" algn="l" defTabSz="1422400">
            <a:lnSpc>
              <a:spcPct val="90000"/>
            </a:lnSpc>
            <a:spcBef>
              <a:spcPct val="0"/>
            </a:spcBef>
            <a:spcAft>
              <a:spcPct val="35000"/>
            </a:spcAft>
            <a:buNone/>
          </a:pPr>
          <a:r>
            <a:rPr lang="zh-TW" altLang="en-US" sz="3200" b="1" kern="1200" dirty="0">
              <a:latin typeface="微軟正黑體" pitchFamily="34" charset="-120"/>
              <a:ea typeface="微軟正黑體" pitchFamily="34" charset="-120"/>
            </a:rPr>
            <a:t>要專注努力</a:t>
          </a:r>
        </a:p>
      </dsp:txBody>
      <dsp:txXfrm>
        <a:off x="2448289" y="781711"/>
        <a:ext cx="5482075" cy="595815"/>
      </dsp:txXfrm>
    </dsp:sp>
    <dsp:sp modelId="{136D3C0B-2C77-47CC-81E1-AAB624179C10}">
      <dsp:nvSpPr>
        <dsp:cNvPr id="0" name=""/>
        <dsp:cNvSpPr/>
      </dsp:nvSpPr>
      <dsp:spPr>
        <a:xfrm>
          <a:off x="2520276" y="1263399"/>
          <a:ext cx="2267485" cy="3478587"/>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ts val="600"/>
            </a:spcAft>
            <a:buNone/>
          </a:pPr>
          <a:r>
            <a:rPr lang="en-US" altLang="zh-TW" sz="2700" b="1" kern="1200" dirty="0">
              <a:solidFill>
                <a:schemeClr val="tx1"/>
              </a:solidFill>
              <a:latin typeface="微軟正黑體" pitchFamily="34" charset="-120"/>
              <a:ea typeface="微軟正黑體" pitchFamily="34" charset="-120"/>
            </a:rPr>
            <a:t>1.</a:t>
          </a:r>
          <a:r>
            <a:rPr lang="zh-TW" altLang="en-US" sz="2700" b="1" kern="1200" dirty="0">
              <a:solidFill>
                <a:schemeClr val="tx1"/>
              </a:solidFill>
              <a:latin typeface="微軟正黑體" pitchFamily="34" charset="-120"/>
              <a:ea typeface="微軟正黑體" pitchFamily="34" charset="-120"/>
            </a:rPr>
            <a:t>志願序</a:t>
          </a:r>
        </a:p>
        <a:p>
          <a:pPr marL="0" lvl="0" indent="0" algn="l" defTabSz="106680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志願多填</a:t>
          </a:r>
          <a:endParaRPr lang="en-US" altLang="zh-TW" sz="2400" b="1" kern="1200" dirty="0">
            <a:solidFill>
              <a:schemeClr val="tx1"/>
            </a:solidFill>
            <a:latin typeface="微軟正黑體" pitchFamily="34" charset="-120"/>
            <a:ea typeface="微軟正黑體" pitchFamily="34" charset="-120"/>
          </a:endParaRPr>
        </a:p>
        <a:p>
          <a:pPr marL="0" lvl="0" indent="0" algn="l" defTabSz="106680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考量因素</a:t>
          </a:r>
          <a:endParaRPr lang="en-US" altLang="zh-TW" sz="2400" b="1" kern="1200" dirty="0">
            <a:solidFill>
              <a:schemeClr val="tx1"/>
            </a:solidFill>
            <a:latin typeface="微軟正黑體" pitchFamily="34" charset="-120"/>
            <a:ea typeface="微軟正黑體" pitchFamily="34" charset="-120"/>
          </a:endParaRPr>
        </a:p>
        <a:p>
          <a:pPr marL="0" lvl="0" indent="0" algn="l" defTabSz="1200150">
            <a:lnSpc>
              <a:spcPct val="90000"/>
            </a:lnSpc>
            <a:spcBef>
              <a:spcPct val="0"/>
            </a:spcBef>
            <a:spcAft>
              <a:spcPts val="600"/>
            </a:spcAft>
            <a:buNone/>
          </a:pPr>
          <a:r>
            <a:rPr lang="en-US" altLang="zh-TW" sz="2700" b="1" kern="1200" dirty="0">
              <a:solidFill>
                <a:srgbClr val="FF0000"/>
              </a:solidFill>
              <a:latin typeface="微軟正黑體" pitchFamily="34" charset="-120"/>
              <a:ea typeface="微軟正黑體" pitchFamily="34" charset="-120"/>
            </a:rPr>
            <a:t>2.</a:t>
          </a:r>
          <a:r>
            <a:rPr lang="zh-TW" altLang="en-US" sz="2700" b="1" kern="1200" dirty="0">
              <a:solidFill>
                <a:srgbClr val="FF0000"/>
              </a:solidFill>
              <a:latin typeface="微軟正黑體" pitchFamily="34" charset="-120"/>
              <a:ea typeface="微軟正黑體" pitchFamily="34" charset="-120"/>
            </a:rPr>
            <a:t>教育會考</a:t>
          </a:r>
          <a:endParaRPr lang="en-US" altLang="zh-TW" sz="2700" b="1" kern="1200" dirty="0">
            <a:solidFill>
              <a:srgbClr val="FF0000"/>
            </a:solidFill>
            <a:latin typeface="微軟正黑體" pitchFamily="34" charset="-120"/>
            <a:ea typeface="微軟正黑體" pitchFamily="34" charset="-120"/>
          </a:endParaRPr>
        </a:p>
        <a:p>
          <a:pPr marL="0" lvl="0" indent="0" algn="l" defTabSz="1200150">
            <a:lnSpc>
              <a:spcPct val="90000"/>
            </a:lnSpc>
            <a:spcBef>
              <a:spcPct val="0"/>
            </a:spcBef>
            <a:spcAft>
              <a:spcPts val="6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學科積分</a:t>
          </a:r>
        </a:p>
        <a:p>
          <a:pPr marL="0" lvl="0" indent="0" algn="l" defTabSz="1066800">
            <a:lnSpc>
              <a:spcPct val="90000"/>
            </a:lnSpc>
            <a:spcBef>
              <a:spcPct val="0"/>
            </a:spcBef>
            <a:spcAft>
              <a:spcPct val="35000"/>
            </a:spcAft>
            <a:buNone/>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寫作測驗</a:t>
          </a:r>
          <a:endParaRPr lang="zh-TW" altLang="zh-TW" sz="2400" b="1" kern="1200" dirty="0">
            <a:solidFill>
              <a:schemeClr val="tx1"/>
            </a:solidFill>
            <a:latin typeface="微軟正黑體" pitchFamily="34" charset="-120"/>
            <a:ea typeface="微軟正黑體" pitchFamily="34" charset="-120"/>
          </a:endParaRPr>
        </a:p>
        <a:p>
          <a:pPr marL="0" lvl="0" indent="0" algn="l" defTabSz="1200150">
            <a:lnSpc>
              <a:spcPct val="90000"/>
            </a:lnSpc>
            <a:spcBef>
              <a:spcPct val="0"/>
            </a:spcBef>
            <a:spcAft>
              <a:spcPct val="35000"/>
            </a:spcAft>
            <a:buNone/>
          </a:pPr>
          <a:endParaRPr lang="en-US" altLang="zh-TW" sz="2700" b="1" kern="1200" dirty="0">
            <a:solidFill>
              <a:srgbClr val="FF0000"/>
            </a:solidFill>
            <a:latin typeface="微軟正黑體" pitchFamily="34" charset="-120"/>
            <a:ea typeface="微軟正黑體" pitchFamily="34" charset="-120"/>
          </a:endParaRPr>
        </a:p>
      </dsp:txBody>
      <dsp:txXfrm>
        <a:off x="2520276" y="1263399"/>
        <a:ext cx="2267485" cy="3478587"/>
      </dsp:txXfrm>
    </dsp:sp>
    <dsp:sp modelId="{9197909A-240F-4A12-9039-4BA307A27BE3}">
      <dsp:nvSpPr>
        <dsp:cNvPr id="0" name=""/>
        <dsp:cNvSpPr/>
      </dsp:nvSpPr>
      <dsp:spPr>
        <a:xfrm>
          <a:off x="4940803" y="648073"/>
          <a:ext cx="3306109" cy="1191631"/>
        </a:xfrm>
        <a:prstGeom prst="rightArrow">
          <a:avLst>
            <a:gd name="adj1" fmla="val 50000"/>
            <a:gd name="adj2" fmla="val 5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189172" numCol="1" spcCol="1270" anchor="ctr" anchorCtr="0">
          <a:noAutofit/>
        </a:bodyPr>
        <a:lstStyle/>
        <a:p>
          <a:pPr marL="0" lvl="0" indent="0" algn="l"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要進一步關心</a:t>
          </a:r>
        </a:p>
      </dsp:txBody>
      <dsp:txXfrm>
        <a:off x="4940803" y="945981"/>
        <a:ext cx="3008201" cy="595815"/>
      </dsp:txXfrm>
    </dsp:sp>
    <dsp:sp modelId="{5BEEB2B8-458D-4657-A6F7-95499035BD41}">
      <dsp:nvSpPr>
        <dsp:cNvPr id="0" name=""/>
        <dsp:cNvSpPr/>
      </dsp:nvSpPr>
      <dsp:spPr>
        <a:xfrm>
          <a:off x="5040565" y="1440162"/>
          <a:ext cx="2504399" cy="2715601"/>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altLang="zh-TW" sz="2600" b="1" kern="1200" dirty="0">
              <a:solidFill>
                <a:schemeClr val="tx1"/>
              </a:solidFill>
              <a:latin typeface="微軟正黑體" pitchFamily="34" charset="-120"/>
              <a:ea typeface="微軟正黑體" pitchFamily="34" charset="-120"/>
            </a:rPr>
            <a:t>1.</a:t>
          </a:r>
          <a:r>
            <a:rPr lang="zh-TW" altLang="en-US" sz="2600" b="1" kern="1200" dirty="0">
              <a:solidFill>
                <a:schemeClr val="tx1"/>
              </a:solidFill>
              <a:latin typeface="微軟正黑體" pitchFamily="34" charset="-120"/>
              <a:ea typeface="微軟正黑體" pitchFamily="34" charset="-120"/>
            </a:rPr>
            <a:t>競賽表現</a:t>
          </a:r>
          <a:endParaRPr lang="en-US" altLang="zh-TW" sz="2600" b="1" kern="1200" dirty="0">
            <a:solidFill>
              <a:schemeClr val="tx1"/>
            </a:solidFill>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技藝競賽</a:t>
          </a:r>
          <a:endParaRPr lang="en-US" altLang="zh-TW" sz="2400" b="1" kern="1200" dirty="0">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各級競賽</a:t>
          </a:r>
          <a:endParaRPr lang="en-US" altLang="zh-TW" sz="2400" b="1" kern="1200" dirty="0">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r>
            <a:rPr lang="en-US" altLang="zh-TW" sz="2400" b="1" kern="1200" dirty="0">
              <a:solidFill>
                <a:srgbClr val="FF0000"/>
              </a:solidFill>
              <a:latin typeface="微軟正黑體" pitchFamily="34" charset="-120"/>
              <a:ea typeface="微軟正黑體" pitchFamily="34" charset="-120"/>
            </a:rPr>
            <a:t>2.</a:t>
          </a:r>
          <a:r>
            <a:rPr lang="zh-TW" altLang="en-US" sz="2400" b="1" kern="1200" dirty="0">
              <a:solidFill>
                <a:srgbClr val="FF0000"/>
              </a:solidFill>
              <a:latin typeface="微軟正黑體" pitchFamily="34" charset="-120"/>
              <a:ea typeface="微軟正黑體" pitchFamily="34" charset="-120"/>
            </a:rPr>
            <a:t>體適能</a:t>
          </a:r>
          <a:endParaRPr lang="en-US" altLang="zh-TW" sz="2400" b="1" kern="1200" dirty="0">
            <a:solidFill>
              <a:srgbClr val="FF0000"/>
            </a:solidFill>
            <a:latin typeface="微軟正黑體" pitchFamily="34" charset="-120"/>
            <a:ea typeface="微軟正黑體" pitchFamily="34" charset="-120"/>
          </a:endParaRPr>
        </a:p>
        <a:p>
          <a:pPr marL="0" lvl="0" indent="0" algn="l" defTabSz="1155700">
            <a:lnSpc>
              <a:spcPct val="90000"/>
            </a:lnSpc>
            <a:spcBef>
              <a:spcPct val="0"/>
            </a:spcBef>
            <a:spcAft>
              <a:spcPct val="35000"/>
            </a:spcAft>
            <a:buNone/>
          </a:pPr>
          <a:endParaRPr lang="en-US" altLang="zh-TW" sz="2400" b="1" kern="1200" dirty="0">
            <a:latin typeface="微軟正黑體" pitchFamily="34" charset="-120"/>
            <a:ea typeface="微軟正黑體" pitchFamily="34" charset="-120"/>
          </a:endParaRPr>
        </a:p>
      </dsp:txBody>
      <dsp:txXfrm>
        <a:off x="5040565" y="1440162"/>
        <a:ext cx="2504399" cy="27156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8BCF0-F94F-4DF9-9EE2-633529CBEFA3}">
      <dsp:nvSpPr>
        <dsp:cNvPr id="0" name=""/>
        <dsp:cNvSpPr/>
      </dsp:nvSpPr>
      <dsp:spPr>
        <a:xfrm>
          <a:off x="8929" y="0"/>
          <a:ext cx="9135070" cy="908720"/>
        </a:xfrm>
        <a:prstGeom prst="rect">
          <a:avLst/>
        </a:prstGeom>
        <a:solidFill>
          <a:schemeClr val="bg2">
            <a:lumMod val="9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100000"/>
            </a:lnSpc>
            <a:spcBef>
              <a:spcPct val="0"/>
            </a:spcBef>
            <a:spcAft>
              <a:spcPts val="2400"/>
            </a:spcAft>
            <a:buNone/>
          </a:pPr>
          <a:r>
            <a:rPr lang="zh-TW" altLang="en-US" sz="4000" b="1" kern="1200" dirty="0">
              <a:solidFill>
                <a:srgbClr val="C00000"/>
              </a:solidFill>
              <a:latin typeface="微軟正黑體" pitchFamily="34" charset="-120"/>
              <a:ea typeface="微軟正黑體" pitchFamily="34" charset="-120"/>
            </a:rPr>
            <a:t>掌握外部因素   </a:t>
          </a:r>
          <a:r>
            <a:rPr lang="zh-TW" altLang="en-US" sz="4000" b="1" kern="1200" dirty="0">
              <a:solidFill>
                <a:schemeClr val="tx1"/>
              </a:solidFill>
              <a:latin typeface="微軟正黑體" pitchFamily="34" charset="-120"/>
              <a:ea typeface="微軟正黑體" pitchFamily="34" charset="-120"/>
            </a:rPr>
            <a:t>志願選填策略</a:t>
          </a:r>
        </a:p>
      </dsp:txBody>
      <dsp:txXfrm>
        <a:off x="8929" y="0"/>
        <a:ext cx="9135070" cy="9087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066E-B2D9-4E3C-880B-C14F715D108E}">
      <dsp:nvSpPr>
        <dsp:cNvPr id="0" name=""/>
        <dsp:cNvSpPr/>
      </dsp:nvSpPr>
      <dsp:spPr>
        <a:xfrm>
          <a:off x="0" y="0"/>
          <a:ext cx="9135070" cy="936104"/>
        </a:xfrm>
        <a:prstGeom prst="rect">
          <a:avLst/>
        </a:prstGeom>
        <a:solidFill>
          <a:schemeClr val="bg2">
            <a:lumMod val="9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100000"/>
            </a:lnSpc>
            <a:spcBef>
              <a:spcPct val="0"/>
            </a:spcBef>
            <a:spcAft>
              <a:spcPct val="35000"/>
            </a:spcAft>
            <a:buNone/>
          </a:pPr>
          <a:r>
            <a:rPr lang="zh-TW" altLang="en-US" sz="4000" b="1" kern="1200" dirty="0">
              <a:solidFill>
                <a:srgbClr val="C00000"/>
              </a:solidFill>
              <a:latin typeface="微軟正黑體" pitchFamily="34" charset="-120"/>
              <a:ea typeface="微軟正黑體" pitchFamily="34" charset="-120"/>
            </a:rPr>
            <a:t>核對內在因素  </a:t>
          </a:r>
          <a:r>
            <a:rPr lang="zh-TW" altLang="en-US" sz="4000" b="1" kern="1200" dirty="0">
              <a:solidFill>
                <a:schemeClr val="tx1"/>
              </a:solidFill>
              <a:latin typeface="微軟正黑體" pitchFamily="34" charset="-120"/>
              <a:ea typeface="微軟正黑體" pitchFamily="34" charset="-120"/>
            </a:rPr>
            <a:t>對升學進路的傾向</a:t>
          </a:r>
        </a:p>
      </dsp:txBody>
      <dsp:txXfrm>
        <a:off x="0" y="0"/>
        <a:ext cx="9135070" cy="93610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066E-B2D9-4E3C-880B-C14F715D108E}">
      <dsp:nvSpPr>
        <dsp:cNvPr id="0" name=""/>
        <dsp:cNvSpPr/>
      </dsp:nvSpPr>
      <dsp:spPr>
        <a:xfrm>
          <a:off x="0" y="0"/>
          <a:ext cx="9135070" cy="923330"/>
        </a:xfrm>
        <a:prstGeom prst="rect">
          <a:avLst/>
        </a:prstGeom>
        <a:solidFill>
          <a:schemeClr val="bg2">
            <a:lumMod val="9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100000"/>
            </a:lnSpc>
            <a:spcBef>
              <a:spcPct val="0"/>
            </a:spcBef>
            <a:spcAft>
              <a:spcPts val="0"/>
            </a:spcAft>
            <a:buNone/>
          </a:pPr>
          <a:r>
            <a:rPr lang="zh-TW" altLang="en-US" sz="4000" b="1" kern="1200" dirty="0">
              <a:solidFill>
                <a:srgbClr val="C00000"/>
              </a:solidFill>
              <a:latin typeface="微軟正黑體" pitchFamily="34" charset="-120"/>
              <a:ea typeface="微軟正黑體" pitchFamily="34" charset="-120"/>
            </a:rPr>
            <a:t>核對內在因素  </a:t>
          </a:r>
          <a:r>
            <a:rPr lang="zh-TW" altLang="en-US" sz="4000" b="1" kern="1200" dirty="0">
              <a:solidFill>
                <a:schemeClr val="tx1"/>
              </a:solidFill>
              <a:latin typeface="微軟正黑體" pitchFamily="34" charset="-120"/>
              <a:ea typeface="微軟正黑體" pitchFamily="34" charset="-120"/>
            </a:rPr>
            <a:t>學術傾向或技職傾向</a:t>
          </a:r>
        </a:p>
      </dsp:txBody>
      <dsp:txXfrm>
        <a:off x="0" y="0"/>
        <a:ext cx="9135070" cy="92333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EB85-AE8E-4061-BDA3-667A842235D7}">
      <dsp:nvSpPr>
        <dsp:cNvPr id="0" name=""/>
        <dsp:cNvSpPr/>
      </dsp:nvSpPr>
      <dsp:spPr>
        <a:xfrm>
          <a:off x="4464" y="0"/>
          <a:ext cx="9135070" cy="904498"/>
        </a:xfrm>
        <a:prstGeom prst="rect">
          <a:avLst/>
        </a:prstGeom>
        <a:solidFill>
          <a:schemeClr val="bg2">
            <a:lumMod val="9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zh-TW" altLang="en-US" sz="4000" b="1" kern="1200" dirty="0">
              <a:solidFill>
                <a:srgbClr val="C00000"/>
              </a:solidFill>
              <a:latin typeface="微軟正黑體" pitchFamily="34" charset="-120"/>
              <a:ea typeface="微軟正黑體" pitchFamily="34" charset="-120"/>
            </a:rPr>
            <a:t>核對內在因素  </a:t>
          </a:r>
          <a:r>
            <a:rPr lang="zh-TW" altLang="en-US" sz="4000" b="1" kern="1200" dirty="0">
              <a:solidFill>
                <a:schemeClr val="tx1"/>
              </a:solidFill>
              <a:latin typeface="微軟正黑體" pitchFamily="34" charset="-120"/>
              <a:ea typeface="微軟正黑體" pitchFamily="34" charset="-120"/>
            </a:rPr>
            <a:t>分析自己的志願種類</a:t>
          </a:r>
        </a:p>
      </dsp:txBody>
      <dsp:txXfrm>
        <a:off x="4464" y="0"/>
        <a:ext cx="9135070" cy="90449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489D-3D09-4FB3-A956-B02D2FC579B9}">
      <dsp:nvSpPr>
        <dsp:cNvPr id="0" name=""/>
        <dsp:cNvSpPr/>
      </dsp:nvSpPr>
      <dsp:spPr>
        <a:xfrm>
          <a:off x="-627582" y="0"/>
          <a:ext cx="4243849" cy="4243849"/>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8C77AE-32E0-4F42-8AD7-28BF476DE90A}">
      <dsp:nvSpPr>
        <dsp:cNvPr id="0" name=""/>
        <dsp:cNvSpPr/>
      </dsp:nvSpPr>
      <dsp:spPr>
        <a:xfrm>
          <a:off x="1490269" y="0"/>
          <a:ext cx="6266499" cy="424384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2-3</a:t>
          </a:r>
          <a:r>
            <a:rPr lang="zh-TW" altLang="en-US" sz="3600" b="1" kern="1200" dirty="0">
              <a:latin typeface="微軟正黑體" pitchFamily="34" charset="-120"/>
              <a:ea typeface="微軟正黑體" pitchFamily="34" charset="-120"/>
            </a:rPr>
            <a:t>種</a:t>
          </a:r>
        </a:p>
      </dsp:txBody>
      <dsp:txXfrm>
        <a:off x="1490269" y="0"/>
        <a:ext cx="3133249" cy="1273157"/>
      </dsp:txXfrm>
    </dsp:sp>
    <dsp:sp modelId="{7C64C809-FFFC-41AB-BBA3-C8177CD0C1E7}">
      <dsp:nvSpPr>
        <dsp:cNvPr id="0" name=""/>
        <dsp:cNvSpPr/>
      </dsp:nvSpPr>
      <dsp:spPr>
        <a:xfrm>
          <a:off x="115092" y="1273157"/>
          <a:ext cx="2758499" cy="2758499"/>
        </a:xfrm>
        <a:prstGeom prst="pie">
          <a:avLst>
            <a:gd name="adj1" fmla="val 5400000"/>
            <a:gd name="adj2" fmla="val 162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B9FA82-412B-4525-8D72-421CAFB60876}">
      <dsp:nvSpPr>
        <dsp:cNvPr id="0" name=""/>
        <dsp:cNvSpPr/>
      </dsp:nvSpPr>
      <dsp:spPr>
        <a:xfrm>
          <a:off x="1494342" y="1251751"/>
          <a:ext cx="6266499" cy="280131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1</a:t>
          </a:r>
          <a:r>
            <a:rPr lang="zh-TW" altLang="en-US" sz="3600" b="1" kern="1200" dirty="0">
              <a:latin typeface="微軟正黑體" pitchFamily="34" charset="-120"/>
              <a:ea typeface="微軟正黑體" pitchFamily="34" charset="-120"/>
            </a:rPr>
            <a:t>種</a:t>
          </a:r>
        </a:p>
      </dsp:txBody>
      <dsp:txXfrm>
        <a:off x="1494342" y="1251751"/>
        <a:ext cx="3133249" cy="1292912"/>
      </dsp:txXfrm>
    </dsp:sp>
    <dsp:sp modelId="{C2AC3B99-1830-479A-BD6A-31C50EC29EA9}">
      <dsp:nvSpPr>
        <dsp:cNvPr id="0" name=""/>
        <dsp:cNvSpPr/>
      </dsp:nvSpPr>
      <dsp:spPr>
        <a:xfrm>
          <a:off x="857765" y="2546310"/>
          <a:ext cx="1273153" cy="1273153"/>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0695C9-DF37-4DAE-B3CE-0C7300D90495}">
      <dsp:nvSpPr>
        <dsp:cNvPr id="0" name=""/>
        <dsp:cNvSpPr/>
      </dsp:nvSpPr>
      <dsp:spPr>
        <a:xfrm>
          <a:off x="1494342" y="2546310"/>
          <a:ext cx="6266499" cy="1273153"/>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altLang="zh-TW" sz="3600" b="1" kern="1200" dirty="0">
              <a:latin typeface="微軟正黑體" pitchFamily="34" charset="-120"/>
              <a:ea typeface="微軟正黑體" pitchFamily="34" charset="-120"/>
            </a:rPr>
            <a:t>4</a:t>
          </a:r>
          <a:r>
            <a:rPr lang="zh-TW" altLang="en-US" sz="3600" b="1" kern="1200" dirty="0">
              <a:latin typeface="微軟正黑體" pitchFamily="34" charset="-120"/>
              <a:ea typeface="微軟正黑體" pitchFamily="34" charset="-120"/>
            </a:rPr>
            <a:t>種以上</a:t>
          </a:r>
        </a:p>
      </dsp:txBody>
      <dsp:txXfrm>
        <a:off x="1494342" y="2546310"/>
        <a:ext cx="3133249" cy="1273153"/>
      </dsp:txXfrm>
    </dsp:sp>
    <dsp:sp modelId="{E6D78DD4-9533-4950-B5DD-AC0A89C7B575}">
      <dsp:nvSpPr>
        <dsp:cNvPr id="0" name=""/>
        <dsp:cNvSpPr/>
      </dsp:nvSpPr>
      <dsp:spPr>
        <a:xfrm>
          <a:off x="2664329" y="0"/>
          <a:ext cx="5111082" cy="127315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科系關聯性高：衡量自己真實能力</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科系關聯性低：思考做決定的關鍵因素</a:t>
          </a:r>
        </a:p>
      </dsp:txBody>
      <dsp:txXfrm>
        <a:off x="2664329" y="0"/>
        <a:ext cx="5111082" cy="1273157"/>
      </dsp:txXfrm>
    </dsp:sp>
    <dsp:sp modelId="{8218834E-D3C4-461B-B9EB-C4062E6907B2}">
      <dsp:nvSpPr>
        <dsp:cNvPr id="0" name=""/>
        <dsp:cNvSpPr/>
      </dsp:nvSpPr>
      <dsp:spPr>
        <a:xfrm>
          <a:off x="2297190" y="1279803"/>
          <a:ext cx="5643578"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思考做決定的關鍵因素（環境、重要他人</a:t>
          </a:r>
          <a:r>
            <a:rPr lang="en-US" altLang="zh-TW" sz="2000" b="1" kern="1200" dirty="0">
              <a:latin typeface="微軟正黑體" pitchFamily="34" charset="-120"/>
              <a:ea typeface="微軟正黑體" pitchFamily="34" charset="-120"/>
            </a:rPr>
            <a:t>…</a:t>
          </a:r>
          <a:r>
            <a:rPr lang="zh-TW" altLang="en-US" sz="2000" b="1" kern="1200" dirty="0">
              <a:latin typeface="微軟正黑體" pitchFamily="34" charset="-120"/>
              <a:ea typeface="微軟正黑體" pitchFamily="34" charset="-120"/>
            </a:rPr>
            <a:t>）</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增加更多備案</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衡量自己真實能力</a:t>
          </a:r>
        </a:p>
      </dsp:txBody>
      <dsp:txXfrm>
        <a:off x="2297190" y="1279803"/>
        <a:ext cx="5643578" cy="1273153"/>
      </dsp:txXfrm>
    </dsp:sp>
    <dsp:sp modelId="{73B4A802-AB9F-464E-A51C-C245D405930D}">
      <dsp:nvSpPr>
        <dsp:cNvPr id="0" name=""/>
        <dsp:cNvSpPr/>
      </dsp:nvSpPr>
      <dsp:spPr>
        <a:xfrm>
          <a:off x="3074549" y="2588171"/>
          <a:ext cx="4915598"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科系關聯性高：順序是否要調整？</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科系關聯性低：持續做生涯探索</a:t>
          </a:r>
          <a:endParaRPr lang="zh-TW" altLang="en-US" sz="1800" b="1" kern="1200" dirty="0">
            <a:latin typeface="微軟正黑體" pitchFamily="34" charset="-120"/>
            <a:ea typeface="微軟正黑體" pitchFamily="34" charset="-120"/>
          </a:endParaRPr>
        </a:p>
      </dsp:txBody>
      <dsp:txXfrm>
        <a:off x="3074549" y="2588171"/>
        <a:ext cx="4915598" cy="127315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E4280-BAC1-4979-A4F7-47FDE4DCE38D}">
      <dsp:nvSpPr>
        <dsp:cNvPr id="0" name=""/>
        <dsp:cNvSpPr/>
      </dsp:nvSpPr>
      <dsp:spPr>
        <a:xfrm>
          <a:off x="7233" y="477321"/>
          <a:ext cx="2161877" cy="129712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列志願清單</a:t>
          </a:r>
        </a:p>
      </dsp:txBody>
      <dsp:txXfrm>
        <a:off x="45225" y="515313"/>
        <a:ext cx="2085893" cy="1221142"/>
      </dsp:txXfrm>
    </dsp:sp>
    <dsp:sp modelId="{8CBFCC1F-56CB-404D-ABF7-6C44DB37193E}">
      <dsp:nvSpPr>
        <dsp:cNvPr id="0" name=""/>
        <dsp:cNvSpPr/>
      </dsp:nvSpPr>
      <dsp:spPr>
        <a:xfrm rot="41528">
          <a:off x="2373082" y="876302"/>
          <a:ext cx="491467" cy="53614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2373087" y="982640"/>
        <a:ext cx="344027" cy="321687"/>
      </dsp:txXfrm>
    </dsp:sp>
    <dsp:sp modelId="{1A24C7E3-C832-429F-9C9D-3A241B7EE7D3}">
      <dsp:nvSpPr>
        <dsp:cNvPr id="0" name=""/>
        <dsp:cNvSpPr/>
      </dsp:nvSpPr>
      <dsp:spPr>
        <a:xfrm>
          <a:off x="3096339" y="514639"/>
          <a:ext cx="2161877" cy="129712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lang="zh-TW" altLang="en-US" sz="2800" b="1" kern="1200" dirty="0">
              <a:latin typeface="微軟正黑體" panose="020B0604030504040204" pitchFamily="34" charset="-120"/>
              <a:ea typeface="微軟正黑體" panose="020B0604030504040204" pitchFamily="34" charset="-120"/>
            </a:rPr>
            <a:t>因素考量</a:t>
          </a:r>
          <a:endParaRPr lang="en-US" altLang="zh-TW" sz="2800" b="1" kern="1200" dirty="0">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ts val="0"/>
            </a:spcAft>
            <a:buNone/>
          </a:pPr>
          <a:r>
            <a:rPr lang="zh-TW" altLang="en-US" sz="2800" b="1" kern="1200" dirty="0">
              <a:latin typeface="微軟正黑體" panose="020B0604030504040204" pitchFamily="34" charset="-120"/>
              <a:ea typeface="微軟正黑體" panose="020B0604030504040204" pitchFamily="34" charset="-120"/>
            </a:rPr>
            <a:t>能力評估</a:t>
          </a:r>
        </a:p>
      </dsp:txBody>
      <dsp:txXfrm>
        <a:off x="3134331" y="552631"/>
        <a:ext cx="2085893" cy="1221142"/>
      </dsp:txXfrm>
    </dsp:sp>
    <dsp:sp modelId="{77E336CE-A1E2-4D7C-8F16-7991588009A9}">
      <dsp:nvSpPr>
        <dsp:cNvPr id="0" name=""/>
        <dsp:cNvSpPr/>
      </dsp:nvSpPr>
      <dsp:spPr>
        <a:xfrm rot="21556721">
          <a:off x="5434700" y="876622"/>
          <a:ext cx="425238" cy="53614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5434705" y="984654"/>
        <a:ext cx="297667" cy="321687"/>
      </dsp:txXfrm>
    </dsp:sp>
    <dsp:sp modelId="{99465790-BAFD-4E03-9939-12C45E3628D8}">
      <dsp:nvSpPr>
        <dsp:cNvPr id="0" name=""/>
        <dsp:cNvSpPr/>
      </dsp:nvSpPr>
      <dsp:spPr>
        <a:xfrm>
          <a:off x="6060489" y="477321"/>
          <a:ext cx="2161877" cy="129712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altLang="zh-TW" sz="2800" b="1" kern="1200" dirty="0">
            <a:latin typeface="微軟正黑體" panose="020B0604030504040204" pitchFamily="34" charset="-120"/>
            <a:ea typeface="微軟正黑體" panose="020B0604030504040204" pitchFamily="34" charset="-120"/>
          </a:endParaRPr>
        </a:p>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排志願序</a:t>
          </a:r>
        </a:p>
        <a:p>
          <a:pPr marL="0" lvl="0" indent="0" algn="ctr" defTabSz="1244600">
            <a:lnSpc>
              <a:spcPct val="90000"/>
            </a:lnSpc>
            <a:spcBef>
              <a:spcPct val="0"/>
            </a:spcBef>
            <a:spcAft>
              <a:spcPct val="35000"/>
            </a:spcAft>
            <a:buNone/>
          </a:pPr>
          <a:endParaRPr lang="zh-TW" altLang="en-US" sz="2800" b="1" kern="1200" dirty="0">
            <a:latin typeface="微軟正黑體" panose="020B0604030504040204" pitchFamily="34" charset="-120"/>
            <a:ea typeface="微軟正黑體" panose="020B0604030504040204" pitchFamily="34" charset="-120"/>
          </a:endParaRPr>
        </a:p>
      </dsp:txBody>
      <dsp:txXfrm>
        <a:off x="6098481" y="515313"/>
        <a:ext cx="2085893" cy="1221142"/>
      </dsp:txXfrm>
    </dsp:sp>
    <dsp:sp modelId="{F66B89F1-57B9-4981-B864-6E395C1EED0D}">
      <dsp:nvSpPr>
        <dsp:cNvPr id="0" name=""/>
        <dsp:cNvSpPr/>
      </dsp:nvSpPr>
      <dsp:spPr>
        <a:xfrm rot="5400000">
          <a:off x="6912269" y="1925778"/>
          <a:ext cx="458317" cy="53614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5400000">
        <a:off x="6980585" y="1964692"/>
        <a:ext cx="321687" cy="320822"/>
      </dsp:txXfrm>
    </dsp:sp>
    <dsp:sp modelId="{7F5C52DC-DB45-4D09-87A1-96B78D8FC6E4}">
      <dsp:nvSpPr>
        <dsp:cNvPr id="0" name=""/>
        <dsp:cNvSpPr/>
      </dsp:nvSpPr>
      <dsp:spPr>
        <a:xfrm>
          <a:off x="6060489" y="2639198"/>
          <a:ext cx="2161877" cy="129712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再次檢視</a:t>
          </a:r>
        </a:p>
      </dsp:txBody>
      <dsp:txXfrm>
        <a:off x="6098481" y="2677190"/>
        <a:ext cx="2085893" cy="1221142"/>
      </dsp:txXfrm>
    </dsp:sp>
    <dsp:sp modelId="{CD532653-8F16-4AE5-8BA7-8DE87342D6F0}">
      <dsp:nvSpPr>
        <dsp:cNvPr id="0" name=""/>
        <dsp:cNvSpPr/>
      </dsp:nvSpPr>
      <dsp:spPr>
        <a:xfrm rot="10800000">
          <a:off x="5411926" y="3019688"/>
          <a:ext cx="458317" cy="53614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10800000">
        <a:off x="5549421" y="3126917"/>
        <a:ext cx="320822" cy="321687"/>
      </dsp:txXfrm>
    </dsp:sp>
    <dsp:sp modelId="{EF935BDF-A0D1-4C92-BE7D-D64FD89283E4}">
      <dsp:nvSpPr>
        <dsp:cNvPr id="0" name=""/>
        <dsp:cNvSpPr/>
      </dsp:nvSpPr>
      <dsp:spPr>
        <a:xfrm>
          <a:off x="3033861" y="2639198"/>
          <a:ext cx="2161877" cy="1297126"/>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anose="020B0604030504040204" pitchFamily="34" charset="-120"/>
              <a:ea typeface="微軟正黑體" panose="020B0604030504040204" pitchFamily="34" charset="-120"/>
            </a:rPr>
            <a:t>務實地調整學校</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科系</a:t>
          </a:r>
        </a:p>
      </dsp:txBody>
      <dsp:txXfrm>
        <a:off x="3071853" y="2677190"/>
        <a:ext cx="2085893" cy="1221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2982" y="-2617816"/>
          <a:ext cx="1720522"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zh-TW" altLang="en-US" sz="2600" b="1" kern="1200" dirty="0">
              <a:solidFill>
                <a:srgbClr val="FF0000"/>
              </a:solidFill>
              <a:latin typeface="微軟正黑體" pitchFamily="34" charset="-120"/>
              <a:ea typeface="微軟正黑體" pitchFamily="34" charset="-120"/>
            </a:rPr>
            <a:t>不採計</a:t>
          </a:r>
          <a:r>
            <a:rPr lang="zh-TW" altLang="en-US" sz="2600" b="1" kern="1200" dirty="0">
              <a:solidFill>
                <a:schemeClr val="tx1"/>
              </a:solidFill>
              <a:latin typeface="微軟正黑體" pitchFamily="34" charset="-120"/>
              <a:ea typeface="微軟正黑體" pitchFamily="34" charset="-120"/>
            </a:rPr>
            <a:t>志願序及</a:t>
          </a:r>
          <a:r>
            <a:rPr lang="zh-TW" altLang="en-US" sz="2600" b="1" kern="1200" dirty="0">
              <a:solidFill>
                <a:srgbClr val="FF0000"/>
              </a:solidFill>
              <a:latin typeface="微軟正黑體" pitchFamily="34" charset="-120"/>
              <a:ea typeface="微軟正黑體" pitchFamily="34" charset="-120"/>
            </a:rPr>
            <a:t>國中教育會考積分</a:t>
          </a:r>
          <a:r>
            <a:rPr lang="zh-TW" altLang="en-US" sz="2600" b="1" kern="1200" dirty="0">
              <a:solidFill>
                <a:schemeClr val="tx1"/>
              </a:solidFill>
              <a:latin typeface="微軟正黑體" pitchFamily="34" charset="-120"/>
              <a:ea typeface="微軟正黑體" pitchFamily="34" charset="-120"/>
            </a:rPr>
            <a:t>）</a:t>
          </a:r>
          <a:r>
            <a:rPr lang="zh-TW" altLang="en-US" sz="2600" b="1" kern="1200" dirty="0">
              <a:solidFill>
                <a:schemeClr val="tx1"/>
              </a:solidFill>
              <a:latin typeface="微軟正黑體" pitchFamily="34" charset="-120"/>
              <a:ea typeface="微軟正黑體" pitchFamily="34" charset="-120"/>
              <a:cs typeface="BiauKai"/>
            </a:rPr>
            <a:t>。</a:t>
          </a:r>
          <a:endParaRPr lang="zh-TW" altLang="en-US" sz="2600" b="1" kern="1200" dirty="0">
            <a:solidFill>
              <a:schemeClr val="tx1"/>
            </a:solidFill>
            <a:latin typeface="微軟正黑體" pitchFamily="34" charset="-120"/>
            <a:ea typeface="微軟正黑體" pitchFamily="34" charset="-120"/>
          </a:endParaRPr>
        </a:p>
      </dsp:txBody>
      <dsp:txXfrm rot="-5400000">
        <a:off x="1140215" y="148940"/>
        <a:ext cx="7002068" cy="1552544"/>
      </dsp:txXfrm>
    </dsp:sp>
    <dsp:sp modelId="{ECD53BAB-D8FE-446E-B57F-FCEDCC00A9E9}">
      <dsp:nvSpPr>
        <dsp:cNvPr id="0" name=""/>
        <dsp:cNvSpPr/>
      </dsp:nvSpPr>
      <dsp:spPr>
        <a:xfrm>
          <a:off x="351" y="253"/>
          <a:ext cx="1139863" cy="1849917"/>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995" y="55897"/>
        <a:ext cx="1028575" cy="1738629"/>
      </dsp:txXfrm>
    </dsp:sp>
    <dsp:sp modelId="{0874A851-733E-4C68-A5B9-C63601CD053F}">
      <dsp:nvSpPr>
        <dsp:cNvPr id="0" name=""/>
        <dsp:cNvSpPr/>
      </dsp:nvSpPr>
      <dsp:spPr>
        <a:xfrm rot="5400000">
          <a:off x="4246674" y="-1092823"/>
          <a:ext cx="832129"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私立學校：文興</a:t>
          </a:r>
          <a:r>
            <a:rPr lang="en-US" altLang="zh-TW" sz="2600" b="1" u="none" kern="1200" dirty="0">
              <a:solidFill>
                <a:srgbClr val="FF0000"/>
              </a:solidFill>
              <a:latin typeface="微軟正黑體" pitchFamily="34" charset="-120"/>
              <a:ea typeface="微軟正黑體" pitchFamily="34" charset="-120"/>
            </a:rPr>
            <a:t>81</a:t>
          </a:r>
          <a:r>
            <a:rPr lang="zh-TW" altLang="en-US" sz="2600" b="1" u="none" kern="1200" dirty="0">
              <a:solidFill>
                <a:srgbClr val="FF0000"/>
              </a:solidFill>
              <a:latin typeface="微軟正黑體" pitchFamily="34" charset="-120"/>
              <a:ea typeface="微軟正黑體" pitchFamily="34" charset="-120"/>
            </a:rPr>
            <a:t>、達德</a:t>
          </a:r>
          <a:r>
            <a:rPr lang="en-US" altLang="zh-TW" sz="2600" b="1" u="none" kern="1200" dirty="0">
              <a:solidFill>
                <a:srgbClr val="FF0000"/>
              </a:solidFill>
              <a:latin typeface="微軟正黑體" pitchFamily="34" charset="-120"/>
              <a:ea typeface="微軟正黑體" pitchFamily="34" charset="-120"/>
            </a:rPr>
            <a:t>224</a:t>
          </a:r>
          <a:r>
            <a:rPr lang="zh-TW" altLang="en-US" sz="2600" b="1" u="none" kern="1200" dirty="0">
              <a:solidFill>
                <a:srgbClr val="FF0000"/>
              </a:solidFill>
              <a:latin typeface="微軟正黑體" pitchFamily="34" charset="-120"/>
              <a:ea typeface="微軟正黑體" pitchFamily="34" charset="-120"/>
            </a:rPr>
            <a:t>、大慶</a:t>
          </a:r>
          <a:r>
            <a:rPr lang="en-US" altLang="zh-TW" sz="2600" b="1" u="none" kern="1200" dirty="0">
              <a:solidFill>
                <a:srgbClr val="FF0000"/>
              </a:solidFill>
              <a:latin typeface="微軟正黑體" pitchFamily="34" charset="-120"/>
              <a:ea typeface="微軟正黑體" pitchFamily="34" charset="-120"/>
            </a:rPr>
            <a:t>70</a:t>
          </a:r>
          <a:endParaRPr lang="zh-TW" altLang="en-US" sz="2600" u="none" kern="1200" dirty="0">
            <a:solidFill>
              <a:srgbClr val="FF0000"/>
            </a:solidFill>
            <a:latin typeface="微軟正黑體" pitchFamily="34" charset="-120"/>
            <a:ea typeface="微軟正黑體" pitchFamily="34" charset="-120"/>
          </a:endParaRPr>
        </a:p>
      </dsp:txBody>
      <dsp:txXfrm rot="-5400000">
        <a:off x="1114743" y="2079729"/>
        <a:ext cx="7055372" cy="750887"/>
      </dsp:txXfrm>
    </dsp:sp>
    <dsp:sp modelId="{612C8EBA-AECD-4375-B086-FF608DEEDB88}">
      <dsp:nvSpPr>
        <dsp:cNvPr id="0" name=""/>
        <dsp:cNvSpPr/>
      </dsp:nvSpPr>
      <dsp:spPr>
        <a:xfrm>
          <a:off x="351" y="1980123"/>
          <a:ext cx="1132903" cy="88822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43710" y="2023482"/>
        <a:ext cx="1046185" cy="801503"/>
      </dsp:txXfrm>
    </dsp:sp>
    <dsp:sp modelId="{45C3AC1C-7C86-42B1-8C46-D477007DFCA5}">
      <dsp:nvSpPr>
        <dsp:cNvPr id="0" name=""/>
        <dsp:cNvSpPr/>
      </dsp:nvSpPr>
      <dsp:spPr>
        <a:xfrm rot="5400000">
          <a:off x="3760494" y="396996"/>
          <a:ext cx="1753976"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9</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10</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18</a:t>
          </a:r>
          <a:r>
            <a:rPr lang="zh-TW" altLang="en-US" sz="2400" b="1" kern="1200" dirty="0">
              <a:latin typeface="微軟正黑體" pitchFamily="34" charset="-120"/>
              <a:ea typeface="微軟正黑體" pitchFamily="34" charset="-120"/>
            </a:rPr>
            <a:t>日放榜</a:t>
          </a:r>
          <a:r>
            <a:rPr lang="en-US" altLang="zh-TW" sz="2400" b="1" kern="1200" dirty="0">
              <a:solidFill>
                <a:srgbClr val="FF0000"/>
              </a:solidFill>
              <a:latin typeface="微軟正黑體" pitchFamily="34" charset="-120"/>
              <a:ea typeface="微軟正黑體" pitchFamily="34" charset="-120"/>
            </a:rPr>
            <a:t>(</a:t>
          </a:r>
          <a:r>
            <a:rPr lang="zh-TW" altLang="zh-TW" sz="2400" b="1" kern="1200" dirty="0">
              <a:solidFill>
                <a:srgbClr val="FF0000"/>
              </a:solidFill>
              <a:latin typeface="微軟正黑體" pitchFamily="34" charset="-120"/>
              <a:ea typeface="微軟正黑體" pitchFamily="34" charset="-120"/>
            </a:rPr>
            <a:t>國中教育會考</a:t>
          </a:r>
          <a:r>
            <a:rPr lang="en-US" altLang="zh-TW" sz="2400" b="1" kern="1200" dirty="0">
              <a:solidFill>
                <a:srgbClr val="FF0000"/>
              </a:solidFill>
              <a:latin typeface="微軟正黑體" pitchFamily="34" charset="-120"/>
              <a:ea typeface="微軟正黑體" pitchFamily="34" charset="-120"/>
            </a:rPr>
            <a:t>5</a:t>
          </a:r>
          <a:r>
            <a:rPr lang="zh-TW" altLang="en-US" sz="2400" b="1" kern="1200" dirty="0">
              <a:solidFill>
                <a:srgbClr val="FF0000"/>
              </a:solidFill>
              <a:latin typeface="微軟正黑體" pitchFamily="34" charset="-120"/>
              <a:ea typeface="微軟正黑體" pitchFamily="34" charset="-120"/>
            </a:rPr>
            <a:t>月</a:t>
          </a:r>
          <a:r>
            <a:rPr lang="en-US" altLang="zh-TW" sz="2400" b="1" kern="1200" dirty="0">
              <a:solidFill>
                <a:srgbClr val="FF0000"/>
              </a:solidFill>
              <a:latin typeface="微軟正黑體" pitchFamily="34" charset="-120"/>
              <a:ea typeface="微軟正黑體" pitchFamily="34" charset="-120"/>
            </a:rPr>
            <a:t>20-21</a:t>
          </a:r>
          <a:r>
            <a:rPr lang="zh-TW" altLang="en-US" sz="2400" b="1" kern="1200" dirty="0">
              <a:solidFill>
                <a:srgbClr val="FF0000"/>
              </a:solidFill>
              <a:latin typeface="微軟正黑體" pitchFamily="34" charset="-120"/>
              <a:ea typeface="微軟正黑體" pitchFamily="34" charset="-120"/>
            </a:rPr>
            <a:t>日舉行</a:t>
          </a:r>
          <a:r>
            <a:rPr lang="en-US" altLang="zh-TW" sz="2400" b="1" kern="1200" dirty="0">
              <a:solidFill>
                <a:srgbClr val="FF0000"/>
              </a:solidFill>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15</a:t>
          </a:r>
          <a:r>
            <a:rPr lang="zh-TW" altLang="en-US" sz="2400" b="1" kern="1200" dirty="0">
              <a:latin typeface="微軟正黑體" pitchFamily="34" charset="-120"/>
              <a:ea typeface="微軟正黑體" pitchFamily="34" charset="-120"/>
            </a:rPr>
            <a:t>日報到</a:t>
          </a:r>
        </a:p>
      </dsp:txBody>
      <dsp:txXfrm rot="-5400000">
        <a:off x="1159193" y="3083919"/>
        <a:ext cx="6870956" cy="1582732"/>
      </dsp:txXfrm>
    </dsp:sp>
    <dsp:sp modelId="{95F09A83-74EB-4EC8-AD6D-6E463ED96453}">
      <dsp:nvSpPr>
        <dsp:cNvPr id="0" name=""/>
        <dsp:cNvSpPr/>
      </dsp:nvSpPr>
      <dsp:spPr>
        <a:xfrm>
          <a:off x="351" y="3012729"/>
          <a:ext cx="1158842" cy="172511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ts val="1800"/>
            </a:lnSpc>
            <a:spcBef>
              <a:spcPct val="0"/>
            </a:spcBef>
            <a:spcAft>
              <a:spcPct val="35000"/>
            </a:spcAft>
            <a:buNone/>
          </a:pPr>
          <a:r>
            <a:rPr lang="zh-TW" altLang="en-US" sz="2800" b="1" kern="1200" dirty="0">
              <a:latin typeface="微軟正黑體" pitchFamily="34" charset="-120"/>
              <a:ea typeface="微軟正黑體" pitchFamily="34" charset="-120"/>
            </a:rPr>
            <a:t>時程</a:t>
          </a:r>
          <a:endParaRPr lang="en-US" altLang="zh-TW" sz="2800" b="1" kern="1200" dirty="0">
            <a:latin typeface="微軟正黑體" pitchFamily="34" charset="-120"/>
            <a:ea typeface="微軟正黑體" pitchFamily="34" charset="-120"/>
          </a:endParaRPr>
        </a:p>
        <a:p>
          <a:pPr marL="0" lvl="0" indent="0" algn="ctr" defTabSz="1244600">
            <a:lnSpc>
              <a:spcPts val="1800"/>
            </a:lnSpc>
            <a:spcBef>
              <a:spcPct val="0"/>
            </a:spcBef>
            <a:spcAft>
              <a:spcPct val="35000"/>
            </a:spcAft>
            <a:buNone/>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a:t>
          </a:r>
          <a:endParaRPr lang="zh-TW" altLang="en-US" sz="2000" b="1" kern="1200" dirty="0">
            <a:latin typeface="微軟正黑體" pitchFamily="34" charset="-120"/>
            <a:ea typeface="微軟正黑體" pitchFamily="34" charset="-120"/>
          </a:endParaRPr>
        </a:p>
      </dsp:txBody>
      <dsp:txXfrm>
        <a:off x="56921" y="3069299"/>
        <a:ext cx="1045702" cy="16119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5BFF-ABB7-4680-867F-A21F486C805C}">
      <dsp:nvSpPr>
        <dsp:cNvPr id="0" name=""/>
        <dsp:cNvSpPr/>
      </dsp:nvSpPr>
      <dsp:spPr>
        <a:xfrm rot="5400000">
          <a:off x="1147963" y="-298315"/>
          <a:ext cx="836208" cy="15343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25-26</a:t>
          </a:r>
          <a:r>
            <a:rPr lang="zh-TW" altLang="en-US" sz="2000" b="1" kern="1200" dirty="0">
              <a:latin typeface="微軟正黑體" pitchFamily="34" charset="-120"/>
              <a:ea typeface="微軟正黑體" pitchFamily="34" charset="-120"/>
            </a:rPr>
            <a:t>日</a:t>
          </a:r>
        </a:p>
      </dsp:txBody>
      <dsp:txXfrm rot="-5400000">
        <a:off x="798897" y="91571"/>
        <a:ext cx="1493520" cy="754568"/>
      </dsp:txXfrm>
    </dsp:sp>
    <dsp:sp modelId="{8C57608F-CC28-4BF9-99FB-C62DD5859D25}">
      <dsp:nvSpPr>
        <dsp:cNvPr id="0" name=""/>
        <dsp:cNvSpPr/>
      </dsp:nvSpPr>
      <dsp:spPr>
        <a:xfrm>
          <a:off x="172994" y="264"/>
          <a:ext cx="625903" cy="9371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報名</a:t>
          </a:r>
          <a:endParaRPr lang="zh-TW" altLang="en-US" sz="1800" b="1" kern="1200" dirty="0">
            <a:latin typeface="微軟正黑體" pitchFamily="34" charset="-120"/>
            <a:ea typeface="微軟正黑體" pitchFamily="34" charset="-120"/>
          </a:endParaRPr>
        </a:p>
      </dsp:txBody>
      <dsp:txXfrm>
        <a:off x="203548" y="30818"/>
        <a:ext cx="564795" cy="876073"/>
      </dsp:txXfrm>
    </dsp:sp>
    <dsp:sp modelId="{E903C089-030A-4FD1-B297-04BDA18822DF}">
      <dsp:nvSpPr>
        <dsp:cNvPr id="0" name=""/>
        <dsp:cNvSpPr/>
      </dsp:nvSpPr>
      <dsp:spPr>
        <a:xfrm rot="5400000">
          <a:off x="1000615" y="824746"/>
          <a:ext cx="1135700" cy="15556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依照積分高低及志願序分發學校</a:t>
          </a:r>
        </a:p>
      </dsp:txBody>
      <dsp:txXfrm rot="-5400000">
        <a:off x="790662" y="1090139"/>
        <a:ext cx="1500167" cy="1024820"/>
      </dsp:txXfrm>
    </dsp:sp>
    <dsp:sp modelId="{E4571A07-A45A-49C2-B1A2-248727DF4852}">
      <dsp:nvSpPr>
        <dsp:cNvPr id="0" name=""/>
        <dsp:cNvSpPr/>
      </dsp:nvSpPr>
      <dsp:spPr>
        <a:xfrm>
          <a:off x="172994" y="1022120"/>
          <a:ext cx="617668" cy="11608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分發</a:t>
          </a:r>
        </a:p>
      </dsp:txBody>
      <dsp:txXfrm>
        <a:off x="203146" y="1052272"/>
        <a:ext cx="557364" cy="1100554"/>
      </dsp:txXfrm>
    </dsp:sp>
    <dsp:sp modelId="{F0C37F47-6E63-4386-95F8-12B0A48783FA}">
      <dsp:nvSpPr>
        <dsp:cNvPr id="0" name=""/>
        <dsp:cNvSpPr/>
      </dsp:nvSpPr>
      <dsp:spPr>
        <a:xfrm rot="5400000">
          <a:off x="1177543" y="1905806"/>
          <a:ext cx="753457" cy="15579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14</a:t>
          </a:r>
          <a:r>
            <a:rPr lang="zh-TW" altLang="en-US" sz="2000" b="1" kern="1200" dirty="0">
              <a:latin typeface="微軟正黑體" pitchFamily="34" charset="-120"/>
              <a:ea typeface="微軟正黑體" pitchFamily="34" charset="-120"/>
            </a:rPr>
            <a:t>日</a:t>
          </a:r>
        </a:p>
      </dsp:txBody>
      <dsp:txXfrm rot="-5400000">
        <a:off x="775308" y="2344823"/>
        <a:ext cx="1521147" cy="679895"/>
      </dsp:txXfrm>
    </dsp:sp>
    <dsp:sp modelId="{D52B17DD-015A-443C-9B1C-C09140300834}">
      <dsp:nvSpPr>
        <dsp:cNvPr id="0" name=""/>
        <dsp:cNvSpPr/>
      </dsp:nvSpPr>
      <dsp:spPr>
        <a:xfrm>
          <a:off x="172994" y="2267654"/>
          <a:ext cx="602313" cy="834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放榜</a:t>
          </a:r>
        </a:p>
      </dsp:txBody>
      <dsp:txXfrm>
        <a:off x="202396" y="2297056"/>
        <a:ext cx="543509" cy="775429"/>
      </dsp:txXfrm>
    </dsp:sp>
    <dsp:sp modelId="{E6C3BC4D-3282-41A0-BA89-6D38A93147AD}">
      <dsp:nvSpPr>
        <dsp:cNvPr id="0" name=""/>
        <dsp:cNvSpPr/>
      </dsp:nvSpPr>
      <dsp:spPr>
        <a:xfrm rot="5400000">
          <a:off x="1121369" y="2853851"/>
          <a:ext cx="879155" cy="154457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15</a:t>
          </a:r>
          <a:r>
            <a:rPr lang="zh-TW" altLang="en-US" sz="2000" b="1" kern="1200" dirty="0">
              <a:latin typeface="微軟正黑體" pitchFamily="34" charset="-120"/>
              <a:ea typeface="微軟正黑體" pitchFamily="34" charset="-120"/>
            </a:rPr>
            <a:t>日</a:t>
          </a:r>
        </a:p>
      </dsp:txBody>
      <dsp:txXfrm rot="-5400000">
        <a:off x="788658" y="3229480"/>
        <a:ext cx="1501661" cy="793321"/>
      </dsp:txXfrm>
    </dsp:sp>
    <dsp:sp modelId="{68F9257F-7A23-4CFB-859D-1CE51BD5DED2}">
      <dsp:nvSpPr>
        <dsp:cNvPr id="0" name=""/>
        <dsp:cNvSpPr/>
      </dsp:nvSpPr>
      <dsp:spPr>
        <a:xfrm>
          <a:off x="172994" y="3210971"/>
          <a:ext cx="615663" cy="8303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itchFamily="34" charset="-120"/>
              <a:ea typeface="微軟正黑體" pitchFamily="34" charset="-120"/>
            </a:rPr>
            <a:t>報</a:t>
          </a:r>
          <a:br>
            <a:rPr lang="en-US" altLang="zh-TW" sz="2000" b="1" kern="1200" dirty="0">
              <a:latin typeface="微軟正黑體" pitchFamily="34" charset="-120"/>
              <a:ea typeface="微軟正黑體" pitchFamily="34" charset="-120"/>
            </a:rPr>
          </a:br>
          <a:r>
            <a:rPr lang="zh-TW" altLang="en-US" sz="2000" b="1" kern="1200" dirty="0">
              <a:latin typeface="微軟正黑體" pitchFamily="34" charset="-120"/>
              <a:ea typeface="微軟正黑體" pitchFamily="34" charset="-120"/>
            </a:rPr>
            <a:t>到</a:t>
          </a:r>
        </a:p>
      </dsp:txBody>
      <dsp:txXfrm>
        <a:off x="203048" y="3241025"/>
        <a:ext cx="555555" cy="770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89121" y="-2876902"/>
          <a:ext cx="1188245"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kern="1200" dirty="0">
            <a:solidFill>
              <a:schemeClr val="tx1"/>
            </a:solidFill>
            <a:latin typeface="微軟正黑體" pitchFamily="34" charset="-120"/>
            <a:ea typeface="微軟正黑體" pitchFamily="34" charset="-120"/>
          </a:endParaRPr>
        </a:p>
      </dsp:txBody>
      <dsp:txXfrm rot="-5400000">
        <a:off x="1140216" y="130008"/>
        <a:ext cx="7028052" cy="1072235"/>
      </dsp:txXfrm>
    </dsp:sp>
    <dsp:sp modelId="{ECD53BAB-D8FE-446E-B57F-FCEDCC00A9E9}">
      <dsp:nvSpPr>
        <dsp:cNvPr id="0" name=""/>
        <dsp:cNvSpPr/>
      </dsp:nvSpPr>
      <dsp:spPr>
        <a:xfrm>
          <a:off x="351" y="2050"/>
          <a:ext cx="1139863" cy="13281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實施</a:t>
          </a:r>
        </a:p>
      </dsp:txBody>
      <dsp:txXfrm>
        <a:off x="55995" y="57694"/>
        <a:ext cx="1028575" cy="1216863"/>
      </dsp:txXfrm>
    </dsp:sp>
    <dsp:sp modelId="{0874A851-733E-4C68-A5B9-C63601CD053F}">
      <dsp:nvSpPr>
        <dsp:cNvPr id="0" name=""/>
        <dsp:cNvSpPr/>
      </dsp:nvSpPr>
      <dsp:spPr>
        <a:xfrm rot="5400000">
          <a:off x="3846362" y="-1215166"/>
          <a:ext cx="1670479"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公立學校：彰藝</a:t>
          </a:r>
          <a:r>
            <a:rPr lang="en-US" altLang="zh-TW" sz="2600" b="1" u="none" kern="1200" dirty="0">
              <a:solidFill>
                <a:srgbClr val="FF0000"/>
              </a:solidFill>
              <a:latin typeface="微軟正黑體" pitchFamily="34" charset="-120"/>
              <a:ea typeface="微軟正黑體" pitchFamily="34" charset="-120"/>
            </a:rPr>
            <a:t>(</a:t>
          </a:r>
          <a:r>
            <a:rPr lang="zh-TW" altLang="en-US" sz="2600" b="1" u="none" kern="1200" dirty="0">
              <a:solidFill>
                <a:srgbClr val="FF0000"/>
              </a:solidFill>
              <a:latin typeface="微軟正黑體" pitchFamily="34" charset="-120"/>
              <a:ea typeface="微軟正黑體" pitchFamily="34" charset="-120"/>
            </a:rPr>
            <a:t>普</a:t>
          </a:r>
          <a:r>
            <a:rPr lang="en-US" altLang="zh-TW" sz="2600" b="1" u="none" kern="1200" dirty="0">
              <a:solidFill>
                <a:srgbClr val="FF0000"/>
              </a:solidFill>
              <a:latin typeface="微軟正黑體" pitchFamily="34" charset="-120"/>
              <a:ea typeface="微軟正黑體" pitchFamily="34" charset="-120"/>
            </a:rPr>
            <a:t>)5</a:t>
          </a:r>
          <a:r>
            <a:rPr lang="zh-TW" altLang="en-US" sz="2600" b="1" u="none" kern="1200" dirty="0">
              <a:solidFill>
                <a:srgbClr val="FF0000"/>
              </a:solidFill>
              <a:latin typeface="微軟正黑體" pitchFamily="34" charset="-120"/>
              <a:ea typeface="微軟正黑體" pitchFamily="34" charset="-120"/>
            </a:rPr>
            <a:t>、二林</a:t>
          </a:r>
          <a:r>
            <a:rPr lang="en-US" altLang="zh-TW" sz="2600" b="1" u="none" kern="1200" dirty="0">
              <a:solidFill>
                <a:srgbClr val="FF0000"/>
              </a:solidFill>
              <a:latin typeface="微軟正黑體" pitchFamily="34" charset="-120"/>
              <a:ea typeface="微軟正黑體" pitchFamily="34" charset="-120"/>
            </a:rPr>
            <a:t>45</a:t>
          </a:r>
          <a:r>
            <a:rPr lang="zh-TW" altLang="en-US" sz="2600" b="1" u="none" kern="1200" dirty="0">
              <a:solidFill>
                <a:srgbClr val="FF0000"/>
              </a:solidFill>
              <a:latin typeface="微軟正黑體" pitchFamily="34" charset="-120"/>
              <a:ea typeface="微軟正黑體" pitchFamily="34" charset="-120"/>
            </a:rPr>
            <a:t>、</a:t>
          </a:r>
          <a:br>
            <a:rPr lang="en-US" altLang="zh-TW" sz="2600" b="1" u="none" kern="1200" dirty="0">
              <a:solidFill>
                <a:srgbClr val="FF0000"/>
              </a:solidFill>
              <a:latin typeface="微軟正黑體" pitchFamily="34" charset="-120"/>
              <a:ea typeface="微軟正黑體" pitchFamily="34" charset="-120"/>
            </a:rPr>
          </a:br>
          <a:r>
            <a:rPr lang="en-US" altLang="zh-TW" sz="2600" b="1" u="none" kern="1200" dirty="0">
              <a:solidFill>
                <a:srgbClr val="FF0000"/>
              </a:solidFill>
              <a:latin typeface="微軟正黑體" pitchFamily="34" charset="-120"/>
              <a:ea typeface="微軟正黑體" pitchFamily="34" charset="-120"/>
            </a:rPr>
            <a:t>                   </a:t>
          </a:r>
          <a:r>
            <a:rPr lang="zh-TW" altLang="en-US" sz="2600" b="1" u="none" kern="1200" dirty="0">
              <a:solidFill>
                <a:srgbClr val="FF0000"/>
              </a:solidFill>
              <a:latin typeface="微軟正黑體" pitchFamily="34" charset="-120"/>
              <a:ea typeface="微軟正黑體" pitchFamily="34" charset="-120"/>
            </a:rPr>
            <a:t> 成功</a:t>
          </a:r>
          <a:r>
            <a:rPr lang="en-US" altLang="zh-TW" sz="2600" b="1" u="none" kern="1200" dirty="0">
              <a:solidFill>
                <a:srgbClr val="FF0000"/>
              </a:solidFill>
              <a:latin typeface="微軟正黑體" pitchFamily="34" charset="-120"/>
              <a:ea typeface="微軟正黑體" pitchFamily="34" charset="-120"/>
            </a:rPr>
            <a:t>10</a:t>
          </a:r>
          <a:r>
            <a:rPr lang="zh-TW" altLang="en-US" sz="2600" b="1" u="none" kern="1200" dirty="0">
              <a:solidFill>
                <a:srgbClr val="FF0000"/>
              </a:solidFill>
              <a:latin typeface="微軟正黑體" pitchFamily="34" charset="-120"/>
              <a:ea typeface="微軟正黑體" pitchFamily="34" charset="-120"/>
            </a:rPr>
            <a:t>、田中</a:t>
          </a:r>
          <a:r>
            <a:rPr lang="en-US" altLang="zh-TW" sz="2600" b="1" u="none" kern="1200" dirty="0">
              <a:solidFill>
                <a:srgbClr val="FF0000"/>
              </a:solidFill>
              <a:latin typeface="微軟正黑體" pitchFamily="34" charset="-120"/>
              <a:ea typeface="微軟正黑體" pitchFamily="34" charset="-120"/>
            </a:rPr>
            <a:t>25</a:t>
          </a:r>
          <a:r>
            <a:rPr lang="zh-TW" altLang="en-US" sz="2600" b="1" u="none" kern="1200" dirty="0">
              <a:solidFill>
                <a:srgbClr val="FF0000"/>
              </a:solidFill>
              <a:latin typeface="微軟正黑體" pitchFamily="34" charset="-120"/>
              <a:ea typeface="微軟正黑體" pitchFamily="34" charset="-120"/>
            </a:rPr>
            <a:t>、和美</a:t>
          </a:r>
          <a:r>
            <a:rPr lang="en-US" altLang="zh-TW" sz="2600" b="1" u="none" kern="1200" dirty="0">
              <a:solidFill>
                <a:srgbClr val="FF0000"/>
              </a:solidFill>
              <a:latin typeface="微軟正黑體" pitchFamily="34" charset="-120"/>
              <a:ea typeface="微軟正黑體" pitchFamily="34" charset="-120"/>
            </a:rPr>
            <a:t>45</a:t>
          </a:r>
          <a:endParaRPr lang="zh-TW" altLang="en-US" sz="2600" u="none" kern="1200" dirty="0">
            <a:solidFill>
              <a:srgbClr val="FF0000"/>
            </a:solidFill>
            <a:latin typeface="微軟正黑體" pitchFamily="34" charset="-120"/>
            <a:ea typeface="微軟正黑體" pitchFamily="34" charset="-120"/>
          </a:endParaRPr>
        </a:p>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私立學校：精誠</a:t>
          </a:r>
          <a:r>
            <a:rPr lang="en-US" altLang="zh-TW" sz="2600" b="1" u="none" kern="1200" dirty="0">
              <a:solidFill>
                <a:srgbClr val="FF0000"/>
              </a:solidFill>
              <a:latin typeface="微軟正黑體" pitchFamily="34" charset="-120"/>
              <a:ea typeface="微軟正黑體" pitchFamily="34" charset="-120"/>
            </a:rPr>
            <a:t>235</a:t>
          </a:r>
          <a:r>
            <a:rPr lang="zh-TW" altLang="en-US" sz="2600" b="1" u="none" kern="1200" dirty="0">
              <a:solidFill>
                <a:srgbClr val="FF0000"/>
              </a:solidFill>
              <a:latin typeface="微軟正黑體" pitchFamily="34" charset="-120"/>
              <a:ea typeface="微軟正黑體" pitchFamily="34" charset="-120"/>
            </a:rPr>
            <a:t>、文興</a:t>
          </a:r>
          <a:r>
            <a:rPr lang="en-US" altLang="zh-TW" sz="2600" b="1" u="none" kern="1200" dirty="0">
              <a:solidFill>
                <a:srgbClr val="FF0000"/>
              </a:solidFill>
              <a:latin typeface="微軟正黑體" pitchFamily="34" charset="-120"/>
              <a:ea typeface="微軟正黑體" pitchFamily="34" charset="-120"/>
            </a:rPr>
            <a:t>80</a:t>
          </a:r>
          <a:endParaRPr lang="zh-TW" altLang="en-US" sz="2600" b="1" u="none" kern="1200" dirty="0">
            <a:solidFill>
              <a:srgbClr val="FF0000"/>
            </a:solidFill>
            <a:latin typeface="微軟正黑體" pitchFamily="34" charset="-120"/>
            <a:ea typeface="微軟正黑體" pitchFamily="34" charset="-120"/>
          </a:endParaRPr>
        </a:p>
      </dsp:txBody>
      <dsp:txXfrm rot="-5400000">
        <a:off x="1133605" y="1579137"/>
        <a:ext cx="7014447" cy="1507387"/>
      </dsp:txXfrm>
    </dsp:sp>
    <dsp:sp modelId="{612C8EBA-AECD-4375-B086-FF608DEEDB88}">
      <dsp:nvSpPr>
        <dsp:cNvPr id="0" name=""/>
        <dsp:cNvSpPr/>
      </dsp:nvSpPr>
      <dsp:spPr>
        <a:xfrm>
          <a:off x="351" y="1452254"/>
          <a:ext cx="1132903" cy="17423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zh-TW" altLang="en-US" sz="2800" b="1" kern="1200" dirty="0">
              <a:latin typeface="微軟正黑體" pitchFamily="34" charset="-120"/>
              <a:ea typeface="微軟正黑體" pitchFamily="34" charset="-120"/>
            </a:rPr>
            <a:t>名額</a:t>
          </a:r>
        </a:p>
      </dsp:txBody>
      <dsp:txXfrm>
        <a:off x="55655" y="1507558"/>
        <a:ext cx="1022295" cy="1631716"/>
      </dsp:txXfrm>
    </dsp:sp>
    <dsp:sp modelId="{45C3AC1C-7C86-42B1-8C46-D477007DFCA5}">
      <dsp:nvSpPr>
        <dsp:cNvPr id="0" name=""/>
        <dsp:cNvSpPr/>
      </dsp:nvSpPr>
      <dsp:spPr>
        <a:xfrm rot="5400000">
          <a:off x="3884047" y="591777"/>
          <a:ext cx="1506870"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a:t>
          </a:r>
          <a:r>
            <a:rPr lang="zh-TW" altLang="en-US" sz="2400" b="1" kern="1200" dirty="0">
              <a:latin typeface="微軟正黑體" pitchFamily="34" charset="-120"/>
              <a:ea typeface="微軟正黑體" pitchFamily="34" charset="-120"/>
            </a:rPr>
            <a:t>日至</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8</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14</a:t>
          </a:r>
          <a:r>
            <a:rPr lang="zh-TW" altLang="en-US" sz="2400" b="1" kern="1200" dirty="0">
              <a:latin typeface="微軟正黑體" pitchFamily="34" charset="-120"/>
              <a:ea typeface="微軟正黑體" pitchFamily="34" charset="-120"/>
            </a:rPr>
            <a:t>日放榜</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15</a:t>
          </a:r>
          <a:r>
            <a:rPr lang="zh-TW" altLang="en-US" sz="2400" b="1" kern="1200" dirty="0">
              <a:latin typeface="微軟正黑體" pitchFamily="34" charset="-120"/>
              <a:ea typeface="微軟正黑體" pitchFamily="34" charset="-120"/>
            </a:rPr>
            <a:t>日報到</a:t>
          </a:r>
        </a:p>
      </dsp:txBody>
      <dsp:txXfrm rot="-5400000">
        <a:off x="1159194" y="3390190"/>
        <a:ext cx="6883019" cy="1359752"/>
      </dsp:txXfrm>
    </dsp:sp>
    <dsp:sp modelId="{95F09A83-74EB-4EC8-AD6D-6E463ED96453}">
      <dsp:nvSpPr>
        <dsp:cNvPr id="0" name=""/>
        <dsp:cNvSpPr/>
      </dsp:nvSpPr>
      <dsp:spPr>
        <a:xfrm>
          <a:off x="351" y="3323764"/>
          <a:ext cx="1158842" cy="149260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ts val="1800"/>
            </a:lnSpc>
            <a:spcBef>
              <a:spcPct val="0"/>
            </a:spcBef>
            <a:spcAft>
              <a:spcPct val="35000"/>
            </a:spcAft>
            <a:buNone/>
          </a:pPr>
          <a:r>
            <a:rPr lang="zh-TW" altLang="en-US" sz="2800" b="1" kern="1200" dirty="0">
              <a:latin typeface="微軟正黑體" pitchFamily="34" charset="-120"/>
              <a:ea typeface="微軟正黑體" pitchFamily="34" charset="-120"/>
            </a:rPr>
            <a:t>時程</a:t>
          </a:r>
          <a:endParaRPr lang="en-US" altLang="zh-TW" sz="2800" b="1" kern="1200" dirty="0">
            <a:latin typeface="微軟正黑體" pitchFamily="34" charset="-120"/>
            <a:ea typeface="微軟正黑體" pitchFamily="34" charset="-120"/>
          </a:endParaRPr>
        </a:p>
        <a:p>
          <a:pPr marL="0" lvl="0" indent="0" algn="ctr" defTabSz="1244600">
            <a:lnSpc>
              <a:spcPts val="1800"/>
            </a:lnSpc>
            <a:spcBef>
              <a:spcPct val="0"/>
            </a:spcBef>
            <a:spcAft>
              <a:spcPct val="35000"/>
            </a:spcAft>
            <a:buNone/>
          </a:pPr>
          <a:r>
            <a:rPr lang="en-US" altLang="zh-TW" sz="2000" b="1" kern="1200" dirty="0">
              <a:latin typeface="微軟正黑體" pitchFamily="34" charset="-120"/>
              <a:ea typeface="微軟正黑體" pitchFamily="34" charset="-120"/>
            </a:rPr>
            <a:t>(112</a:t>
          </a:r>
          <a:r>
            <a:rPr lang="zh-TW" altLang="en-US" sz="2000" b="1" kern="1200" dirty="0">
              <a:latin typeface="微軟正黑體" pitchFamily="34" charset="-120"/>
              <a:ea typeface="微軟正黑體" pitchFamily="34" charset="-120"/>
            </a:rPr>
            <a:t>年</a:t>
          </a:r>
          <a:r>
            <a:rPr lang="en-US" altLang="zh-TW" sz="2000" b="1" kern="1200" dirty="0">
              <a:latin typeface="微軟正黑體" pitchFamily="34" charset="-120"/>
              <a:ea typeface="微軟正黑體" pitchFamily="34" charset="-120"/>
            </a:rPr>
            <a:t>)</a:t>
          </a:r>
          <a:endParaRPr lang="zh-TW" altLang="en-US" sz="2000" b="1" kern="1200" dirty="0">
            <a:latin typeface="微軟正黑體" pitchFamily="34" charset="-120"/>
            <a:ea typeface="微軟正黑體" pitchFamily="34" charset="-120"/>
          </a:endParaRPr>
        </a:p>
      </dsp:txBody>
      <dsp:txXfrm>
        <a:off x="56921" y="3380334"/>
        <a:ext cx="1045702" cy="13794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15</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18</a:t>
            </a:fld>
            <a:endParaRPr lang="zh-TW" altLang="en-US"/>
          </a:p>
        </p:txBody>
      </p:sp>
    </p:spTree>
    <p:extLst>
      <p:ext uri="{BB962C8B-B14F-4D97-AF65-F5344CB8AC3E}">
        <p14:creationId xmlns:p14="http://schemas.microsoft.com/office/powerpoint/2010/main" val="2572102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20</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23</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24</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西螺農工進修部名額待確認</a:t>
            </a:r>
            <a:endParaRPr lang="en-US" altLang="zh-TW" dirty="0"/>
          </a:p>
          <a:p>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25</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26</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30</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31</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33</a:t>
            </a:fld>
            <a:endParaRPr lang="zh-TW" altLang="en-US"/>
          </a:p>
        </p:txBody>
      </p:sp>
    </p:spTree>
    <p:extLst>
      <p:ext uri="{BB962C8B-B14F-4D97-AF65-F5344CB8AC3E}">
        <p14:creationId xmlns:p14="http://schemas.microsoft.com/office/powerpoint/2010/main" val="368316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3</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3</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3</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34</a:t>
            </a:fld>
            <a:endParaRPr lang="zh-TW" altLang="en-US"/>
          </a:p>
        </p:txBody>
      </p:sp>
    </p:spTree>
    <p:extLst>
      <p:ext uri="{BB962C8B-B14F-4D97-AF65-F5344CB8AC3E}">
        <p14:creationId xmlns:p14="http://schemas.microsoft.com/office/powerpoint/2010/main" val="3173136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35</a:t>
            </a:fld>
            <a:endParaRPr lang="zh-TW" altLang="en-US"/>
          </a:p>
        </p:txBody>
      </p:sp>
    </p:spTree>
    <p:extLst>
      <p:ext uri="{BB962C8B-B14F-4D97-AF65-F5344CB8AC3E}">
        <p14:creationId xmlns:p14="http://schemas.microsoft.com/office/powerpoint/2010/main" val="3008160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36</a:t>
            </a:fld>
            <a:endParaRPr lang="zh-TW" altLang="en-US"/>
          </a:p>
        </p:txBody>
      </p:sp>
    </p:spTree>
    <p:extLst>
      <p:ext uri="{BB962C8B-B14F-4D97-AF65-F5344CB8AC3E}">
        <p14:creationId xmlns:p14="http://schemas.microsoft.com/office/powerpoint/2010/main" val="3643384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8000" dirty="0"/>
              <a:t>錄取門檻需確認</a:t>
            </a:r>
            <a:endParaRPr lang="en-US" altLang="zh-TW" sz="8000"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37</a:t>
            </a:fld>
            <a:endParaRPr lang="zh-TW" altLang="en-US"/>
          </a:p>
        </p:txBody>
      </p:sp>
    </p:spTree>
    <p:extLst>
      <p:ext uri="{BB962C8B-B14F-4D97-AF65-F5344CB8AC3E}">
        <p14:creationId xmlns:p14="http://schemas.microsoft.com/office/powerpoint/2010/main" val="337160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38</a:t>
            </a:fld>
            <a:endParaRPr lang="zh-TW" altLang="en-US"/>
          </a:p>
        </p:txBody>
      </p:sp>
    </p:spTree>
    <p:extLst>
      <p:ext uri="{BB962C8B-B14F-4D97-AF65-F5344CB8AC3E}">
        <p14:creationId xmlns:p14="http://schemas.microsoft.com/office/powerpoint/2010/main" val="3474613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39</a:t>
            </a:fld>
            <a:endParaRPr lang="zh-TW" altLang="en-US"/>
          </a:p>
        </p:txBody>
      </p:sp>
    </p:spTree>
    <p:extLst>
      <p:ext uri="{BB962C8B-B14F-4D97-AF65-F5344CB8AC3E}">
        <p14:creationId xmlns:p14="http://schemas.microsoft.com/office/powerpoint/2010/main" val="3411729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40</a:t>
            </a:fld>
            <a:endParaRPr lang="zh-TW" altLang="en-US"/>
          </a:p>
        </p:txBody>
      </p:sp>
    </p:spTree>
    <p:extLst>
      <p:ext uri="{BB962C8B-B14F-4D97-AF65-F5344CB8AC3E}">
        <p14:creationId xmlns:p14="http://schemas.microsoft.com/office/powerpoint/2010/main" val="3781549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41</a:t>
            </a:fld>
            <a:endParaRPr lang="zh-TW" altLang="en-US"/>
          </a:p>
        </p:txBody>
      </p:sp>
    </p:spTree>
    <p:extLst>
      <p:ext uri="{BB962C8B-B14F-4D97-AF65-F5344CB8AC3E}">
        <p14:creationId xmlns:p14="http://schemas.microsoft.com/office/powerpoint/2010/main" val="253387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42</a:t>
            </a:fld>
            <a:endParaRPr lang="zh-TW" altLang="en-US"/>
          </a:p>
        </p:txBody>
      </p:sp>
    </p:spTree>
    <p:extLst>
      <p:ext uri="{BB962C8B-B14F-4D97-AF65-F5344CB8AC3E}">
        <p14:creationId xmlns:p14="http://schemas.microsoft.com/office/powerpoint/2010/main" val="105517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崇實今年無辦理實用技能學程</a:t>
            </a:r>
            <a:endParaRPr lang="en-US" altLang="zh-TW"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43</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5</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45</a:t>
            </a:fld>
            <a:endParaRPr lang="zh-TW" altLang="en-US"/>
          </a:p>
        </p:txBody>
      </p:sp>
    </p:spTree>
    <p:extLst>
      <p:ext uri="{BB962C8B-B14F-4D97-AF65-F5344CB8AC3E}">
        <p14:creationId xmlns:p14="http://schemas.microsoft.com/office/powerpoint/2010/main" val="2316423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46</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47</a:t>
            </a:fld>
            <a:endParaRPr lang="zh-TW" altLang="en-US"/>
          </a:p>
        </p:txBody>
      </p:sp>
    </p:spTree>
    <p:extLst>
      <p:ext uri="{BB962C8B-B14F-4D97-AF65-F5344CB8AC3E}">
        <p14:creationId xmlns:p14="http://schemas.microsoft.com/office/powerpoint/2010/main" val="3114511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48</a:t>
            </a:fld>
            <a:endParaRPr lang="zh-TW" altLang="en-US"/>
          </a:p>
        </p:txBody>
      </p:sp>
    </p:spTree>
    <p:extLst>
      <p:ext uri="{BB962C8B-B14F-4D97-AF65-F5344CB8AC3E}">
        <p14:creationId xmlns:p14="http://schemas.microsoft.com/office/powerpoint/2010/main" val="2383383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49</a:t>
            </a:fld>
            <a:endParaRPr lang="zh-TW" altLang="en-US"/>
          </a:p>
        </p:txBody>
      </p:sp>
    </p:spTree>
    <p:extLst>
      <p:ext uri="{BB962C8B-B14F-4D97-AF65-F5344CB8AC3E}">
        <p14:creationId xmlns:p14="http://schemas.microsoft.com/office/powerpoint/2010/main" val="844535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50</a:t>
            </a:fld>
            <a:endParaRPr lang="zh-TW" altLang="en-US"/>
          </a:p>
        </p:txBody>
      </p:sp>
    </p:spTree>
    <p:extLst>
      <p:ext uri="{BB962C8B-B14F-4D97-AF65-F5344CB8AC3E}">
        <p14:creationId xmlns:p14="http://schemas.microsoft.com/office/powerpoint/2010/main" val="1662624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51</a:t>
            </a:fld>
            <a:endParaRPr lang="zh-TW" altLang="en-US"/>
          </a:p>
        </p:txBody>
      </p:sp>
    </p:spTree>
    <p:extLst>
      <p:ext uri="{BB962C8B-B14F-4D97-AF65-F5344CB8AC3E}">
        <p14:creationId xmlns:p14="http://schemas.microsoft.com/office/powerpoint/2010/main" val="2278990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52</a:t>
            </a:fld>
            <a:endParaRPr lang="zh-TW" altLang="en-US"/>
          </a:p>
        </p:txBody>
      </p:sp>
    </p:spTree>
    <p:extLst>
      <p:ext uri="{BB962C8B-B14F-4D97-AF65-F5344CB8AC3E}">
        <p14:creationId xmlns:p14="http://schemas.microsoft.com/office/powerpoint/2010/main" val="1489918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53</a:t>
            </a:fld>
            <a:endParaRPr lang="zh-TW" altLang="en-US"/>
          </a:p>
        </p:txBody>
      </p:sp>
    </p:spTree>
    <p:extLst>
      <p:ext uri="{BB962C8B-B14F-4D97-AF65-F5344CB8AC3E}">
        <p14:creationId xmlns:p14="http://schemas.microsoft.com/office/powerpoint/2010/main" val="3565117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54</a:t>
            </a:fld>
            <a:endParaRPr lang="zh-TW" altLang="en-US"/>
          </a:p>
        </p:txBody>
      </p:sp>
    </p:spTree>
    <p:extLst>
      <p:ext uri="{BB962C8B-B14F-4D97-AF65-F5344CB8AC3E}">
        <p14:creationId xmlns:p14="http://schemas.microsoft.com/office/powerpoint/2010/main" val="234973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分析內容參照心測中心說明修改</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7</a:t>
            </a:fld>
            <a:endParaRPr lang="zh-TW" altLang="en-US"/>
          </a:p>
        </p:txBody>
      </p:sp>
    </p:spTree>
    <p:extLst>
      <p:ext uri="{BB962C8B-B14F-4D97-AF65-F5344CB8AC3E}">
        <p14:creationId xmlns:p14="http://schemas.microsoft.com/office/powerpoint/2010/main" val="4056900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55</a:t>
            </a:fld>
            <a:endParaRPr lang="zh-TW" altLang="en-US"/>
          </a:p>
        </p:txBody>
      </p:sp>
    </p:spTree>
    <p:extLst>
      <p:ext uri="{BB962C8B-B14F-4D97-AF65-F5344CB8AC3E}">
        <p14:creationId xmlns:p14="http://schemas.microsoft.com/office/powerpoint/2010/main" val="1845488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56</a:t>
            </a:fld>
            <a:endParaRPr lang="zh-TW" altLang="en-US"/>
          </a:p>
        </p:txBody>
      </p:sp>
    </p:spTree>
    <p:extLst>
      <p:ext uri="{BB962C8B-B14F-4D97-AF65-F5344CB8AC3E}">
        <p14:creationId xmlns:p14="http://schemas.microsoft.com/office/powerpoint/2010/main" val="2881351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57</a:t>
            </a:fld>
            <a:endParaRPr lang="zh-TW" altLang="en-US"/>
          </a:p>
        </p:txBody>
      </p:sp>
    </p:spTree>
    <p:extLst>
      <p:ext uri="{BB962C8B-B14F-4D97-AF65-F5344CB8AC3E}">
        <p14:creationId xmlns:p14="http://schemas.microsoft.com/office/powerpoint/2010/main" val="1079517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59</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60</a:t>
            </a:fld>
            <a:endParaRPr lang="zh-TW" altLang="en-US"/>
          </a:p>
        </p:txBody>
      </p:sp>
    </p:spTree>
    <p:extLst>
      <p:ext uri="{BB962C8B-B14F-4D97-AF65-F5344CB8AC3E}">
        <p14:creationId xmlns:p14="http://schemas.microsoft.com/office/powerpoint/2010/main" val="2904587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61</a:t>
            </a:fld>
            <a:endParaRPr lang="zh-TW" altLang="en-US"/>
          </a:p>
        </p:txBody>
      </p:sp>
    </p:spTree>
    <p:extLst>
      <p:ext uri="{BB962C8B-B14F-4D97-AF65-F5344CB8AC3E}">
        <p14:creationId xmlns:p14="http://schemas.microsoft.com/office/powerpoint/2010/main" val="2004691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62</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63</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64</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65</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增加懷孕學生申請特殊試場應考服務</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8</a:t>
            </a:fld>
            <a:endParaRPr lang="zh-TW" altLang="en-US"/>
          </a:p>
        </p:txBody>
      </p:sp>
    </p:spTree>
    <p:extLst>
      <p:ext uri="{BB962C8B-B14F-4D97-AF65-F5344CB8AC3E}">
        <p14:creationId xmlns:p14="http://schemas.microsoft.com/office/powerpoint/2010/main" val="1873956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66</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68</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69</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01700" y="741363"/>
            <a:ext cx="4933950" cy="37004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0906" y="4686472"/>
            <a:ext cx="5393951" cy="44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52" tIns="45427" rIns="90852" bIns="45427" numCol="1" anchor="t" anchorCtr="0" compatLnSpc="1">
            <a:prstTxWarp prst="textNoShape">
              <a:avLst/>
            </a:prstTxWarp>
          </a:bodyPr>
          <a:lstStyle/>
          <a:p>
            <a:pPr eaLnBrk="1" hangingPunct="1">
              <a:spcBef>
                <a:spcPct val="0"/>
              </a:spcBef>
            </a:pPr>
            <a:endParaRPr lang="zh-TW" altLang="zh-TW"/>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74</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75</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76</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https://udn.com/news/story/6928/4350865</a:t>
            </a:r>
          </a:p>
          <a:p>
            <a:r>
              <a:rPr lang="en-US" altLang="zh-TW" dirty="0"/>
              <a:t>https://www.gvm.com.tw/article/71064</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83</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https://statdb.mol.gov.tw/html/svy08/0835analyze.pdf</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84</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854173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a:latin typeface="Arial" pitchFamily="34" charset="0"/>
              </a:rPr>
              <a:t>升學博覽會</a:t>
            </a:r>
            <a:endParaRPr lang="en-US" altLang="zh-TW" dirty="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85</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85</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加入完全免試入學</a:t>
            </a:r>
            <a:r>
              <a:rPr lang="en-US" altLang="zh-TW" dirty="0"/>
              <a:t>,</a:t>
            </a:r>
            <a:r>
              <a:rPr lang="zh-TW" altLang="en-US" dirty="0"/>
              <a:t>並註明本區無辦理特色招生考試分發</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10</a:t>
            </a:fld>
            <a:endParaRPr lang="zh-TW" altLang="en-US"/>
          </a:p>
        </p:txBody>
      </p:sp>
    </p:spTree>
    <p:extLst>
      <p:ext uri="{BB962C8B-B14F-4D97-AF65-F5344CB8AC3E}">
        <p14:creationId xmlns:p14="http://schemas.microsoft.com/office/powerpoint/2010/main" val="40917318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ok</a:t>
            </a:r>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86</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https://www.gvm.com.tw/article/71051</a:t>
            </a:r>
          </a:p>
          <a:p>
            <a:r>
              <a:rPr lang="en-US" altLang="zh-TW" dirty="0"/>
              <a:t>https://reurl.cc/4m977V</a:t>
            </a:r>
          </a:p>
          <a:p>
            <a:r>
              <a:rPr lang="en-US" altLang="zh-TW" dirty="0"/>
              <a:t>https://www.cheers.com.tw/article/article.action?id=5095174&amp;page=2</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87</a:t>
            </a:fld>
            <a:endParaRPr lang="zh-TW" altLang="en-US"/>
          </a:p>
        </p:txBody>
      </p:sp>
    </p:spTree>
    <p:extLst>
      <p:ext uri="{BB962C8B-B14F-4D97-AF65-F5344CB8AC3E}">
        <p14:creationId xmlns:p14="http://schemas.microsoft.com/office/powerpoint/2010/main" val="253192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5" name="投影片編號版面配置區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85343-A583-4420-94C0-E3A3848D9B46}"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61986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12</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12</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13</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13</a:t>
            </a:fld>
            <a:endParaRPr lang="zh-TW" altLang="en-US">
              <a:solidFill>
                <a:prstClr val="black"/>
              </a:solidFill>
            </a:endParaRPr>
          </a:p>
        </p:txBody>
      </p:sp>
    </p:spTree>
    <p:extLst>
      <p:ext uri="{BB962C8B-B14F-4D97-AF65-F5344CB8AC3E}">
        <p14:creationId xmlns:p14="http://schemas.microsoft.com/office/powerpoint/2010/main" val="14427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3D365845-9E9F-411E-AE11-10B221FE0709}"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47C5F92-24E5-4A23-99C5-62229A391F69}"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E3DF6F2-9C3C-478D-918B-EC8EA99F69A6}"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FBC00525-AC9A-4407-B5F0-75C5575C36E9}"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05B9377F-8F73-4BC2-8118-B2D7F2BA9BFB}" type="datetime1">
              <a:rPr lang="zh-TW" altLang="en-US" smtClean="0"/>
              <a:t>2023/3/8</a:t>
            </a:fld>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A682E6C9-1A0B-4AF4-BA58-CE8EAB2680C8}"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739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22E4F85F-D6DC-429B-8C98-62A82D0A8EB9}"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8401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D1E9E49-9B72-4FE0-8607-BFD9279231C3}"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0F3037BC-62D3-405B-A0A0-D8C9351E2EAC}"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153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060A4F14-5941-47E6-A395-BBEEFB08AAE6}"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A8133831-5E53-4342-A664-941E50ECC7EC}"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2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9425835-B7DC-4B83-BB03-71EC96F97D28}"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4018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2CB51106-C166-4668-B1A8-AFEA5901056C}"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5376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9418D00-7AB0-4BBF-B809-EC2CBEFD1AB9}"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362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29A9989-74B1-4729-AF16-F638B6C143B5}"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3335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666081D-BC8A-4C29-830D-54747F391160}"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7872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EFBD6F6-65B8-46EC-BC2F-9B370DE736AF}"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32521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44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762E3243-BD57-42E0-B1DC-CE21FF715AFA}"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5717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12"/>
          <p:cNvSpPr>
            <a:spLocks noGrp="1" noChangeArrowheads="1"/>
          </p:cNvSpPr>
          <p:nvPr>
            <p:ph type="dt" sz="half" idx="10"/>
          </p:nvPr>
        </p:nvSpPr>
        <p:spPr/>
        <p:txBody>
          <a:bodyPr/>
          <a:lstStyle>
            <a:lvl1pPr>
              <a:defRPr/>
            </a:lvl1pPr>
          </a:lstStyle>
          <a:p>
            <a:pPr>
              <a:defRPr/>
            </a:pPr>
            <a:fld id="{DCB20A35-8198-4304-8787-9A97721CA0A2}" type="datetime1">
              <a:rPr lang="zh-TW" altLang="en-US" smtClean="0">
                <a:solidFill>
                  <a:prstClr val="black">
                    <a:tint val="75000"/>
                  </a:prstClr>
                </a:solidFill>
              </a:rPr>
              <a:t>2023/3/8</a:t>
            </a:fld>
            <a:endParaRPr lang="en-US" altLang="zh-TW">
              <a:solidFill>
                <a:prstClr val="black">
                  <a:tint val="75000"/>
                </a:prst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1D7163B6-2FEF-43ED-861B-5D57D8F62FA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40747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3D55202-D3BF-49FD-A885-01DED76A355E}"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C389DE80-A973-43A2-BB1B-57AED880FA49}" type="datetime1">
              <a:rPr lang="zh-TW" altLang="en-US" smtClean="0">
                <a:solidFill>
                  <a:prstClr val="black">
                    <a:tint val="75000"/>
                  </a:prstClr>
                </a:solidFill>
              </a:rPr>
              <a:t>2023/3/8</a:t>
            </a:fld>
            <a:endParaRPr lang="en-US" altLang="zh-TW">
              <a:solidFill>
                <a:prstClr val="black">
                  <a:tint val="75000"/>
                </a:prstClr>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8652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Templateswise.com">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921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2B3895BF-B338-451A-A53E-EBBDDFFF7405}"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A5380E9-A3E0-4C8A-B451-6D0C58552A42}"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B634041-7AB9-4AF5-918D-5FC3555AE76E}"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E99D04B-36A4-4D8F-B444-38F177204377}"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8620202-631C-4261-91CE-8CA36220C849}"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B07122F-A743-4212-95C9-9B5279B2FA26}"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BC5439F3-53D7-4852-87DB-E2B56BE0DAE5}"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7A0E81DA-59A3-4C9F-B306-86D1E454FDB6}" type="datetime1">
              <a:rPr lang="zh-TW" altLang="en-US" smtClean="0">
                <a:solidFill>
                  <a:prstClr val="black">
                    <a:tint val="75000"/>
                  </a:prstClr>
                </a:solidFill>
              </a:rPr>
              <a:t>2023/3/8</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3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17.xml"/><Relationship Id="rId3" Type="http://schemas.openxmlformats.org/officeDocument/2006/relationships/slide" Target="slide22.xml"/><Relationship Id="rId7" Type="http://schemas.openxmlformats.org/officeDocument/2006/relationships/slide" Target="slide37.xml"/><Relationship Id="rId12"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36.xml"/><Relationship Id="rId11" Type="http://schemas.openxmlformats.org/officeDocument/2006/relationships/slide" Target="slide46.xml"/><Relationship Id="rId5" Type="http://schemas.openxmlformats.org/officeDocument/2006/relationships/slide" Target="slide15.xml"/><Relationship Id="rId10" Type="http://schemas.openxmlformats.org/officeDocument/2006/relationships/slide" Target="slide45.xml"/><Relationship Id="rId4" Type="http://schemas.openxmlformats.org/officeDocument/2006/relationships/slide" Target="slide16.xml"/><Relationship Id="rId9" Type="http://schemas.openxmlformats.org/officeDocument/2006/relationships/slide" Target="slide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9.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4.wmf"/></Relationships>
</file>

<file path=ppt/slides/_rels/slide4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wmf"/></Relationships>
</file>

<file path=ppt/slides/_rels/slide4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30.png"/><Relationship Id="rId4" Type="http://schemas.openxmlformats.org/officeDocument/2006/relationships/diagramLayout" Target="../diagrams/layout15.xml"/><Relationship Id="rId9"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15.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5.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18" Type="http://schemas.openxmlformats.org/officeDocument/2006/relationships/image" Target="../media/image35.png"/><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55.xml"/><Relationship Id="rId16" Type="http://schemas.openxmlformats.org/officeDocument/2006/relationships/diagramColors" Target="../diagrams/colors20.xml"/><Relationship Id="rId1" Type="http://schemas.openxmlformats.org/officeDocument/2006/relationships/slideLayout" Target="../slideLayouts/slideLayout7.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6.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37.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8.png"/><Relationship Id="rId1" Type="http://schemas.openxmlformats.org/officeDocument/2006/relationships/slideLayout" Target="../slideLayouts/slideLayout9.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81.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39.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12basic.chc.edu.tw/index.asp"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g"/></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1.xml"/><Relationship Id="rId1" Type="http://schemas.openxmlformats.org/officeDocument/2006/relationships/slideLayout" Target="../slideLayouts/slideLayout22.xml"/><Relationship Id="rId4" Type="http://schemas.openxmlformats.org/officeDocument/2006/relationships/image" Target="../media/image45.jpeg"/></Relationships>
</file>

<file path=ppt/slides/_rels/slide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dirty="0">
              <a:solidFill>
                <a:prstClr val="black">
                  <a:tint val="75000"/>
                </a:prstClr>
              </a:solidFill>
            </a:endParaRPr>
          </a:p>
        </p:txBody>
      </p:sp>
      <p:sp>
        <p:nvSpPr>
          <p:cNvPr id="6" name="標題 1"/>
          <p:cNvSpPr>
            <a:spLocks noGrp="1"/>
          </p:cNvSpPr>
          <p:nvPr>
            <p:ph type="ctrTitle"/>
          </p:nvPr>
        </p:nvSpPr>
        <p:spPr>
          <a:xfrm>
            <a:off x="197768" y="1988840"/>
            <a:ext cx="8748464" cy="1291831"/>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effectLst/>
                <a:latin typeface="微軟正黑體" pitchFamily="34" charset="-120"/>
                <a:ea typeface="微軟正黑體" pitchFamily="34" charset="-120"/>
              </a:rPr>
              <a:t>十二年國民基本教育</a:t>
            </a:r>
            <a:br>
              <a:rPr lang="en-US" altLang="zh-TW" sz="5400" b="1" cap="all" dirty="0">
                <a:ln w="9000" cmpd="sng">
                  <a:solidFill>
                    <a:schemeClr val="accent4">
                      <a:shade val="50000"/>
                      <a:satMod val="120000"/>
                    </a:schemeClr>
                  </a:solidFill>
                  <a:prstDash val="solid"/>
                </a:ln>
                <a:effectLst/>
                <a:latin typeface="微軟正黑體" pitchFamily="34" charset="-120"/>
                <a:ea typeface="微軟正黑體" pitchFamily="34" charset="-120"/>
              </a:rPr>
            </a:br>
            <a:r>
              <a:rPr lang="en-US" altLang="zh-TW" sz="5400" b="1" cap="all" dirty="0">
                <a:ln w="9000" cmpd="sng">
                  <a:solidFill>
                    <a:schemeClr val="accent4">
                      <a:shade val="50000"/>
                      <a:satMod val="120000"/>
                    </a:schemeClr>
                  </a:solidFill>
                  <a:prstDash val="solid"/>
                </a:ln>
                <a:effectLst/>
                <a:latin typeface="微軟正黑體" pitchFamily="34" charset="-120"/>
                <a:ea typeface="微軟正黑體" pitchFamily="34" charset="-120"/>
              </a:rPr>
              <a:t>112</a:t>
            </a:r>
            <a:r>
              <a:rPr lang="zh-TW" altLang="en-US" sz="5400" b="1" cap="all" dirty="0">
                <a:ln w="9000" cmpd="sng">
                  <a:solidFill>
                    <a:schemeClr val="accent4">
                      <a:shade val="50000"/>
                      <a:satMod val="120000"/>
                    </a:schemeClr>
                  </a:solidFill>
                  <a:prstDash val="solid"/>
                </a:ln>
                <a:effectLst/>
                <a:latin typeface="微軟正黑體" pitchFamily="34" charset="-120"/>
                <a:ea typeface="微軟正黑體" pitchFamily="34" charset="-120"/>
              </a:rPr>
              <a:t>年彰化區適性入學宣導</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843808" y="3933354"/>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3200" b="1" dirty="0">
                <a:latin typeface="微軟正黑體" pitchFamily="34" charset="-120"/>
                <a:ea typeface="微軟正黑體" pitchFamily="34" charset="-120"/>
              </a:rPr>
              <a:t>彰化縣十二年國教宣導團</a:t>
            </a:r>
          </a:p>
          <a:p>
            <a:pPr>
              <a:lnSpc>
                <a:spcPct val="150000"/>
              </a:lnSpc>
              <a:defRPr/>
            </a:pPr>
            <a:r>
              <a:rPr lang="zh-TW" altLang="en-US" sz="3200" b="1" dirty="0">
                <a:latin typeface="微軟正黑體" pitchFamily="34" charset="-120"/>
                <a:ea typeface="微軟正黑體" pitchFamily="34" charset="-120"/>
              </a:rPr>
              <a:t>講師：林泓毅</a:t>
            </a:r>
            <a:endParaRPr lang="en-US" altLang="zh-TW" sz="3200" b="1" dirty="0">
              <a:latin typeface="微軟正黑體" pitchFamily="34" charset="-120"/>
              <a:ea typeface="微軟正黑體" pitchFamily="34" charset="-120"/>
            </a:endParaRPr>
          </a:p>
          <a:p>
            <a:pPr>
              <a:lnSpc>
                <a:spcPct val="150000"/>
              </a:lnSpc>
              <a:defRPr/>
            </a:pPr>
            <a:r>
              <a:rPr lang="zh-TW" altLang="en-US" sz="3200" b="1" dirty="0">
                <a:latin typeface="微軟正黑體" pitchFamily="34" charset="-120"/>
                <a:ea typeface="微軟正黑體" pitchFamily="34" charset="-120"/>
              </a:rPr>
              <a:t>時間：</a:t>
            </a:r>
            <a:r>
              <a:rPr lang="en-US" altLang="zh-TW" sz="3200" b="1" dirty="0">
                <a:latin typeface="微軟正黑體" pitchFamily="34" charset="-120"/>
                <a:ea typeface="微軟正黑體" pitchFamily="34" charset="-120"/>
              </a:rPr>
              <a:t>112</a:t>
            </a:r>
            <a:r>
              <a:rPr lang="zh-TW" altLang="en-US" sz="3200" b="1" dirty="0">
                <a:latin typeface="微軟正黑體" pitchFamily="34" charset="-120"/>
                <a:ea typeface="微軟正黑體" pitchFamily="34" charset="-120"/>
              </a:rPr>
              <a:t>年</a:t>
            </a:r>
            <a:r>
              <a:rPr lang="en-US" altLang="zh-TW" sz="3200" b="1" dirty="0">
                <a:latin typeface="微軟正黑體" pitchFamily="34" charset="-120"/>
                <a:ea typeface="微軟正黑體" pitchFamily="34" charset="-120"/>
              </a:rPr>
              <a:t>3</a:t>
            </a:r>
            <a:r>
              <a:rPr lang="zh-TW" altLang="en-US" sz="3200" b="1" dirty="0">
                <a:latin typeface="微軟正黑體" pitchFamily="34" charset="-120"/>
                <a:ea typeface="微軟正黑體" pitchFamily="34" charset="-120"/>
              </a:rPr>
              <a:t>月</a:t>
            </a:r>
            <a:r>
              <a:rPr lang="en-US" altLang="zh-TW" sz="3200" b="1" dirty="0">
                <a:latin typeface="微軟正黑體" pitchFamily="34" charset="-120"/>
                <a:ea typeface="微軟正黑體" pitchFamily="34" charset="-120"/>
              </a:rPr>
              <a:t>10</a:t>
            </a:r>
            <a:r>
              <a:rPr lang="zh-TW" altLang="en-US" sz="3200" b="1" dirty="0">
                <a:latin typeface="微軟正黑體" pitchFamily="34" charset="-120"/>
                <a:ea typeface="微軟正黑體" pitchFamily="34" charset="-120"/>
              </a:rPr>
              <a:t>日</a:t>
            </a:r>
            <a:endParaRPr lang="en-US" altLang="zh-TW" sz="3200" b="1" dirty="0">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0"/>
            <a:ext cx="9144000" cy="958102"/>
          </a:xfrm>
          <a:prstGeom prst="rect">
            <a:avLst/>
          </a:prstGeom>
          <a:solidFill>
            <a:srgbClr val="558ED5"/>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a:solidFill>
                  <a:schemeClr val="bg1"/>
                </a:solidFill>
                <a:latin typeface="微軟正黑體" pitchFamily="34" charset="-120"/>
                <a:ea typeface="微軟正黑體" pitchFamily="34" charset="-120"/>
              </a:rPr>
              <a:t>彰化區高中職適性入學管道</a:t>
            </a:r>
            <a:endParaRPr lang="zh-TW" altLang="en-US" b="1" dirty="0">
              <a:solidFill>
                <a:schemeClr val="bg1"/>
              </a:solidFill>
              <a:latin typeface="微軟正黑體" pitchFamily="34" charset="-120"/>
              <a:ea typeface="微軟正黑體" pitchFamily="34" charset="-120"/>
            </a:endParaRPr>
          </a:p>
        </p:txBody>
      </p:sp>
      <p:grpSp>
        <p:nvGrpSpPr>
          <p:cNvPr id="23" name="群組 22">
            <a:extLst>
              <a:ext uri="{FF2B5EF4-FFF2-40B4-BE49-F238E27FC236}">
                <a16:creationId xmlns:a16="http://schemas.microsoft.com/office/drawing/2014/main" id="{CA65D562-4462-48FA-BBB1-75BD7C46F63B}"/>
              </a:ext>
            </a:extLst>
          </p:cNvPr>
          <p:cNvGrpSpPr/>
          <p:nvPr/>
        </p:nvGrpSpPr>
        <p:grpSpPr>
          <a:xfrm>
            <a:off x="215453" y="1628800"/>
            <a:ext cx="8713093" cy="4536505"/>
            <a:chOff x="251520" y="1772816"/>
            <a:chExt cx="8713093" cy="4536505"/>
          </a:xfrm>
        </p:grpSpPr>
        <p:sp>
          <p:nvSpPr>
            <p:cNvPr id="3" name="矩形 2"/>
            <p:cNvSpPr/>
            <p:nvPr/>
          </p:nvSpPr>
          <p:spPr>
            <a:xfrm>
              <a:off x="251520" y="1772816"/>
              <a:ext cx="8713093" cy="453650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pSp>
          <p:nvGrpSpPr>
            <p:cNvPr id="4" name="群組 3">
              <a:extLst>
                <a:ext uri="{FF2B5EF4-FFF2-40B4-BE49-F238E27FC236}">
                  <a16:creationId xmlns:a16="http://schemas.microsoft.com/office/drawing/2014/main" id="{C9031593-9CA2-43C2-A612-16BCB9801009}"/>
                </a:ext>
              </a:extLst>
            </p:cNvPr>
            <p:cNvGrpSpPr/>
            <p:nvPr/>
          </p:nvGrpSpPr>
          <p:grpSpPr>
            <a:xfrm>
              <a:off x="421040" y="1901056"/>
              <a:ext cx="8374052" cy="4280024"/>
              <a:chOff x="426930" y="1901056"/>
              <a:chExt cx="8374052" cy="4280024"/>
            </a:xfrm>
          </p:grpSpPr>
          <p:sp>
            <p:nvSpPr>
              <p:cNvPr id="5" name="手繪多邊形: 圖案 4">
                <a:extLst>
                  <a:ext uri="{FF2B5EF4-FFF2-40B4-BE49-F238E27FC236}">
                    <a16:creationId xmlns:a16="http://schemas.microsoft.com/office/drawing/2014/main" id="{8B21828E-1B8E-4368-9AAD-35E583F558DA}"/>
                  </a:ext>
                </a:extLst>
              </p:cNvPr>
              <p:cNvSpPr/>
              <p:nvPr/>
            </p:nvSpPr>
            <p:spPr>
              <a:xfrm>
                <a:off x="426930"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6">
                  <a:lumMod val="40000"/>
                  <a:lumOff val="6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免試入學</a:t>
                </a:r>
              </a:p>
            </p:txBody>
          </p:sp>
          <p:sp>
            <p:nvSpPr>
              <p:cNvPr id="6" name="手繪多邊形: 圖案 5">
                <a:hlinkClick r:id="rId3" action="ppaction://hlinksldjump"/>
                <a:extLst>
                  <a:ext uri="{FF2B5EF4-FFF2-40B4-BE49-F238E27FC236}">
                    <a16:creationId xmlns:a16="http://schemas.microsoft.com/office/drawing/2014/main" id="{D11EE713-27DA-4F2D-AE52-417F70659060}"/>
                  </a:ext>
                </a:extLst>
              </p:cNvPr>
              <p:cNvSpPr/>
              <p:nvPr/>
            </p:nvSpPr>
            <p:spPr>
              <a:xfrm>
                <a:off x="599457" y="5490240"/>
                <a:ext cx="2296066" cy="471134"/>
              </a:xfrm>
              <a:custGeom>
                <a:avLst/>
                <a:gdLst>
                  <a:gd name="connsiteX0" fmla="*/ 0 w 2304692"/>
                  <a:gd name="connsiteY0" fmla="*/ 47113 h 471134"/>
                  <a:gd name="connsiteX1" fmla="*/ 47113 w 2304692"/>
                  <a:gd name="connsiteY1" fmla="*/ 0 h 471134"/>
                  <a:gd name="connsiteX2" fmla="*/ 2257579 w 2304692"/>
                  <a:gd name="connsiteY2" fmla="*/ 0 h 471134"/>
                  <a:gd name="connsiteX3" fmla="*/ 2304692 w 2304692"/>
                  <a:gd name="connsiteY3" fmla="*/ 47113 h 471134"/>
                  <a:gd name="connsiteX4" fmla="*/ 2304692 w 2304692"/>
                  <a:gd name="connsiteY4" fmla="*/ 424021 h 471134"/>
                  <a:gd name="connsiteX5" fmla="*/ 2257579 w 2304692"/>
                  <a:gd name="connsiteY5" fmla="*/ 471134 h 471134"/>
                  <a:gd name="connsiteX6" fmla="*/ 47113 w 2304692"/>
                  <a:gd name="connsiteY6" fmla="*/ 471134 h 471134"/>
                  <a:gd name="connsiteX7" fmla="*/ 0 w 2304692"/>
                  <a:gd name="connsiteY7" fmla="*/ 424021 h 471134"/>
                  <a:gd name="connsiteX8" fmla="*/ 0 w 2304692"/>
                  <a:gd name="connsiteY8" fmla="*/ 47113 h 47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71134">
                    <a:moveTo>
                      <a:pt x="0" y="47113"/>
                    </a:moveTo>
                    <a:cubicBezTo>
                      <a:pt x="0" y="21093"/>
                      <a:pt x="21093" y="0"/>
                      <a:pt x="47113" y="0"/>
                    </a:cubicBezTo>
                    <a:lnTo>
                      <a:pt x="2257579" y="0"/>
                    </a:lnTo>
                    <a:cubicBezTo>
                      <a:pt x="2283599" y="0"/>
                      <a:pt x="2304692" y="21093"/>
                      <a:pt x="2304692" y="47113"/>
                    </a:cubicBezTo>
                    <a:lnTo>
                      <a:pt x="2304692" y="424021"/>
                    </a:lnTo>
                    <a:cubicBezTo>
                      <a:pt x="2304692" y="450041"/>
                      <a:pt x="2283599" y="471134"/>
                      <a:pt x="2257579" y="471134"/>
                    </a:cubicBezTo>
                    <a:lnTo>
                      <a:pt x="47113" y="471134"/>
                    </a:lnTo>
                    <a:cubicBezTo>
                      <a:pt x="21093" y="471134"/>
                      <a:pt x="0" y="450041"/>
                      <a:pt x="0" y="424021"/>
                    </a:cubicBezTo>
                    <a:lnTo>
                      <a:pt x="0" y="4711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4759" tIns="59519" rIns="74759" bIns="59519" numCol="1" spcCol="1270" anchor="ctr" anchorCtr="0">
                <a:noAutofit/>
              </a:bodyPr>
              <a:lstStyle/>
              <a:p>
                <a:pPr algn="ctr" defTabSz="1066800">
                  <a:spcBef>
                    <a:spcPct val="0"/>
                  </a:spcBef>
                  <a:spcAft>
                    <a:spcPct val="35000"/>
                  </a:spcAft>
                </a:pPr>
                <a:r>
                  <a:rPr lang="zh-TW" altLang="en-US" sz="2400" b="1" dirty="0">
                    <a:latin typeface="微軟正黑體" panose="020B0604030504040204" pitchFamily="34" charset="-120"/>
                    <a:ea typeface="微軟正黑體" panose="020B0604030504040204" pitchFamily="34" charset="-120"/>
                  </a:rPr>
                  <a:t>免試入學</a:t>
                </a:r>
              </a:p>
            </p:txBody>
          </p:sp>
          <p:sp>
            <p:nvSpPr>
              <p:cNvPr id="8" name="手繪多邊形: 圖案 7">
                <a:hlinkClick r:id="rId4" action="ppaction://hlinksldjump"/>
                <a:extLst>
                  <a:ext uri="{FF2B5EF4-FFF2-40B4-BE49-F238E27FC236}">
                    <a16:creationId xmlns:a16="http://schemas.microsoft.com/office/drawing/2014/main" id="{89B3FE93-1CC5-44A8-AF46-D7F920F39B42}"/>
                  </a:ext>
                </a:extLst>
              </p:cNvPr>
              <p:cNvSpPr/>
              <p:nvPr/>
            </p:nvSpPr>
            <p:spPr>
              <a:xfrm>
                <a:off x="580935" y="4250727"/>
                <a:ext cx="2304692" cy="497674"/>
              </a:xfrm>
              <a:custGeom>
                <a:avLst/>
                <a:gdLst>
                  <a:gd name="connsiteX0" fmla="*/ 0 w 2304692"/>
                  <a:gd name="connsiteY0" fmla="*/ 49767 h 497674"/>
                  <a:gd name="connsiteX1" fmla="*/ 49767 w 2304692"/>
                  <a:gd name="connsiteY1" fmla="*/ 0 h 497674"/>
                  <a:gd name="connsiteX2" fmla="*/ 2254925 w 2304692"/>
                  <a:gd name="connsiteY2" fmla="*/ 0 h 497674"/>
                  <a:gd name="connsiteX3" fmla="*/ 2304692 w 2304692"/>
                  <a:gd name="connsiteY3" fmla="*/ 49767 h 497674"/>
                  <a:gd name="connsiteX4" fmla="*/ 2304692 w 2304692"/>
                  <a:gd name="connsiteY4" fmla="*/ 447907 h 497674"/>
                  <a:gd name="connsiteX5" fmla="*/ 2254925 w 2304692"/>
                  <a:gd name="connsiteY5" fmla="*/ 497674 h 497674"/>
                  <a:gd name="connsiteX6" fmla="*/ 49767 w 2304692"/>
                  <a:gd name="connsiteY6" fmla="*/ 497674 h 497674"/>
                  <a:gd name="connsiteX7" fmla="*/ 0 w 2304692"/>
                  <a:gd name="connsiteY7" fmla="*/ 447907 h 497674"/>
                  <a:gd name="connsiteX8" fmla="*/ 0 w 2304692"/>
                  <a:gd name="connsiteY8" fmla="*/ 49767 h 49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97674">
                    <a:moveTo>
                      <a:pt x="0" y="49767"/>
                    </a:moveTo>
                    <a:cubicBezTo>
                      <a:pt x="0" y="22281"/>
                      <a:pt x="22281" y="0"/>
                      <a:pt x="49767" y="0"/>
                    </a:cubicBezTo>
                    <a:lnTo>
                      <a:pt x="2254925" y="0"/>
                    </a:lnTo>
                    <a:cubicBezTo>
                      <a:pt x="2282411" y="0"/>
                      <a:pt x="2304692" y="22281"/>
                      <a:pt x="2304692" y="49767"/>
                    </a:cubicBezTo>
                    <a:lnTo>
                      <a:pt x="2304692" y="447907"/>
                    </a:lnTo>
                    <a:cubicBezTo>
                      <a:pt x="2304692" y="475393"/>
                      <a:pt x="2282411" y="497674"/>
                      <a:pt x="2254925" y="497674"/>
                    </a:cubicBezTo>
                    <a:lnTo>
                      <a:pt x="49767" y="497674"/>
                    </a:lnTo>
                    <a:cubicBezTo>
                      <a:pt x="22281" y="497674"/>
                      <a:pt x="0" y="475393"/>
                      <a:pt x="0" y="447907"/>
                    </a:cubicBezTo>
                    <a:lnTo>
                      <a:pt x="0" y="49767"/>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536" tIns="60296" rIns="75536" bIns="60296" numCol="1" spcCol="1270" anchor="ctr" anchorCtr="0">
                <a:noAutofit/>
              </a:bodyPr>
              <a:lstStyle/>
              <a:p>
                <a:pPr marL="0" lvl="0" indent="0" algn="ctr" defTabSz="1066800">
                  <a:spcBef>
                    <a:spcPct val="0"/>
                  </a:spcBef>
                  <a:buNone/>
                </a:pPr>
                <a:r>
                  <a:rPr lang="zh-TW" altLang="en-US" sz="2400" b="1" kern="1200" dirty="0">
                    <a:latin typeface="微軟正黑體" panose="020B0604030504040204" pitchFamily="34" charset="-120"/>
                    <a:ea typeface="微軟正黑體" panose="020B0604030504040204" pitchFamily="34" charset="-120"/>
                  </a:rPr>
                  <a:t>校內直升</a:t>
                </a:r>
              </a:p>
            </p:txBody>
          </p:sp>
          <p:sp>
            <p:nvSpPr>
              <p:cNvPr id="9" name="手繪多邊形: 圖案 8">
                <a:hlinkClick r:id="rId5" action="ppaction://hlinksldjump"/>
                <a:extLst>
                  <a:ext uri="{FF2B5EF4-FFF2-40B4-BE49-F238E27FC236}">
                    <a16:creationId xmlns:a16="http://schemas.microsoft.com/office/drawing/2014/main" id="{EF3F559C-ED79-4309-935F-FDF691FD90A1}"/>
                  </a:ext>
                </a:extLst>
              </p:cNvPr>
              <p:cNvSpPr/>
              <p:nvPr/>
            </p:nvSpPr>
            <p:spPr>
              <a:xfrm>
                <a:off x="590831" y="3681012"/>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spcBef>
                    <a:spcPct val="0"/>
                  </a:spcBef>
                  <a:buNone/>
                </a:pPr>
                <a:r>
                  <a:rPr lang="zh-TW" altLang="en-US" sz="2400" b="1" kern="1200" dirty="0">
                    <a:latin typeface="微軟正黑體" panose="020B0604030504040204" pitchFamily="34" charset="-120"/>
                    <a:ea typeface="微軟正黑體" panose="020B0604030504040204" pitchFamily="34" charset="-120"/>
                  </a:rPr>
                  <a:t>技優甄審</a:t>
                </a:r>
              </a:p>
            </p:txBody>
          </p:sp>
          <p:sp>
            <p:nvSpPr>
              <p:cNvPr id="13" name="手繪多邊形: 圖案 12">
                <a:extLst>
                  <a:ext uri="{FF2B5EF4-FFF2-40B4-BE49-F238E27FC236}">
                    <a16:creationId xmlns:a16="http://schemas.microsoft.com/office/drawing/2014/main" id="{0A3730F8-D283-4171-AAB4-0498B1AF27AB}"/>
                  </a:ext>
                </a:extLst>
              </p:cNvPr>
              <p:cNvSpPr/>
              <p:nvPr/>
            </p:nvSpPr>
            <p:spPr>
              <a:xfrm>
                <a:off x="3252579"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2">
                  <a:lumMod val="20000"/>
                  <a:lumOff val="8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特色招生</a:t>
                </a:r>
              </a:p>
            </p:txBody>
          </p:sp>
          <p:sp>
            <p:nvSpPr>
              <p:cNvPr id="14" name="手繪多邊形: 圖案 13">
                <a:hlinkClick r:id="rId6" action="ppaction://hlinksldjump"/>
                <a:extLst>
                  <a:ext uri="{FF2B5EF4-FFF2-40B4-BE49-F238E27FC236}">
                    <a16:creationId xmlns:a16="http://schemas.microsoft.com/office/drawing/2014/main" id="{CD01D2D6-B8F3-44CB-A1C5-5D68765CE927}"/>
                  </a:ext>
                </a:extLst>
              </p:cNvPr>
              <p:cNvSpPr/>
              <p:nvPr/>
            </p:nvSpPr>
            <p:spPr>
              <a:xfrm>
                <a:off x="3370867" y="3126640"/>
                <a:ext cx="2438816" cy="771533"/>
              </a:xfrm>
              <a:custGeom>
                <a:avLst/>
                <a:gdLst>
                  <a:gd name="connsiteX0" fmla="*/ 0 w 2438816"/>
                  <a:gd name="connsiteY0" fmla="*/ 54355 h 543549"/>
                  <a:gd name="connsiteX1" fmla="*/ 54355 w 2438816"/>
                  <a:gd name="connsiteY1" fmla="*/ 0 h 543549"/>
                  <a:gd name="connsiteX2" fmla="*/ 2384461 w 2438816"/>
                  <a:gd name="connsiteY2" fmla="*/ 0 h 543549"/>
                  <a:gd name="connsiteX3" fmla="*/ 2438816 w 2438816"/>
                  <a:gd name="connsiteY3" fmla="*/ 54355 h 543549"/>
                  <a:gd name="connsiteX4" fmla="*/ 2438816 w 2438816"/>
                  <a:gd name="connsiteY4" fmla="*/ 489194 h 543549"/>
                  <a:gd name="connsiteX5" fmla="*/ 2384461 w 2438816"/>
                  <a:gd name="connsiteY5" fmla="*/ 543549 h 543549"/>
                  <a:gd name="connsiteX6" fmla="*/ 54355 w 2438816"/>
                  <a:gd name="connsiteY6" fmla="*/ 543549 h 543549"/>
                  <a:gd name="connsiteX7" fmla="*/ 0 w 2438816"/>
                  <a:gd name="connsiteY7" fmla="*/ 489194 h 543549"/>
                  <a:gd name="connsiteX8" fmla="*/ 0 w 2438816"/>
                  <a:gd name="connsiteY8" fmla="*/ 54355 h 5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16" h="543549">
                    <a:moveTo>
                      <a:pt x="0" y="54355"/>
                    </a:moveTo>
                    <a:cubicBezTo>
                      <a:pt x="0" y="24336"/>
                      <a:pt x="24336" y="0"/>
                      <a:pt x="54355" y="0"/>
                    </a:cubicBezTo>
                    <a:lnTo>
                      <a:pt x="2384461" y="0"/>
                    </a:lnTo>
                    <a:cubicBezTo>
                      <a:pt x="2414480" y="0"/>
                      <a:pt x="2438816" y="24336"/>
                      <a:pt x="2438816" y="54355"/>
                    </a:cubicBezTo>
                    <a:lnTo>
                      <a:pt x="2438816" y="489194"/>
                    </a:lnTo>
                    <a:cubicBezTo>
                      <a:pt x="2438816" y="519213"/>
                      <a:pt x="2414480" y="543549"/>
                      <a:pt x="2384461" y="543549"/>
                    </a:cubicBezTo>
                    <a:lnTo>
                      <a:pt x="54355" y="543549"/>
                    </a:lnTo>
                    <a:cubicBezTo>
                      <a:pt x="24336" y="543549"/>
                      <a:pt x="0" y="519213"/>
                      <a:pt x="0" y="489194"/>
                    </a:cubicBezTo>
                    <a:lnTo>
                      <a:pt x="0" y="54355"/>
                    </a:lnTo>
                    <a:close/>
                  </a:path>
                </a:pathLst>
              </a:custGeom>
              <a:ln w="76200">
                <a:solidFill>
                  <a:srgbClr val="FF0000"/>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880" tIns="61640" rIns="76880" bIns="616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考試分發</a:t>
                </a:r>
                <a:r>
                  <a:rPr lang="zh-TW" altLang="en-US" sz="2400" b="1" kern="1200" dirty="0">
                    <a:solidFill>
                      <a:schemeClr val="tx1"/>
                    </a:solidFill>
                    <a:latin typeface="微軟正黑體" panose="020B0604030504040204" pitchFamily="34" charset="-120"/>
                    <a:ea typeface="微軟正黑體" panose="020B0604030504040204" pitchFamily="34" charset="-120"/>
                  </a:rPr>
                  <a:t>入學</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066800">
                  <a:lnSpc>
                    <a:spcPct val="20000"/>
                  </a:lnSpc>
                  <a:spcBef>
                    <a:spcPct val="0"/>
                  </a:spcBef>
                  <a:spcAft>
                    <a:spcPct val="35000"/>
                  </a:spcAft>
                  <a:buNone/>
                </a:pPr>
                <a:r>
                  <a:rPr lang="en-US" altLang="zh-TW" b="1" kern="1200" dirty="0">
                    <a:solidFill>
                      <a:srgbClr val="FF0000"/>
                    </a:solidFill>
                    <a:latin typeface="微軟正黑體" panose="020B0604030504040204" pitchFamily="34" charset="-120"/>
                    <a:ea typeface="微軟正黑體" panose="020B0604030504040204" pitchFamily="34" charset="-120"/>
                  </a:rPr>
                  <a:t>(</a:t>
                </a:r>
                <a:r>
                  <a:rPr lang="zh-TW" altLang="en-US" b="1" kern="1200" dirty="0">
                    <a:solidFill>
                      <a:srgbClr val="FF0000"/>
                    </a:solidFill>
                    <a:latin typeface="微軟正黑體" panose="020B0604030504040204" pitchFamily="34" charset="-120"/>
                    <a:ea typeface="微軟正黑體" panose="020B0604030504040204" pitchFamily="34" charset="-120"/>
                  </a:rPr>
                  <a:t>本區</a:t>
                </a:r>
                <a:r>
                  <a:rPr lang="zh-TW" altLang="en-US" b="1" dirty="0">
                    <a:solidFill>
                      <a:srgbClr val="FF0000"/>
                    </a:solidFill>
                    <a:latin typeface="微軟正黑體" panose="020B0604030504040204" pitchFamily="34" charset="-120"/>
                    <a:ea typeface="微軟正黑體" panose="020B0604030504040204" pitchFamily="34" charset="-120"/>
                  </a:rPr>
                  <a:t>無辦理</a:t>
                </a:r>
                <a:r>
                  <a:rPr lang="en-US" altLang="zh-TW" b="1" dirty="0">
                    <a:solidFill>
                      <a:srgbClr val="FF0000"/>
                    </a:solidFill>
                    <a:latin typeface="微軟正黑體" panose="020B0604030504040204" pitchFamily="34" charset="-120"/>
                    <a:ea typeface="微軟正黑體" panose="020B0604030504040204" pitchFamily="34" charset="-120"/>
                  </a:rPr>
                  <a:t>)</a:t>
                </a:r>
              </a:p>
            </p:txBody>
          </p:sp>
          <p:sp>
            <p:nvSpPr>
              <p:cNvPr id="15" name="手繪多邊形: 圖案 14">
                <a:hlinkClick r:id="rId7" action="ppaction://hlinksldjump"/>
                <a:extLst>
                  <a:ext uri="{FF2B5EF4-FFF2-40B4-BE49-F238E27FC236}">
                    <a16:creationId xmlns:a16="http://schemas.microsoft.com/office/drawing/2014/main" id="{DDC99330-DA9A-4421-9BCD-38DF8D05FD48}"/>
                  </a:ext>
                </a:extLst>
              </p:cNvPr>
              <p:cNvSpPr/>
              <p:nvPr/>
            </p:nvSpPr>
            <p:spPr>
              <a:xfrm>
                <a:off x="3393815" y="4041068"/>
                <a:ext cx="2391455" cy="1895142"/>
              </a:xfrm>
              <a:custGeom>
                <a:avLst/>
                <a:gdLst>
                  <a:gd name="connsiteX0" fmla="*/ 0 w 2391455"/>
                  <a:gd name="connsiteY0" fmla="*/ 205664 h 2056636"/>
                  <a:gd name="connsiteX1" fmla="*/ 205664 w 2391455"/>
                  <a:gd name="connsiteY1" fmla="*/ 0 h 2056636"/>
                  <a:gd name="connsiteX2" fmla="*/ 2185791 w 2391455"/>
                  <a:gd name="connsiteY2" fmla="*/ 0 h 2056636"/>
                  <a:gd name="connsiteX3" fmla="*/ 2391455 w 2391455"/>
                  <a:gd name="connsiteY3" fmla="*/ 205664 h 2056636"/>
                  <a:gd name="connsiteX4" fmla="*/ 2391455 w 2391455"/>
                  <a:gd name="connsiteY4" fmla="*/ 1850972 h 2056636"/>
                  <a:gd name="connsiteX5" fmla="*/ 2185791 w 2391455"/>
                  <a:gd name="connsiteY5" fmla="*/ 2056636 h 2056636"/>
                  <a:gd name="connsiteX6" fmla="*/ 205664 w 2391455"/>
                  <a:gd name="connsiteY6" fmla="*/ 2056636 h 2056636"/>
                  <a:gd name="connsiteX7" fmla="*/ 0 w 2391455"/>
                  <a:gd name="connsiteY7" fmla="*/ 1850972 h 2056636"/>
                  <a:gd name="connsiteX8" fmla="*/ 0 w 2391455"/>
                  <a:gd name="connsiteY8" fmla="*/ 205664 h 205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455" h="2056636">
                    <a:moveTo>
                      <a:pt x="0" y="205664"/>
                    </a:moveTo>
                    <a:cubicBezTo>
                      <a:pt x="0" y="92079"/>
                      <a:pt x="92079" y="0"/>
                      <a:pt x="205664" y="0"/>
                    </a:cubicBezTo>
                    <a:lnTo>
                      <a:pt x="2185791" y="0"/>
                    </a:lnTo>
                    <a:cubicBezTo>
                      <a:pt x="2299376" y="0"/>
                      <a:pt x="2391455" y="92079"/>
                      <a:pt x="2391455" y="205664"/>
                    </a:cubicBezTo>
                    <a:lnTo>
                      <a:pt x="2391455" y="1850972"/>
                    </a:lnTo>
                    <a:cubicBezTo>
                      <a:pt x="2391455" y="1964557"/>
                      <a:pt x="2299376" y="2056636"/>
                      <a:pt x="2185791" y="2056636"/>
                    </a:cubicBezTo>
                    <a:lnTo>
                      <a:pt x="205664" y="2056636"/>
                    </a:lnTo>
                    <a:cubicBezTo>
                      <a:pt x="92079" y="2056636"/>
                      <a:pt x="0" y="1964557"/>
                      <a:pt x="0" y="1850972"/>
                    </a:cubicBezTo>
                    <a:lnTo>
                      <a:pt x="0" y="20566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197" tIns="105957" rIns="121197" bIns="105957" numCol="1" spcCol="1270" anchor="t" anchorCtr="0">
                <a:noAutofit/>
              </a:bodyPr>
              <a:lstStyle/>
              <a:p>
                <a:pPr marL="0" lvl="0" indent="0" algn="ctr" defTabSz="1066800">
                  <a:lnSpc>
                    <a:spcPct val="90000"/>
                  </a:lnSpc>
                  <a:spcBef>
                    <a:spcPct val="0"/>
                  </a:spcBef>
                  <a:spcAft>
                    <a:spcPts val="600"/>
                  </a:spcAft>
                  <a:buNone/>
                </a:pPr>
                <a:r>
                  <a:rPr lang="zh-TW" altLang="en-US" sz="2400" b="1" kern="1200" dirty="0">
                    <a:latin typeface="微軟正黑體" panose="020B0604030504040204" pitchFamily="34" charset="-120"/>
                    <a:ea typeface="微軟正黑體" panose="020B0604030504040204" pitchFamily="34" charset="-120"/>
                  </a:rPr>
                  <a:t>甄選入學</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高職專業群科</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藝才班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體育班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科學班</a:t>
                </a:r>
              </a:p>
              <a:p>
                <a:pPr marL="171450" lvl="1" indent="0" algn="ctr" defTabSz="800100">
                  <a:lnSpc>
                    <a:spcPts val="2400"/>
                  </a:lnSpc>
                  <a:spcBef>
                    <a:spcPct val="0"/>
                  </a:spcBef>
                  <a:spcAft>
                    <a:spcPts val="0"/>
                  </a:spcAft>
                  <a:buNone/>
                </a:pPr>
                <a:endParaRPr lang="zh-TW" altLang="en-US" sz="1800" b="1" kern="1200" dirty="0">
                  <a:latin typeface="微軟正黑體" panose="020B0604030504040204" pitchFamily="34" charset="-120"/>
                  <a:ea typeface="微軟正黑體" panose="020B0604030504040204" pitchFamily="34" charset="-120"/>
                </a:endParaRPr>
              </a:p>
            </p:txBody>
          </p:sp>
          <p:sp>
            <p:nvSpPr>
              <p:cNvPr id="16" name="手繪多邊形: 圖案 15">
                <a:extLst>
                  <a:ext uri="{FF2B5EF4-FFF2-40B4-BE49-F238E27FC236}">
                    <a16:creationId xmlns:a16="http://schemas.microsoft.com/office/drawing/2014/main" id="{E7980D54-F094-4015-AB82-0FC331B9BE57}"/>
                  </a:ext>
                </a:extLst>
              </p:cNvPr>
              <p:cNvSpPr/>
              <p:nvPr/>
            </p:nvSpPr>
            <p:spPr>
              <a:xfrm>
                <a:off x="6127053"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其他方式</a:t>
                </a:r>
              </a:p>
            </p:txBody>
          </p:sp>
          <p:sp>
            <p:nvSpPr>
              <p:cNvPr id="17" name="手繪多邊形: 圖案 16">
                <a:hlinkClick r:id="rId8" action="ppaction://hlinksldjump"/>
                <a:extLst>
                  <a:ext uri="{FF2B5EF4-FFF2-40B4-BE49-F238E27FC236}">
                    <a16:creationId xmlns:a16="http://schemas.microsoft.com/office/drawing/2014/main" id="{5E9D4370-D0F3-4116-A56F-A3349A0AAA29}"/>
                  </a:ext>
                </a:extLst>
              </p:cNvPr>
              <p:cNvSpPr/>
              <p:nvPr/>
            </p:nvSpPr>
            <p:spPr>
              <a:xfrm>
                <a:off x="6394446" y="3185873"/>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spcBef>
                    <a:spcPct val="0"/>
                  </a:spcBef>
                  <a:buNone/>
                </a:pPr>
                <a:r>
                  <a:rPr lang="zh-TW" altLang="en-US" sz="2000" b="1" kern="1200" dirty="0">
                    <a:latin typeface="微軟正黑體" panose="020B0604030504040204" pitchFamily="34" charset="-120"/>
                    <a:ea typeface="微軟正黑體" panose="020B0604030504040204" pitchFamily="34" charset="-120"/>
                  </a:rPr>
                  <a:t>實用技</a:t>
                </a:r>
                <a:r>
                  <a:rPr lang="zh-TW" altLang="en-US" sz="2000" b="1" dirty="0">
                    <a:latin typeface="微軟正黑體" panose="020B0604030504040204" pitchFamily="34" charset="-120"/>
                    <a:ea typeface="微軟正黑體" panose="020B0604030504040204" pitchFamily="34" charset="-120"/>
                  </a:rPr>
                  <a:t>能學程</a:t>
                </a:r>
                <a:endParaRPr lang="zh-TW" altLang="en-US" sz="2000" b="1" kern="1200" dirty="0">
                  <a:latin typeface="微軟正黑體" panose="020B0604030504040204" pitchFamily="34" charset="-120"/>
                  <a:ea typeface="微軟正黑體" panose="020B0604030504040204" pitchFamily="34" charset="-120"/>
                </a:endParaRPr>
              </a:p>
            </p:txBody>
          </p:sp>
          <p:sp>
            <p:nvSpPr>
              <p:cNvPr id="18" name="手繪多邊形: 圖案 17">
                <a:hlinkClick r:id="rId9" action="ppaction://hlinksldjump"/>
                <a:extLst>
                  <a:ext uri="{FF2B5EF4-FFF2-40B4-BE49-F238E27FC236}">
                    <a16:creationId xmlns:a16="http://schemas.microsoft.com/office/drawing/2014/main" id="{0C422A40-FA25-48F0-8735-2C6AEABBA218}"/>
                  </a:ext>
                </a:extLst>
              </p:cNvPr>
              <p:cNvSpPr/>
              <p:nvPr/>
            </p:nvSpPr>
            <p:spPr>
              <a:xfrm>
                <a:off x="6394446" y="3757187"/>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spcBef>
                    <a:spcPct val="0"/>
                  </a:spcBef>
                  <a:buNone/>
                </a:pPr>
                <a:r>
                  <a:rPr lang="zh-TW" altLang="en-US" sz="2000" b="1" kern="1200" dirty="0">
                    <a:latin typeface="微軟正黑體" panose="020B0604030504040204" pitchFamily="34" charset="-120"/>
                    <a:ea typeface="微軟正黑體" panose="020B0604030504040204" pitchFamily="34" charset="-120"/>
                  </a:rPr>
                  <a:t>建教合作班</a:t>
                </a:r>
              </a:p>
            </p:txBody>
          </p:sp>
          <p:sp>
            <p:nvSpPr>
              <p:cNvPr id="19" name="手繪多邊形: 圖案 18">
                <a:hlinkClick r:id="rId10" action="ppaction://hlinksldjump"/>
                <a:extLst>
                  <a:ext uri="{FF2B5EF4-FFF2-40B4-BE49-F238E27FC236}">
                    <a16:creationId xmlns:a16="http://schemas.microsoft.com/office/drawing/2014/main" id="{29B9C658-9193-4DF3-AB4A-F46654F84550}"/>
                  </a:ext>
                </a:extLst>
              </p:cNvPr>
              <p:cNvSpPr/>
              <p:nvPr/>
            </p:nvSpPr>
            <p:spPr>
              <a:xfrm>
                <a:off x="6394446" y="4328501"/>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spcBef>
                    <a:spcPct val="0"/>
                  </a:spcBef>
                  <a:buNone/>
                </a:pPr>
                <a:r>
                  <a:rPr lang="zh-TW" altLang="en-US" sz="2000" b="1" kern="1200" dirty="0">
                    <a:latin typeface="微軟正黑體" panose="020B0604030504040204" pitchFamily="34" charset="-120"/>
                    <a:ea typeface="微軟正黑體" panose="020B0604030504040204" pitchFamily="34" charset="-120"/>
                  </a:rPr>
                  <a:t>運動績優生獨招</a:t>
                </a:r>
              </a:p>
            </p:txBody>
          </p:sp>
          <p:sp>
            <p:nvSpPr>
              <p:cNvPr id="20" name="手繪多邊形: 圖案 19">
                <a:hlinkClick r:id="rId11" action="ppaction://hlinksldjump"/>
                <a:extLst>
                  <a:ext uri="{FF2B5EF4-FFF2-40B4-BE49-F238E27FC236}">
                    <a16:creationId xmlns:a16="http://schemas.microsoft.com/office/drawing/2014/main" id="{C9BB0F39-FC88-4FD6-8E19-896BEBE03B1F}"/>
                  </a:ext>
                </a:extLst>
              </p:cNvPr>
              <p:cNvSpPr/>
              <p:nvPr/>
            </p:nvSpPr>
            <p:spPr>
              <a:xfrm>
                <a:off x="6394446" y="4899815"/>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spcBef>
                    <a:spcPct val="0"/>
                  </a:spcBef>
                  <a:buNone/>
                </a:pPr>
                <a:r>
                  <a:rPr lang="zh-TW" altLang="en-US" sz="1800" b="1" kern="1200" dirty="0">
                    <a:latin typeface="微軟正黑體" panose="020B0604030504040204" pitchFamily="34" charset="-120"/>
                    <a:ea typeface="微軟正黑體" panose="020B0604030504040204" pitchFamily="34" charset="-120"/>
                  </a:rPr>
                  <a:t>身障適性輔導安置</a:t>
                </a:r>
              </a:p>
            </p:txBody>
          </p:sp>
          <p:sp>
            <p:nvSpPr>
              <p:cNvPr id="21" name="手繪多邊形: 圖案 20">
                <a:hlinkClick r:id="rId12" action="ppaction://hlinksldjump"/>
                <a:extLst>
                  <a:ext uri="{FF2B5EF4-FFF2-40B4-BE49-F238E27FC236}">
                    <a16:creationId xmlns:a16="http://schemas.microsoft.com/office/drawing/2014/main" id="{E536AFD1-2325-4EAB-AB89-315BD18DC886}"/>
                  </a:ext>
                </a:extLst>
              </p:cNvPr>
              <p:cNvSpPr/>
              <p:nvPr/>
            </p:nvSpPr>
            <p:spPr>
              <a:xfrm>
                <a:off x="6394446" y="5471129"/>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spcBef>
                    <a:spcPct val="0"/>
                  </a:spcBef>
                  <a:buNone/>
                </a:pPr>
                <a:r>
                  <a:rPr lang="zh-TW" altLang="en-US" sz="1800" b="1" kern="1200" dirty="0">
                    <a:latin typeface="微軟正黑體" panose="020B0604030504040204" pitchFamily="34" charset="-120"/>
                    <a:ea typeface="微軟正黑體" panose="020B0604030504040204" pitchFamily="34" charset="-120"/>
                  </a:rPr>
                  <a:t>其他獨招</a:t>
                </a:r>
              </a:p>
            </p:txBody>
          </p:sp>
        </p:grpSp>
        <p:grpSp>
          <p:nvGrpSpPr>
            <p:cNvPr id="10" name="群組 9"/>
            <p:cNvGrpSpPr/>
            <p:nvPr/>
          </p:nvGrpSpPr>
          <p:grpSpPr>
            <a:xfrm>
              <a:off x="575045" y="4856829"/>
              <a:ext cx="2323214" cy="497674"/>
              <a:chOff x="219907" y="1949852"/>
              <a:chExt cx="2323214" cy="497674"/>
            </a:xfrm>
          </p:grpSpPr>
          <p:sp>
            <p:nvSpPr>
              <p:cNvPr id="11" name="圓角矩形 10">
                <a:hlinkClick r:id="rId4" action="ppaction://hlinksldjump"/>
              </p:cNvPr>
              <p:cNvSpPr/>
              <p:nvPr/>
            </p:nvSpPr>
            <p:spPr>
              <a:xfrm>
                <a:off x="219907" y="1949852"/>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13" action="ppaction://hlinksldjump"/>
              </p:cNvPr>
              <p:cNvSpPr txBox="1"/>
              <p:nvPr/>
            </p:nvSpPr>
            <p:spPr>
              <a:xfrm>
                <a:off x="248325" y="1969665"/>
                <a:ext cx="2294796" cy="4766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spcBef>
                    <a:spcPct val="0"/>
                  </a:spcBef>
                </a:pPr>
                <a:r>
                  <a:rPr lang="zh-TW" altLang="en-US" sz="2400" b="1" dirty="0">
                    <a:solidFill>
                      <a:schemeClr val="tx1"/>
                    </a:solidFill>
                    <a:latin typeface="微軟正黑體" panose="020B0604030504040204" pitchFamily="34" charset="-120"/>
                    <a:ea typeface="微軟正黑體" panose="020B0604030504040204" pitchFamily="34" charset="-120"/>
                  </a:rPr>
                  <a:t>優先免試</a:t>
                </a:r>
                <a:endParaRPr lang="zh-TW" altLang="en-US" sz="2400" b="1" kern="1200" dirty="0">
                  <a:solidFill>
                    <a:schemeClr val="tx1"/>
                  </a:solidFill>
                  <a:latin typeface="微軟正黑體" panose="020B0604030504040204" pitchFamily="34" charset="-120"/>
                  <a:ea typeface="微軟正黑體" panose="020B0604030504040204" pitchFamily="34" charset="-120"/>
                </a:endParaRPr>
              </a:p>
            </p:txBody>
          </p:sp>
        </p:grpSp>
        <p:sp>
          <p:nvSpPr>
            <p:cNvPr id="22" name="手繪多邊形: 圖案 21">
              <a:hlinkClick r:id="rId5" action="ppaction://hlinksldjump"/>
              <a:extLst>
                <a:ext uri="{FF2B5EF4-FFF2-40B4-BE49-F238E27FC236}">
                  <a16:creationId xmlns:a16="http://schemas.microsoft.com/office/drawing/2014/main" id="{7E523D09-E58D-449F-A0C2-EC2D5AFCDEEF}"/>
                </a:ext>
              </a:extLst>
            </p:cNvPr>
            <p:cNvSpPr/>
            <p:nvPr/>
          </p:nvSpPr>
          <p:spPr>
            <a:xfrm>
              <a:off x="575045" y="3100874"/>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spcBef>
                  <a:spcPct val="0"/>
                </a:spcBef>
                <a:buNone/>
              </a:pPr>
              <a:r>
                <a:rPr lang="zh-TW" altLang="en-US" sz="2400" b="1" kern="1200" dirty="0">
                  <a:solidFill>
                    <a:schemeClr val="tx1"/>
                  </a:solidFill>
                  <a:latin typeface="微軟正黑體" panose="020B0604030504040204" pitchFamily="34" charset="-120"/>
                  <a:ea typeface="微軟正黑體" panose="020B0604030504040204" pitchFamily="34" charset="-120"/>
                </a:rPr>
                <a:t>完全免試</a:t>
              </a:r>
            </a:p>
          </p:txBody>
        </p:sp>
      </p:grpSp>
    </p:spTree>
    <p:extLst>
      <p:ext uri="{BB962C8B-B14F-4D97-AF65-F5344CB8AC3E}">
        <p14:creationId xmlns:p14="http://schemas.microsoft.com/office/powerpoint/2010/main" val="2966241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98323" y="1284096"/>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617653" y="2437540"/>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直升入學</a:t>
            </a:r>
          </a:p>
        </p:txBody>
      </p:sp>
      <p:sp>
        <p:nvSpPr>
          <p:cNvPr id="8" name="圓角矩形 7"/>
          <p:cNvSpPr/>
          <p:nvPr/>
        </p:nvSpPr>
        <p:spPr>
          <a:xfrm>
            <a:off x="4376635" y="2079226"/>
            <a:ext cx="2360098"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高中職免試入學</a:t>
            </a:r>
            <a:endParaRPr kumimoji="0" lang="en-US" altLang="zh-TW" sz="22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9" name="圓角矩形 8"/>
          <p:cNvSpPr/>
          <p:nvPr/>
        </p:nvSpPr>
        <p:spPr>
          <a:xfrm>
            <a:off x="7011902" y="2001875"/>
            <a:ext cx="1271387" cy="4153829"/>
          </a:xfrm>
          <a:prstGeom prst="roundRect">
            <a:avLst/>
          </a:prstGeom>
        </p:spPr>
        <p:style>
          <a:lnRef idx="0">
            <a:schemeClr val="accent2"/>
          </a:lnRef>
          <a:fillRef idx="3">
            <a:schemeClr val="accent2"/>
          </a:fillRef>
          <a:effectRef idx="3">
            <a:schemeClr val="accent2"/>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2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免試續招</a:t>
            </a:r>
          </a:p>
        </p:txBody>
      </p:sp>
      <p:sp>
        <p:nvSpPr>
          <p:cNvPr id="10" name="圓角矩形 9"/>
          <p:cNvSpPr/>
          <p:nvPr/>
        </p:nvSpPr>
        <p:spPr>
          <a:xfrm>
            <a:off x="2625287" y="4021643"/>
            <a:ext cx="4057962"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單獨辦理免試招生 </a:t>
            </a:r>
            <a:endParaRPr kumimoji="0" lang="en-US" altLang="zh-TW"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a:t>
            </a:r>
            <a:r>
              <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技術型、單科型、進修學校</a:t>
            </a:r>
            <a:r>
              <a:rPr kumimoji="0" lang="en-US" altLang="zh-TW"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a:t>
            </a:r>
            <a:endPar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11" name="矩形 10"/>
          <p:cNvSpPr/>
          <p:nvPr/>
        </p:nvSpPr>
        <p:spPr>
          <a:xfrm>
            <a:off x="1900315" y="2075454"/>
            <a:ext cx="560439" cy="3211696"/>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國中教育會考</a:t>
            </a:r>
          </a:p>
        </p:txBody>
      </p:sp>
      <p:sp>
        <p:nvSpPr>
          <p:cNvPr id="13" name="矩形 12"/>
          <p:cNvSpPr/>
          <p:nvPr/>
        </p:nvSpPr>
        <p:spPr>
          <a:xfrm>
            <a:off x="459712" y="5427340"/>
            <a:ext cx="6223537"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特色招生甄選入學</a:t>
            </a:r>
            <a:br>
              <a:rPr kumimoji="0" lang="en-US" altLang="zh-TW" sz="20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br>
            <a:r>
              <a:rPr kumimoji="0" lang="en-US" altLang="zh-TW"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a:t>
            </a:r>
            <a:r>
              <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科學班</a:t>
            </a:r>
            <a:r>
              <a:rPr kumimoji="0" lang="zh-TW" altLang="en-US" sz="1800" b="0" i="0" u="none" strike="noStrike" kern="1200" cap="none" spc="0" normalizeH="0" baseline="0" noProof="0" dirty="0">
                <a:ln>
                  <a:noFill/>
                </a:ln>
                <a:solidFill>
                  <a:prstClr val="white"/>
                </a:solidFill>
                <a:effectLst/>
                <a:uLnTx/>
                <a:uFillTx/>
                <a:latin typeface="微軟正黑體"/>
                <a:ea typeface="微軟正黑體"/>
                <a:cs typeface="+mn-cs"/>
              </a:rPr>
              <a:t>、藝才班、專業群科、體育班</a:t>
            </a:r>
            <a:r>
              <a:rPr kumimoji="0" lang="en-US" altLang="zh-TW"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a:t>
            </a:r>
            <a:endPar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16" name="文字方塊 15"/>
          <p:cNvSpPr txBox="1"/>
          <p:nvPr/>
        </p:nvSpPr>
        <p:spPr>
          <a:xfrm>
            <a:off x="1785019" y="6253213"/>
            <a:ext cx="827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5</a:t>
            </a:r>
            <a:r>
              <a:rPr kumimoji="0" lang="zh-TW" altLang="en-US"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月</a:t>
            </a:r>
            <a:endPar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17" name="文字方塊 16"/>
          <p:cNvSpPr txBox="1"/>
          <p:nvPr/>
        </p:nvSpPr>
        <p:spPr>
          <a:xfrm>
            <a:off x="3983246" y="6238362"/>
            <a:ext cx="6751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6</a:t>
            </a:r>
            <a:r>
              <a:rPr kumimoji="0" lang="zh-TW" altLang="en-US"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月</a:t>
            </a:r>
          </a:p>
        </p:txBody>
      </p:sp>
      <p:sp>
        <p:nvSpPr>
          <p:cNvPr id="19" name="文字方塊 18"/>
          <p:cNvSpPr txBox="1"/>
          <p:nvPr/>
        </p:nvSpPr>
        <p:spPr>
          <a:xfrm>
            <a:off x="6422202" y="6243637"/>
            <a:ext cx="6751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7</a:t>
            </a:r>
            <a:r>
              <a:rPr kumimoji="0" lang="zh-TW" altLang="en-US"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月</a:t>
            </a:r>
          </a:p>
        </p:txBody>
      </p:sp>
      <p:sp>
        <p:nvSpPr>
          <p:cNvPr id="21" name="文字方塊 20"/>
          <p:cNvSpPr txBox="1"/>
          <p:nvPr/>
        </p:nvSpPr>
        <p:spPr>
          <a:xfrm>
            <a:off x="7802930" y="6253213"/>
            <a:ext cx="6751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8</a:t>
            </a:r>
            <a:r>
              <a:rPr kumimoji="0" lang="zh-TW" altLang="en-US"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月</a:t>
            </a:r>
          </a:p>
        </p:txBody>
      </p:sp>
      <p:sp>
        <p:nvSpPr>
          <p:cNvPr id="22" name="矩形 21"/>
          <p:cNvSpPr/>
          <p:nvPr/>
        </p:nvSpPr>
        <p:spPr>
          <a:xfrm>
            <a:off x="2612573" y="1996745"/>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技優甄審入學</a:t>
            </a:r>
          </a:p>
        </p:txBody>
      </p:sp>
      <p:sp>
        <p:nvSpPr>
          <p:cNvPr id="23" name="矩形 22"/>
          <p:cNvSpPr/>
          <p:nvPr/>
        </p:nvSpPr>
        <p:spPr>
          <a:xfrm>
            <a:off x="2647349" y="3380104"/>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實用技能學程</a:t>
            </a:r>
          </a:p>
        </p:txBody>
      </p:sp>
      <p:sp>
        <p:nvSpPr>
          <p:cNvPr id="25" name="標題 1"/>
          <p:cNvSpPr txBox="1">
            <a:spLocks/>
          </p:cNvSpPr>
          <p:nvPr/>
        </p:nvSpPr>
        <p:spPr bwMode="auto">
          <a:xfrm>
            <a:off x="0" y="0"/>
            <a:ext cx="9144000" cy="980728"/>
          </a:xfrm>
          <a:prstGeom prst="rect">
            <a:avLst/>
          </a:prstGeom>
          <a:solidFill>
            <a:srgbClr val="558ED5"/>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j-cs"/>
              </a:rPr>
              <a:t>112</a:t>
            </a:r>
            <a:r>
              <a:rPr kumimoji="0" lang="zh-TW" altLang="en-US" sz="4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j-cs"/>
              </a:rPr>
              <a:t>學年度彰化區適性入學管道時程表</a:t>
            </a:r>
            <a:endParaRPr kumimoji="0" lang="zh-TW" altLang="en-US" sz="4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j-cs"/>
            </a:endParaRPr>
          </a:p>
        </p:txBody>
      </p:sp>
      <p:sp>
        <p:nvSpPr>
          <p:cNvPr id="27" name="圓角矩形 26"/>
          <p:cNvSpPr/>
          <p:nvPr/>
        </p:nvSpPr>
        <p:spPr>
          <a:xfrm>
            <a:off x="4376634" y="4881023"/>
            <a:ext cx="2306615"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五專免試入學</a:t>
            </a:r>
            <a:endParaRPr kumimoji="0" lang="en-US" altLang="zh-TW" sz="2400" b="0"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318009" y="6243637"/>
            <a:ext cx="9855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3-4</a:t>
            </a:r>
            <a:r>
              <a:rPr kumimoji="0" lang="zh-TW" altLang="en-US"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月</a:t>
            </a:r>
            <a:endParaRPr kumimoji="0" lang="en-US" altLang="zh-TW" sz="24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26" name="圓角矩形 25"/>
          <p:cNvSpPr/>
          <p:nvPr/>
        </p:nvSpPr>
        <p:spPr>
          <a:xfrm>
            <a:off x="2617653" y="2908178"/>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高中職優先免試</a:t>
            </a: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五專優先免試</a:t>
            </a:r>
          </a:p>
        </p:txBody>
      </p:sp>
      <p:sp>
        <p:nvSpPr>
          <p:cNvPr id="34" name="矩形 33">
            <a:extLst>
              <a:ext uri="{FF2B5EF4-FFF2-40B4-BE49-F238E27FC236}">
                <a16:creationId xmlns:a16="http://schemas.microsoft.com/office/drawing/2014/main" id="{82D0EFF2-1064-43D4-9277-B128C5DFF99C}"/>
              </a:ext>
            </a:extLst>
          </p:cNvPr>
          <p:cNvSpPr/>
          <p:nvPr/>
        </p:nvSpPr>
        <p:spPr>
          <a:xfrm>
            <a:off x="1182517" y="2087235"/>
            <a:ext cx="503691" cy="3184735"/>
          </a:xfrm>
          <a:prstGeom prst="rect">
            <a:avLst/>
          </a:prstGeom>
          <a:solidFill>
            <a:srgbClr val="003FBC"/>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試辦學習區</a:t>
            </a:r>
            <a:endParaRPr kumimoji="0" lang="en-US" altLang="zh-TW" sz="1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rPr>
              <a:t>完全免試入學</a:t>
            </a:r>
            <a:endParaRPr kumimoji="0" lang="en-US" altLang="zh-TW" sz="1800" b="1" i="0" u="none" strike="noStrike" kern="1200" cap="none" spc="0" normalizeH="0" baseline="0" noProof="0" dirty="0">
              <a:ln>
                <a:noFill/>
              </a:ln>
              <a:solidFill>
                <a:prstClr val="white"/>
              </a:solidFill>
              <a:effectLst/>
              <a:uLnTx/>
              <a:uFillTx/>
              <a:latin typeface="微軟正黑體" pitchFamily="34" charset="-120"/>
              <a:ea typeface="微軟正黑體" pitchFamily="34" charset="-120"/>
              <a:cs typeface="+mn-cs"/>
            </a:endParaRPr>
          </a:p>
        </p:txBody>
      </p:sp>
      <p:sp>
        <p:nvSpPr>
          <p:cNvPr id="2" name="投影片編號版面配置區 1">
            <a:extLst>
              <a:ext uri="{FF2B5EF4-FFF2-40B4-BE49-F238E27FC236}">
                <a16:creationId xmlns:a16="http://schemas.microsoft.com/office/drawing/2014/main" id="{629F7687-A524-43A3-94B5-DB20CDFD53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E7D0FD-EE13-44ED-ACB2-D7993CD41914}"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88216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5496" y="1145783"/>
            <a:ext cx="8928992" cy="534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1163638" lvl="1" indent="-720725"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一、務必注意各管道</a:t>
            </a:r>
            <a:r>
              <a:rPr lang="zh-TW" altLang="en-US" sz="2800" b="1" dirty="0">
                <a:solidFill>
                  <a:srgbClr val="FF0000"/>
                </a:solidFill>
                <a:latin typeface="微軟正黑體" pitchFamily="34" charset="-120"/>
                <a:ea typeface="微軟正黑體" pitchFamily="34" charset="-120"/>
                <a:cs typeface="華康儷粗圓"/>
              </a:rPr>
              <a:t>放榜</a:t>
            </a:r>
            <a:r>
              <a:rPr lang="zh-TW" altLang="en-US" sz="2800" b="1" dirty="0">
                <a:solidFill>
                  <a:srgbClr val="002060"/>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報到</a:t>
            </a:r>
            <a:r>
              <a:rPr lang="zh-TW" altLang="en-US" sz="2800" b="1" dirty="0">
                <a:solidFill>
                  <a:srgbClr val="002060"/>
                </a:solidFill>
                <a:latin typeface="微軟正黑體" pitchFamily="34" charset="-120"/>
                <a:ea typeface="微軟正黑體" pitchFamily="34" charset="-120"/>
                <a:cs typeface="華康儷粗圓"/>
              </a:rPr>
              <a:t>及</a:t>
            </a:r>
            <a:r>
              <a:rPr lang="zh-TW" altLang="en-US" sz="2800" b="1" dirty="0">
                <a:solidFill>
                  <a:srgbClr val="FF0000"/>
                </a:solidFill>
                <a:latin typeface="微軟正黑體" pitchFamily="34" charset="-120"/>
                <a:ea typeface="微軟正黑體" pitchFamily="34" charset="-120"/>
                <a:cs typeface="華康儷粗圓"/>
              </a:rPr>
              <a:t>放棄錄取資格</a:t>
            </a:r>
            <a:r>
              <a:rPr lang="zh-TW" altLang="en-US" sz="2800" b="1" dirty="0">
                <a:solidFill>
                  <a:srgbClr val="002060"/>
                </a:solidFill>
                <a:latin typeface="微軟正黑體" pitchFamily="34" charset="-120"/>
                <a:ea typeface="微軟正黑體" pitchFamily="34" charset="-120"/>
                <a:cs typeface="華康儷粗圓"/>
              </a:rPr>
              <a:t>等重要日程。</a:t>
            </a:r>
            <a:endParaRPr lang="en-US" altLang="zh-TW" sz="2800" b="1" dirty="0">
              <a:solidFill>
                <a:srgbClr val="002060"/>
              </a:solidFill>
              <a:latin typeface="微軟正黑體" pitchFamily="34" charset="-120"/>
              <a:ea typeface="微軟正黑體" pitchFamily="34" charset="-120"/>
              <a:cs typeface="華康儷粗圓"/>
            </a:endParaRPr>
          </a:p>
          <a:p>
            <a:pPr marL="1165225" lvl="1" indent="-71755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二、</a:t>
            </a:r>
            <a:r>
              <a:rPr lang="zh-TW" altLang="en-US" sz="3600" b="1" u="sng" dirty="0">
                <a:solidFill>
                  <a:srgbClr val="FF0000"/>
                </a:solidFill>
                <a:latin typeface="微軟正黑體" pitchFamily="34" charset="-120"/>
                <a:ea typeface="微軟正黑體" pitchFamily="34" charset="-120"/>
                <a:cs typeface="華康儷粗圓"/>
              </a:rPr>
              <a:t>各管道錄取報到後，如未於期限內放棄錄取資格者將不得報名其他入學管道</a:t>
            </a:r>
            <a:r>
              <a:rPr lang="zh-TW" altLang="en-US" sz="3600" b="1" dirty="0">
                <a:solidFill>
                  <a:srgbClr val="FF0000"/>
                </a:solidFill>
                <a:latin typeface="微軟正黑體" pitchFamily="34" charset="-120"/>
                <a:ea typeface="微軟正黑體" pitchFamily="34" charset="-120"/>
                <a:cs typeface="華康儷粗圓"/>
              </a:rPr>
              <a:t>。</a:t>
            </a:r>
            <a:endParaRPr lang="en-US" altLang="zh-TW" sz="3600" b="1" dirty="0">
              <a:solidFill>
                <a:srgbClr val="FF0000"/>
              </a:solidFill>
              <a:latin typeface="微軟正黑體" pitchFamily="34" charset="-120"/>
              <a:ea typeface="微軟正黑體" pitchFamily="34" charset="-120"/>
              <a:cs typeface="華康儷粗圓"/>
            </a:endParaRPr>
          </a:p>
          <a:p>
            <a:pPr marL="1163638" lvl="1" indent="-706438"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三、請依照錄取學校的規定，於期限內繳交畢業證書等相關資料。</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四、選校前，請參考各校特色課程與選修科目如何安</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排，以符應個人性向與興趣。</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0"/>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800" b="1" dirty="0">
                <a:solidFill>
                  <a:prstClr val="white"/>
                </a:solidFill>
                <a:latin typeface="微軟正黑體" pitchFamily="34" charset="-120"/>
                <a:ea typeface="微軟正黑體" pitchFamily="34" charset="-120"/>
              </a:rPr>
              <a:t>112</a:t>
            </a:r>
            <a:r>
              <a:rPr lang="zh-TW" altLang="en-US" sz="4800" b="1" dirty="0">
                <a:solidFill>
                  <a:prstClr val="white"/>
                </a:solidFill>
                <a:latin typeface="微軟正黑體" pitchFamily="34" charset="-120"/>
                <a:ea typeface="微軟正黑體" pitchFamily="34" charset="-120"/>
              </a:rPr>
              <a:t>學年度免試入學注意事項</a:t>
            </a:r>
            <a:endParaRPr kumimoji="1" lang="zh-TW" altLang="en-US" sz="4800" b="1" dirty="0">
              <a:solidFill>
                <a:prstClr val="white"/>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54BC7FF5-EDF6-4535-AB9A-F5A2A9470345}"/>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12</a:t>
            </a:fld>
            <a:endParaRPr lang="zh-TW" altLang="en-US">
              <a:solidFill>
                <a:prstClr val="black">
                  <a:tint val="75000"/>
                </a:prstClr>
              </a:solidFill>
            </a:endParaRPr>
          </a:p>
        </p:txBody>
      </p:sp>
    </p:spTree>
    <p:extLst>
      <p:ext uri="{BB962C8B-B14F-4D97-AF65-F5344CB8AC3E}">
        <p14:creationId xmlns:p14="http://schemas.microsoft.com/office/powerpoint/2010/main" val="341313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xEl>
                                              <p:pRg st="1" end="1"/>
                                            </p:txEl>
                                          </p:spTgt>
                                        </p:tgtEl>
                                        <p:attrNameLst>
                                          <p:attrName>r</p:attrName>
                                        </p:attrNameLst>
                                      </p:cBhvr>
                                    </p:animRot>
                                    <p:animRot by="-240000">
                                      <p:cBhvr>
                                        <p:cTn id="7" dur="200" fill="hold">
                                          <p:stCondLst>
                                            <p:cond delay="200"/>
                                          </p:stCondLst>
                                        </p:cTn>
                                        <p:tgtEl>
                                          <p:spTgt spid="9">
                                            <p:txEl>
                                              <p:pRg st="1" end="1"/>
                                            </p:txEl>
                                          </p:spTgt>
                                        </p:tgtEl>
                                        <p:attrNameLst>
                                          <p:attrName>r</p:attrName>
                                        </p:attrNameLst>
                                      </p:cBhvr>
                                    </p:animRot>
                                    <p:animRot by="240000">
                                      <p:cBhvr>
                                        <p:cTn id="8" dur="200" fill="hold">
                                          <p:stCondLst>
                                            <p:cond delay="400"/>
                                          </p:stCondLst>
                                        </p:cTn>
                                        <p:tgtEl>
                                          <p:spTgt spid="9">
                                            <p:txEl>
                                              <p:pRg st="1" end="1"/>
                                            </p:txEl>
                                          </p:spTgt>
                                        </p:tgtEl>
                                        <p:attrNameLst>
                                          <p:attrName>r</p:attrName>
                                        </p:attrNameLst>
                                      </p:cBhvr>
                                    </p:animRot>
                                    <p:animRot by="-240000">
                                      <p:cBhvr>
                                        <p:cTn id="9" dur="200" fill="hold">
                                          <p:stCondLst>
                                            <p:cond delay="600"/>
                                          </p:stCondLst>
                                        </p:cTn>
                                        <p:tgtEl>
                                          <p:spTgt spid="9">
                                            <p:txEl>
                                              <p:pRg st="1" end="1"/>
                                            </p:txEl>
                                          </p:spTgt>
                                        </p:tgtEl>
                                        <p:attrNameLst>
                                          <p:attrName>r</p:attrName>
                                        </p:attrNameLst>
                                      </p:cBhvr>
                                    </p:animRot>
                                    <p:animRot by="120000">
                                      <p:cBhvr>
                                        <p:cTn id="10" dur="200" fill="hold">
                                          <p:stCondLst>
                                            <p:cond delay="800"/>
                                          </p:stCondLst>
                                        </p:cTn>
                                        <p:tgtEl>
                                          <p:spTgt spid="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12740" y="1475555"/>
            <a:ext cx="8571812" cy="439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彰化區免試入學（包括優先免試及完全免試）超額比序項目積分對照表</a:t>
            </a:r>
            <a:r>
              <a:rPr lang="en-US" altLang="zh-TW" sz="3600" b="1" dirty="0">
                <a:solidFill>
                  <a:srgbClr val="002060"/>
                </a:solidFill>
                <a:latin typeface="微軟正黑體" pitchFamily="34" charset="-120"/>
                <a:ea typeface="微軟正黑體" pitchFamily="34" charset="-120"/>
                <a:cs typeface="華康儷粗圓"/>
              </a:rPr>
              <a:t>【</a:t>
            </a:r>
            <a:r>
              <a:rPr lang="zh-TW" altLang="en-US" sz="3600" b="1" dirty="0">
                <a:solidFill>
                  <a:srgbClr val="002060"/>
                </a:solidFill>
                <a:latin typeface="微軟正黑體" pitchFamily="34" charset="-120"/>
                <a:ea typeface="微軟正黑體" pitchFamily="34" charset="-120"/>
                <a:cs typeface="華康儷粗圓"/>
              </a:rPr>
              <a:t>均衡學習</a:t>
            </a:r>
            <a:r>
              <a:rPr lang="en-US" altLang="zh-TW" sz="3600" b="1" dirty="0">
                <a:solidFill>
                  <a:srgbClr val="002060"/>
                </a:solidFill>
                <a:latin typeface="微軟正黑體" pitchFamily="34" charset="-120"/>
                <a:ea typeface="微軟正黑體" pitchFamily="34" charset="-120"/>
                <a:cs typeface="華康儷粗圓"/>
              </a:rPr>
              <a:t>】</a:t>
            </a:r>
            <a:r>
              <a:rPr lang="zh-TW" altLang="en-US" sz="3600" b="1" dirty="0">
                <a:solidFill>
                  <a:srgbClr val="002060"/>
                </a:solidFill>
                <a:latin typeface="微軟正黑體" pitchFamily="34" charset="-120"/>
                <a:ea typeface="微軟正黑體" pitchFamily="34" charset="-120"/>
                <a:cs typeface="華康儷粗圓"/>
              </a:rPr>
              <a:t>項目</a:t>
            </a:r>
            <a:endParaRPr lang="en-US" altLang="zh-TW" sz="3600" b="1" dirty="0">
              <a:solidFill>
                <a:srgbClr val="002060"/>
              </a:solidFill>
              <a:latin typeface="微軟正黑體" pitchFamily="34" charset="-120"/>
              <a:ea typeface="微軟正黑體" pitchFamily="34" charset="-120"/>
              <a:cs typeface="華康儷粗圓"/>
            </a:endParaRPr>
          </a:p>
          <a:p>
            <a:pPr marL="1028700" lvl="1" indent="-571500" algn="just" eaLnBrk="1" hangingPunct="1">
              <a:lnSpc>
                <a:spcPct val="110000"/>
              </a:lnSpc>
              <a:spcAft>
                <a:spcPts val="1200"/>
              </a:spcAft>
              <a:buClr>
                <a:srgbClr val="C0504D"/>
              </a:buClr>
              <a:buSzPct val="85000"/>
              <a:buFont typeface="Wingdings" panose="05000000000000000000" pitchFamily="2" charset="2"/>
              <a:buChar char="Ø"/>
            </a:pPr>
            <a:r>
              <a:rPr lang="en-US" altLang="zh-TW" sz="2800" b="1" dirty="0">
                <a:solidFill>
                  <a:srgbClr val="002060"/>
                </a:solidFill>
                <a:latin typeface="微軟正黑體" pitchFamily="34" charset="-120"/>
                <a:ea typeface="微軟正黑體" pitchFamily="34" charset="-120"/>
              </a:rPr>
              <a:t>112</a:t>
            </a:r>
            <a:r>
              <a:rPr lang="zh-TW" altLang="en-US" sz="2800" b="1" dirty="0">
                <a:solidFill>
                  <a:srgbClr val="002060"/>
                </a:solidFill>
                <a:latin typeface="微軟正黑體" pitchFamily="34" charset="-120"/>
                <a:ea typeface="微軟正黑體" pitchFamily="34" charset="-120"/>
              </a:rPr>
              <a:t>學年度起，</a:t>
            </a:r>
            <a:r>
              <a:rPr lang="zh-TW" altLang="en-US" sz="2800" b="1" dirty="0">
                <a:solidFill>
                  <a:srgbClr val="FF0000"/>
                </a:solidFill>
                <a:latin typeface="微軟正黑體" pitchFamily="34" charset="-120"/>
                <a:ea typeface="微軟正黑體" pitchFamily="34" charset="-120"/>
              </a:rPr>
              <a:t>新增科技領域</a:t>
            </a:r>
            <a:r>
              <a:rPr lang="zh-TW" altLang="en-US" sz="2800" b="1" dirty="0">
                <a:solidFill>
                  <a:srgbClr val="00206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四擇三</a:t>
            </a:r>
            <a:r>
              <a:rPr lang="zh-TW" altLang="en-US" sz="2800" b="1" dirty="0">
                <a:solidFill>
                  <a:srgbClr val="002060"/>
                </a:solidFill>
                <a:latin typeface="微軟正黑體" pitchFamily="34" charset="-120"/>
                <a:ea typeface="微軟正黑體" pitchFamily="34" charset="-120"/>
              </a:rPr>
              <a:t>採計：</a:t>
            </a:r>
            <a:r>
              <a:rPr lang="zh-TW" altLang="en-US" sz="2800" b="1" dirty="0">
                <a:solidFill>
                  <a:srgbClr val="002060"/>
                </a:solidFill>
                <a:latin typeface="微軟正黑體" pitchFamily="34" charset="-120"/>
                <a:ea typeface="微軟正黑體" pitchFamily="34" charset="-120"/>
                <a:cs typeface="華康儷粗圓"/>
              </a:rPr>
              <a:t>健康與體育、藝術、綜合活動、</a:t>
            </a:r>
            <a:r>
              <a:rPr lang="zh-TW" altLang="en-US" sz="2800" b="1" dirty="0">
                <a:solidFill>
                  <a:srgbClr val="002060"/>
                </a:solidFill>
                <a:latin typeface="微軟正黑體" pitchFamily="34" charset="-120"/>
                <a:ea typeface="微軟正黑體" pitchFamily="34" charset="-120"/>
              </a:rPr>
              <a:t>科技</a:t>
            </a:r>
          </a:p>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私立正德高中</a:t>
            </a:r>
            <a:r>
              <a:rPr lang="zh-TW" altLang="en-US" sz="3600" b="1" dirty="0">
                <a:solidFill>
                  <a:srgbClr val="FF0000"/>
                </a:solidFill>
                <a:latin typeface="微軟正黑體" pitchFamily="34" charset="-120"/>
                <a:ea typeface="微軟正黑體" pitchFamily="34" charset="-120"/>
                <a:cs typeface="華康儷粗圓"/>
              </a:rPr>
              <a:t>應用英語科、應用日語科</a:t>
            </a:r>
            <a:r>
              <a:rPr lang="zh-TW" altLang="en-US" sz="3600" b="1" dirty="0">
                <a:solidFill>
                  <a:srgbClr val="002060"/>
                </a:solidFill>
                <a:latin typeface="微軟正黑體" pitchFamily="34" charset="-120"/>
                <a:ea typeface="微軟正黑體" pitchFamily="34" charset="-120"/>
                <a:cs typeface="華康儷粗圓"/>
              </a:rPr>
              <a:t>於</a:t>
            </a:r>
            <a:r>
              <a:rPr lang="en-US" altLang="zh-TW" sz="3600" b="1" dirty="0">
                <a:solidFill>
                  <a:srgbClr val="002060"/>
                </a:solidFill>
                <a:latin typeface="微軟正黑體" pitchFamily="34" charset="-120"/>
                <a:ea typeface="微軟正黑體" pitchFamily="34" charset="-120"/>
                <a:cs typeface="華康儷粗圓"/>
              </a:rPr>
              <a:t>112</a:t>
            </a:r>
            <a:r>
              <a:rPr lang="zh-TW" altLang="en-US" sz="3600" b="1" dirty="0">
                <a:solidFill>
                  <a:srgbClr val="002060"/>
                </a:solidFill>
                <a:latin typeface="微軟正黑體" pitchFamily="34" charset="-120"/>
                <a:ea typeface="微軟正黑體" pitchFamily="34" charset="-120"/>
                <a:cs typeface="華康儷粗圓"/>
              </a:rPr>
              <a:t>學年度恢復招生</a:t>
            </a:r>
          </a:p>
        </p:txBody>
      </p:sp>
      <p:sp>
        <p:nvSpPr>
          <p:cNvPr id="12" name="標題 1"/>
          <p:cNvSpPr txBox="1">
            <a:spLocks/>
          </p:cNvSpPr>
          <p:nvPr/>
        </p:nvSpPr>
        <p:spPr>
          <a:xfrm>
            <a:off x="-11435" y="-18303"/>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112</a:t>
            </a:r>
            <a:r>
              <a:rPr lang="zh-TW" altLang="en-US" sz="4400" b="1" dirty="0">
                <a:solidFill>
                  <a:prstClr val="white"/>
                </a:solidFill>
                <a:latin typeface="微軟正黑體" pitchFamily="34" charset="-120"/>
                <a:ea typeface="微軟正黑體" pitchFamily="34" charset="-120"/>
              </a:rPr>
              <a:t>學年度彰化區入學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24328" y="5197110"/>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a:extLst>
              <a:ext uri="{FF2B5EF4-FFF2-40B4-BE49-F238E27FC236}">
                <a16:creationId xmlns:a16="http://schemas.microsoft.com/office/drawing/2014/main" id="{1EFB1C3D-79C7-4878-8DE7-73CCC5156D99}"/>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13</a:t>
            </a:fld>
            <a:endParaRPr lang="zh-TW" altLang="en-US">
              <a:solidFill>
                <a:prstClr val="black">
                  <a:tint val="75000"/>
                </a:prstClr>
              </a:solidFill>
            </a:endParaRPr>
          </a:p>
        </p:txBody>
      </p:sp>
    </p:spTree>
    <p:extLst>
      <p:ext uri="{BB962C8B-B14F-4D97-AF65-F5344CB8AC3E}">
        <p14:creationId xmlns:p14="http://schemas.microsoft.com/office/powerpoint/2010/main" val="207532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chemeClr val="accent1">
              <a:lumMod val="7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學年度試辦學習區完全免試入學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3936014873"/>
              </p:ext>
            </p:extLst>
          </p:nvPr>
        </p:nvGraphicFramePr>
        <p:xfrm>
          <a:off x="457200" y="1484784"/>
          <a:ext cx="822959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14</a:t>
            </a:fld>
            <a:endParaRPr lang="zh-TW" altLang="en-US" dirty="0">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字方塊 7">
            <a:extLst>
              <a:ext uri="{FF2B5EF4-FFF2-40B4-BE49-F238E27FC236}">
                <a16:creationId xmlns:a16="http://schemas.microsoft.com/office/drawing/2014/main" id="{442421EB-5BFF-4367-B0B0-C522DE3CDCDF}"/>
              </a:ext>
            </a:extLst>
          </p:cNvPr>
          <p:cNvSpPr txBox="1"/>
          <p:nvPr/>
        </p:nvSpPr>
        <p:spPr>
          <a:xfrm>
            <a:off x="2855571" y="6354246"/>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3283029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890375569"/>
              </p:ext>
            </p:extLst>
          </p:nvPr>
        </p:nvGraphicFramePr>
        <p:xfrm>
          <a:off x="185508" y="2314465"/>
          <a:ext cx="6453911" cy="4169901"/>
        </p:xfrm>
        <a:graphic>
          <a:graphicData uri="http://schemas.openxmlformats.org/drawingml/2006/table">
            <a:tbl>
              <a:tblPr firstRow="1" bandRow="1">
                <a:tableStyleId>{08FB837D-C827-4EFA-A057-4D05807E0F7C}</a:tableStyleId>
              </a:tblPr>
              <a:tblGrid>
                <a:gridCol w="375228">
                  <a:extLst>
                    <a:ext uri="{9D8B030D-6E8A-4147-A177-3AD203B41FA5}">
                      <a16:colId xmlns:a16="http://schemas.microsoft.com/office/drawing/2014/main" val="20000"/>
                    </a:ext>
                  </a:extLst>
                </a:gridCol>
                <a:gridCol w="6078683">
                  <a:extLst>
                    <a:ext uri="{9D8B030D-6E8A-4147-A177-3AD203B41FA5}">
                      <a16:colId xmlns:a16="http://schemas.microsoft.com/office/drawing/2014/main" val="20001"/>
                    </a:ext>
                  </a:extLst>
                </a:gridCol>
              </a:tblGrid>
              <a:tr h="422143">
                <a:tc gridSpan="2">
                  <a:txBody>
                    <a:bodyPr/>
                    <a:lstStyle/>
                    <a:p>
                      <a:pPr algn="ctr">
                        <a:lnSpc>
                          <a:spcPct val="80000"/>
                        </a:lnSpc>
                        <a:spcAft>
                          <a:spcPts val="0"/>
                        </a:spcAft>
                      </a:pPr>
                      <a:r>
                        <a:rPr lang="zh-TW" altLang="en-US" sz="2400" b="1" kern="100" dirty="0">
                          <a:solidFill>
                            <a:schemeClr val="tx1"/>
                          </a:solidFill>
                          <a:latin typeface="微軟正黑體" pitchFamily="34" charset="-120"/>
                          <a:ea typeface="微軟正黑體" pitchFamily="34" charset="-120"/>
                          <a:cs typeface="+mn-cs"/>
                        </a:rPr>
                        <a:t>採計積分</a:t>
                      </a:r>
                      <a:endParaRPr lang="zh-TW" sz="2400" b="1" kern="100" dirty="0">
                        <a:solidFill>
                          <a:schemeClr val="tx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6">
                        <a:lumMod val="20000"/>
                        <a:lumOff val="80000"/>
                      </a:schemeClr>
                    </a:solidFill>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60320">
                <a:tc>
                  <a:txBody>
                    <a:bodyPr/>
                    <a:lstStyle/>
                    <a:p>
                      <a:pPr algn="ctr">
                        <a:lnSpc>
                          <a:spcPct val="100000"/>
                        </a:lnSpc>
                      </a:pPr>
                      <a:r>
                        <a:rPr lang="en-US" altLang="zh-TW" sz="2000" b="0" dirty="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600" b="0" kern="1200" dirty="0">
                          <a:solidFill>
                            <a:schemeClr val="dk1"/>
                          </a:solidFill>
                          <a:latin typeface="微軟正黑體" pitchFamily="34" charset="-120"/>
                          <a:ea typeface="微軟正黑體" pitchFamily="34" charset="-120"/>
                          <a:cs typeface="+mn-cs"/>
                        </a:rPr>
                        <a:t>國際技能競賽</a:t>
                      </a:r>
                      <a:r>
                        <a:rPr lang="en-US" altLang="zh-TW" sz="1600" b="0" kern="1200" dirty="0">
                          <a:solidFill>
                            <a:schemeClr val="dk1"/>
                          </a:solidFill>
                          <a:latin typeface="微軟正黑體" pitchFamily="34" charset="-120"/>
                          <a:ea typeface="微軟正黑體" pitchFamily="34" charset="-120"/>
                          <a:cs typeface="+mn-cs"/>
                        </a:rPr>
                        <a:t>(</a:t>
                      </a:r>
                      <a:r>
                        <a:rPr lang="zh-TW" altLang="en-US" sz="1600" b="0" kern="1200" dirty="0">
                          <a:solidFill>
                            <a:schemeClr val="dk1"/>
                          </a:solidFill>
                          <a:latin typeface="微軟正黑體" pitchFamily="34" charset="-120"/>
                          <a:ea typeface="微軟正黑體" pitchFamily="34" charset="-120"/>
                          <a:cs typeface="+mn-cs"/>
                        </a:rPr>
                        <a:t>含科技展覽</a:t>
                      </a:r>
                      <a:r>
                        <a:rPr lang="en-US" altLang="zh-TW" sz="1600" b="0" kern="1200" dirty="0">
                          <a:solidFill>
                            <a:schemeClr val="dk1"/>
                          </a:solidFill>
                          <a:latin typeface="微軟正黑體" pitchFamily="34" charset="-120"/>
                          <a:ea typeface="微軟正黑體" pitchFamily="34" charset="-120"/>
                          <a:cs typeface="+mn-cs"/>
                        </a:rPr>
                        <a:t>)</a:t>
                      </a:r>
                      <a:endParaRPr lang="zh-TW" altLang="en-US" sz="1600" b="0" kern="1200" dirty="0">
                        <a:solidFill>
                          <a:schemeClr val="dk1"/>
                        </a:solidFill>
                        <a:latin typeface="微軟正黑體" pitchFamily="34" charset="-120"/>
                        <a:ea typeface="微軟正黑體" pitchFamily="34" charset="-120"/>
                        <a:cs typeface="+mn-cs"/>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1"/>
                  </a:ext>
                </a:extLst>
              </a:tr>
              <a:tr h="460320">
                <a:tc>
                  <a:txBody>
                    <a:bodyPr/>
                    <a:lstStyle/>
                    <a:p>
                      <a:pPr algn="ctr">
                        <a:lnSpc>
                          <a:spcPct val="100000"/>
                        </a:lnSpc>
                      </a:pPr>
                      <a:r>
                        <a:rPr lang="en-US" altLang="zh-TW" sz="2000" b="0" dirty="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1600" b="0" kern="1200" dirty="0">
                          <a:solidFill>
                            <a:schemeClr val="dk1"/>
                          </a:solidFill>
                          <a:latin typeface="微軟正黑體" pitchFamily="34" charset="-120"/>
                          <a:ea typeface="微軟正黑體" pitchFamily="34" charset="-120"/>
                          <a:cs typeface="+mn-cs"/>
                        </a:rPr>
                        <a:t>全國性技藝技能競賽</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2"/>
                  </a:ext>
                </a:extLst>
              </a:tr>
              <a:tr h="460320">
                <a:tc>
                  <a:txBody>
                    <a:bodyPr/>
                    <a:lstStyle/>
                    <a:p>
                      <a:pPr algn="ctr">
                        <a:lnSpc>
                          <a:spcPct val="100000"/>
                        </a:lnSpc>
                      </a:pPr>
                      <a:r>
                        <a:rPr lang="en-US" altLang="zh-TW" sz="2000" b="0" dirty="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1600" b="0" kern="1200" dirty="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3"/>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200" dirty="0">
                          <a:solidFill>
                            <a:schemeClr val="dk1"/>
                          </a:solidFill>
                          <a:latin typeface="微軟正黑體" pitchFamily="34" charset="-120"/>
                          <a:ea typeface="微軟正黑體" pitchFamily="34" charset="-120"/>
                          <a:cs typeface="+mn-cs"/>
                        </a:rPr>
                        <a:t>其他國際性特殊技藝技能競賽</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4"/>
                  </a:ext>
                </a:extLst>
              </a:tr>
              <a:tr h="498158">
                <a:tc>
                  <a:txBody>
                    <a:bodyPr/>
                    <a:lstStyle/>
                    <a:p>
                      <a:pPr algn="ctr">
                        <a:lnSpc>
                          <a:spcPct val="100000"/>
                        </a:lnSpc>
                      </a:pPr>
                      <a:r>
                        <a:rPr lang="en-US" altLang="zh-TW" sz="2000" b="0" dirty="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algn="l">
                        <a:lnSpc>
                          <a:spcPct val="100000"/>
                        </a:lnSpc>
                        <a:spcAft>
                          <a:spcPts val="0"/>
                        </a:spcAft>
                      </a:pPr>
                      <a:r>
                        <a:rPr lang="zh-TW" altLang="en-US" sz="1600" b="0" kern="100" dirty="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16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5"/>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rgbClr val="FF0000"/>
                          </a:solidFill>
                          <a:latin typeface="微軟正黑體" pitchFamily="34" charset="-120"/>
                          <a:ea typeface="微軟正黑體" pitchFamily="34" charset="-120"/>
                          <a:cs typeface="Times New Roman"/>
                        </a:rPr>
                        <a:t>全國技能競賽</a:t>
                      </a:r>
                      <a:r>
                        <a:rPr lang="zh-TW" altLang="en-US" sz="1600" b="1" kern="100" dirty="0">
                          <a:solidFill>
                            <a:srgbClr val="FF0000"/>
                          </a:solidFill>
                          <a:latin typeface="微軟正黑體" pitchFamily="34" charset="-120"/>
                          <a:ea typeface="微軟正黑體" pitchFamily="34" charset="-120"/>
                          <a:cs typeface="Times New Roman"/>
                        </a:rPr>
                        <a:t>分區</a:t>
                      </a:r>
                      <a:r>
                        <a:rPr lang="zh-TW" altLang="en-US" sz="1600" b="0" kern="100" dirty="0">
                          <a:solidFill>
                            <a:srgbClr val="FF0000"/>
                          </a:solidFill>
                          <a:latin typeface="微軟正黑體" pitchFamily="34" charset="-120"/>
                          <a:ea typeface="微軟正黑體" pitchFamily="34" charset="-120"/>
                          <a:cs typeface="Times New Roman"/>
                        </a:rPr>
                        <a:t>技能競賽青少年組競賽</a:t>
                      </a:r>
                      <a:endParaRPr lang="zh-TW" altLang="en-US" sz="1600" b="0" dirty="0">
                        <a:solidFill>
                          <a:srgbClr val="FF0000"/>
                        </a:solidFill>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6"/>
                  </a:ext>
                </a:extLst>
              </a:tr>
              <a:tr h="4603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chemeClr val="tx1"/>
                          </a:solidFill>
                          <a:latin typeface="微軟正黑體" pitchFamily="34" charset="-120"/>
                          <a:ea typeface="微軟正黑體" pitchFamily="34" charset="-120"/>
                          <a:cs typeface="Times New Roman"/>
                        </a:rPr>
                        <a:t>領有技術士證</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7"/>
                  </a:ext>
                </a:extLst>
              </a:tr>
              <a:tr h="402920">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8</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kern="100" dirty="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1600" b="1" kern="100" dirty="0">
                          <a:solidFill>
                            <a:srgbClr val="FF0000"/>
                          </a:solidFill>
                          <a:latin typeface="微軟正黑體" pitchFamily="34" charset="-120"/>
                          <a:ea typeface="微軟正黑體" pitchFamily="34" charset="-120"/>
                          <a:cs typeface="Times New Roman"/>
                        </a:rPr>
                        <a:t>PR</a:t>
                      </a:r>
                      <a:r>
                        <a:rPr lang="zh-TW" altLang="en-US" sz="1600" b="1" kern="100" dirty="0">
                          <a:solidFill>
                            <a:srgbClr val="FF0000"/>
                          </a:solidFill>
                          <a:latin typeface="微軟正黑體" pitchFamily="34" charset="-120"/>
                          <a:ea typeface="微軟正黑體" pitchFamily="34" charset="-120"/>
                          <a:cs typeface="Times New Roman"/>
                        </a:rPr>
                        <a:t>值七十</a:t>
                      </a:r>
                      <a:r>
                        <a:rPr lang="zh-TW" altLang="en-US" sz="1600" b="0" kern="100" dirty="0">
                          <a:solidFill>
                            <a:schemeClr val="tx1"/>
                          </a:solidFill>
                          <a:latin typeface="微軟正黑體" pitchFamily="34" charset="-120"/>
                          <a:ea typeface="微軟正黑體" pitchFamily="34" charset="-120"/>
                          <a:cs typeface="Times New Roman"/>
                        </a:rPr>
                        <a:t>以上者</a:t>
                      </a:r>
                      <a:r>
                        <a:rPr lang="en-US" altLang="zh-TW" sz="1600" b="0" kern="100" dirty="0">
                          <a:solidFill>
                            <a:schemeClr val="tx1"/>
                          </a:solidFill>
                          <a:latin typeface="微軟正黑體" pitchFamily="34" charset="-120"/>
                          <a:ea typeface="微軟正黑體" pitchFamily="34" charset="-120"/>
                          <a:cs typeface="Times New Roman"/>
                        </a:rPr>
                        <a:t>(</a:t>
                      </a:r>
                      <a:r>
                        <a:rPr lang="zh-TW" altLang="en-US" sz="1600" b="0" kern="100" dirty="0">
                          <a:solidFill>
                            <a:schemeClr val="tx1"/>
                          </a:solidFill>
                          <a:latin typeface="微軟正黑體" pitchFamily="34" charset="-120"/>
                          <a:ea typeface="微軟正黑體" pitchFamily="34" charset="-120"/>
                          <a:cs typeface="Times New Roman"/>
                        </a:rPr>
                        <a:t>得擇優一職群成績採計得分</a:t>
                      </a:r>
                      <a:r>
                        <a:rPr lang="en-US" altLang="zh-TW" sz="1600" b="0" kern="100" dirty="0">
                          <a:solidFill>
                            <a:schemeClr val="tx1"/>
                          </a:solidFill>
                          <a:latin typeface="微軟正黑體" pitchFamily="34" charset="-120"/>
                          <a:ea typeface="微軟正黑體" pitchFamily="34" charset="-120"/>
                          <a:cs typeface="Times New Roman"/>
                        </a:rPr>
                        <a:t>)</a:t>
                      </a:r>
                      <a:endParaRPr lang="zh-TW" altLang="en-US" sz="16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798898966"/>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206321" y="892243"/>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zh-TW" altLang="en-US" dirty="0"/>
            </a:p>
          </p:txBody>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3" name="群組 18"/>
          <p:cNvGrpSpPr/>
          <p:nvPr/>
        </p:nvGrpSpPr>
        <p:grpSpPr>
          <a:xfrm>
            <a:off x="1767324" y="977961"/>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chemeClr val="tx1"/>
                  </a:solidFill>
                  <a:latin typeface="華康新特明體(P)" pitchFamily="18" charset="-120"/>
                  <a:ea typeface="微軟正黑體" pitchFamily="34" charset="-120"/>
                  <a:cs typeface="Times New Roman" pitchFamily="18" charset="0"/>
                </a:rPr>
                <a:t>只看技藝</a:t>
              </a:r>
              <a:r>
                <a:rPr kumimoji="0" lang="zh-TW" altLang="en-US" sz="2200" b="1" dirty="0">
                  <a:solidFill>
                    <a:schemeClr val="tx1"/>
                  </a:solidFill>
                  <a:latin typeface="微軟正黑體" pitchFamily="34" charset="-120"/>
                  <a:ea typeface="微軟正黑體" pitchFamily="34" charset="-120"/>
                </a:rPr>
                <a:t>教育課程成績或技藝技能競賽或科展成績。</a:t>
              </a:r>
              <a:endParaRPr kumimoji="0" lang="en-US" altLang="zh-TW" sz="2200" b="1" dirty="0">
                <a:solidFill>
                  <a:schemeClr val="tx1"/>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a:solidFill>
                    <a:schemeClr val="tx1"/>
                  </a:solidFill>
                  <a:latin typeface="微軟正黑體" pitchFamily="34" charset="-120"/>
                  <a:ea typeface="微軟正黑體" pitchFamily="34" charset="-120"/>
                </a:rPr>
                <a:t>。</a:t>
              </a:r>
              <a:r>
                <a:rPr kumimoji="0" lang="en-US" altLang="zh-TW" sz="2200" b="1" dirty="0">
                  <a:solidFill>
                    <a:schemeClr val="tx1"/>
                  </a:solidFill>
                  <a:latin typeface="微軟正黑體" pitchFamily="34" charset="-120"/>
                  <a:ea typeface="微軟正黑體" pitchFamily="34" charset="-120"/>
                </a:rPr>
                <a:t>(※</a:t>
              </a:r>
              <a:r>
                <a:rPr kumimoji="0" lang="zh-TW" altLang="en-US" sz="2200" b="1" dirty="0">
                  <a:solidFill>
                    <a:srgbClr val="FF0000"/>
                  </a:solidFill>
                  <a:latin typeface="微軟正黑體" pitchFamily="34" charset="-120"/>
                  <a:ea typeface="微軟正黑體" pitchFamily="34" charset="-120"/>
                </a:rPr>
                <a:t>需對應專業群科</a:t>
              </a:r>
              <a:r>
                <a:rPr kumimoji="0" lang="en-US" altLang="zh-TW" sz="2200" b="1" dirty="0">
                  <a:solidFill>
                    <a:schemeClr val="tx1"/>
                  </a:solidFill>
                  <a:latin typeface="微軟正黑體" pitchFamily="34" charset="-120"/>
                  <a:ea typeface="微軟正黑體" pitchFamily="34" charset="-120"/>
                </a:rPr>
                <a:t>)</a:t>
              </a:r>
            </a:p>
            <a:p>
              <a:pPr marL="342900" lvl="1" indent="-342900" defTabSz="1066800" fontAlgn="auto">
                <a:spcAft>
                  <a:spcPct val="15000"/>
                </a:spcAft>
                <a:buFont typeface="Arial" pitchFamily="34" charset="0"/>
                <a:buChar char="•"/>
                <a:defRPr/>
              </a:pPr>
              <a:r>
                <a:rPr kumimoji="0" lang="zh-TW" altLang="en-US" sz="2200" b="1" dirty="0">
                  <a:solidFill>
                    <a:schemeClr val="tx1"/>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0" y="-30176"/>
            <a:ext cx="9144000" cy="805598"/>
          </a:xfrm>
          <a:prstGeom prst="rect">
            <a:avLst/>
          </a:prstGeom>
          <a:solidFill>
            <a:schemeClr val="tx1">
              <a:lumMod val="85000"/>
              <a:lumOff val="1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學年度技優甄審入學</a:t>
            </a:r>
          </a:p>
        </p:txBody>
      </p:sp>
      <p:graphicFrame>
        <p:nvGraphicFramePr>
          <p:cNvPr id="16" name="資料庫圖表 15"/>
          <p:cNvGraphicFramePr/>
          <p:nvPr>
            <p:extLst>
              <p:ext uri="{D42A27DB-BD31-4B8C-83A1-F6EECF244321}">
                <p14:modId xmlns:p14="http://schemas.microsoft.com/office/powerpoint/2010/main" val="3989963418"/>
              </p:ext>
            </p:extLst>
          </p:nvPr>
        </p:nvGraphicFramePr>
        <p:xfrm>
          <a:off x="6562600" y="2287136"/>
          <a:ext cx="2519264" cy="406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投影片編號版面配置區 8"/>
          <p:cNvSpPr>
            <a:spLocks noGrp="1"/>
          </p:cNvSpPr>
          <p:nvPr>
            <p:ph type="sldNum" sz="quarter" idx="12"/>
          </p:nvPr>
        </p:nvSpPr>
        <p:spPr>
          <a:xfrm>
            <a:off x="6948264" y="6562423"/>
            <a:ext cx="2133600" cy="365125"/>
          </a:xfrm>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15</a:t>
            </a:fld>
            <a:endParaRPr lang="zh-TW" altLang="en-US" dirty="0">
              <a:solidFill>
                <a:prstClr val="black">
                  <a:tint val="75000"/>
                </a:prstClr>
              </a:solidFill>
              <a:latin typeface="微軟正黑體" pitchFamily="34" charset="-120"/>
              <a:ea typeface="微軟正黑體" pitchFamily="34" charset="-120"/>
            </a:endParaRPr>
          </a:p>
        </p:txBody>
      </p:sp>
      <p:sp>
        <p:nvSpPr>
          <p:cNvPr id="13" name="文字方塊 12">
            <a:extLst>
              <a:ext uri="{FF2B5EF4-FFF2-40B4-BE49-F238E27FC236}">
                <a16:creationId xmlns:a16="http://schemas.microsoft.com/office/drawing/2014/main" id="{7AD40FA1-2172-476C-842D-A19DFC6FB9A9}"/>
              </a:ext>
            </a:extLst>
          </p:cNvPr>
          <p:cNvSpPr txBox="1"/>
          <p:nvPr/>
        </p:nvSpPr>
        <p:spPr>
          <a:xfrm>
            <a:off x="3950346" y="6441395"/>
            <a:ext cx="342996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僅供參考，應以當年度簡章為準</a:t>
            </a:r>
          </a:p>
        </p:txBody>
      </p:sp>
    </p:spTree>
    <p:extLst>
      <p:ext uri="{BB962C8B-B14F-4D97-AF65-F5344CB8AC3E}">
        <p14:creationId xmlns:p14="http://schemas.microsoft.com/office/powerpoint/2010/main" val="329761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08720"/>
          </a:xfrm>
          <a:prstGeom prst="rect">
            <a:avLst/>
          </a:prstGeom>
          <a:solidFill>
            <a:schemeClr val="accent2">
              <a:lumMod val="7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學年度直升入學</a:t>
            </a:r>
            <a:endParaRPr lang="zh-TW" altLang="en-US" sz="5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141020665"/>
              </p:ext>
            </p:extLst>
          </p:nvPr>
        </p:nvGraphicFramePr>
        <p:xfrm>
          <a:off x="457200" y="1484784"/>
          <a:ext cx="8229599" cy="4825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16</a:t>
            </a:fld>
            <a:endParaRPr lang="zh-TW" altLang="en-US">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a:extLst>
              <a:ext uri="{FF2B5EF4-FFF2-40B4-BE49-F238E27FC236}">
                <a16:creationId xmlns:a16="http://schemas.microsoft.com/office/drawing/2014/main" id="{48028564-64AB-4351-B888-FB7A1D7BD72A}"/>
              </a:ext>
            </a:extLst>
          </p:cNvPr>
          <p:cNvSpPr txBox="1"/>
          <p:nvPr/>
        </p:nvSpPr>
        <p:spPr>
          <a:xfrm>
            <a:off x="2915816" y="6381328"/>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3525691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學年度優先免試入學</a:t>
            </a:r>
            <a:endParaRPr lang="zh-TW" altLang="en-US" sz="5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170502381"/>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17</a:t>
            </a:fld>
            <a:endParaRPr lang="zh-TW" altLang="en-US">
              <a:solidFill>
                <a:prstClr val="black">
                  <a:tint val="75000"/>
                </a:prstClr>
              </a:solidFill>
            </a:endParaRPr>
          </a:p>
        </p:txBody>
      </p:sp>
      <p:sp>
        <p:nvSpPr>
          <p:cNvPr id="3" name="矩形: 圓角 2">
            <a:extLst>
              <a:ext uri="{FF2B5EF4-FFF2-40B4-BE49-F238E27FC236}">
                <a16:creationId xmlns:a16="http://schemas.microsoft.com/office/drawing/2014/main" id="{28A270A3-A328-489C-8260-3088353516CB}"/>
              </a:ext>
            </a:extLst>
          </p:cNvPr>
          <p:cNvSpPr/>
          <p:nvPr/>
        </p:nvSpPr>
        <p:spPr>
          <a:xfrm>
            <a:off x="2051720" y="2348880"/>
            <a:ext cx="6264696" cy="750999"/>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21904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6712" y="-1"/>
            <a:ext cx="9150712" cy="609685"/>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fontScale="92500"/>
          </a:bodyPr>
          <a:lstStyle>
            <a:defPPr>
              <a:defRPr lang="zh-TW"/>
            </a:defPPr>
            <a:lvl1pPr algn="ctr"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defRPr>
            </a:lvl1pPr>
            <a:lvl2pPr algn="ctr" eaLnBrk="0" fontAlgn="base" hangingPunct="0">
              <a:spcBef>
                <a:spcPct val="0"/>
              </a:spcBef>
              <a:spcAft>
                <a:spcPct val="0"/>
              </a:spcAft>
              <a:defRPr sz="4400">
                <a:latin typeface="Calibri" pitchFamily="34" charset="0"/>
                <a:ea typeface="新細明體" pitchFamily="18" charset="-120"/>
              </a:defRPr>
            </a:lvl2pPr>
            <a:lvl3pPr algn="ctr" eaLnBrk="0" fontAlgn="base" hangingPunct="0">
              <a:spcBef>
                <a:spcPct val="0"/>
              </a:spcBef>
              <a:spcAft>
                <a:spcPct val="0"/>
              </a:spcAft>
              <a:defRPr sz="4400">
                <a:latin typeface="Calibri" pitchFamily="34" charset="0"/>
                <a:ea typeface="新細明體" pitchFamily="18" charset="-120"/>
              </a:defRPr>
            </a:lvl3pPr>
            <a:lvl4pPr algn="ctr" eaLnBrk="0" fontAlgn="base" hangingPunct="0">
              <a:spcBef>
                <a:spcPct val="0"/>
              </a:spcBef>
              <a:spcAft>
                <a:spcPct val="0"/>
              </a:spcAft>
              <a:defRPr sz="4400">
                <a:latin typeface="Calibri" pitchFamily="34" charset="0"/>
                <a:ea typeface="新細明體" pitchFamily="18" charset="-120"/>
              </a:defRPr>
            </a:lvl4pPr>
            <a:lvl5pPr algn="ctr" eaLnBrk="0" fontAlgn="base" hangingPunct="0">
              <a:spcBef>
                <a:spcPct val="0"/>
              </a:spcBef>
              <a:spcAft>
                <a:spcPct val="0"/>
              </a:spcAft>
              <a:defRPr sz="4400">
                <a:latin typeface="Calibri" pitchFamily="34" charset="0"/>
                <a:ea typeface="新細明體" pitchFamily="18" charset="-120"/>
              </a:defRPr>
            </a:lvl5pPr>
            <a:lvl6pPr marL="457200" algn="ctr" fontAlgn="base">
              <a:spcBef>
                <a:spcPct val="0"/>
              </a:spcBef>
              <a:spcAft>
                <a:spcPct val="0"/>
              </a:spcAft>
              <a:defRPr sz="4400">
                <a:latin typeface="Calibri" pitchFamily="34" charset="0"/>
                <a:ea typeface="新細明體" pitchFamily="18" charset="-120"/>
              </a:defRPr>
            </a:lvl6pPr>
            <a:lvl7pPr marL="914400" algn="ctr" fontAlgn="base">
              <a:spcBef>
                <a:spcPct val="0"/>
              </a:spcBef>
              <a:spcAft>
                <a:spcPct val="0"/>
              </a:spcAft>
              <a:defRPr sz="4400">
                <a:latin typeface="Calibri" pitchFamily="34" charset="0"/>
                <a:ea typeface="新細明體" pitchFamily="18" charset="-120"/>
              </a:defRPr>
            </a:lvl7pPr>
            <a:lvl8pPr marL="1371600" algn="ctr" fontAlgn="base">
              <a:spcBef>
                <a:spcPct val="0"/>
              </a:spcBef>
              <a:spcAft>
                <a:spcPct val="0"/>
              </a:spcAft>
              <a:defRPr sz="4400">
                <a:latin typeface="Calibri" pitchFamily="34" charset="0"/>
                <a:ea typeface="新細明體" pitchFamily="18" charset="-120"/>
              </a:defRPr>
            </a:lvl8pPr>
            <a:lvl9pPr marL="1828800" algn="ctr" fontAlgn="base">
              <a:spcBef>
                <a:spcPct val="0"/>
              </a:spcBef>
              <a:spcAft>
                <a:spcPct val="0"/>
              </a:spcAft>
              <a:defRPr sz="4400">
                <a:latin typeface="Calibri" pitchFamily="34" charset="0"/>
                <a:ea typeface="新細明體" pitchFamily="18" charset="-120"/>
              </a:defRPr>
            </a:lvl9pPr>
          </a:lstStyle>
          <a:p>
            <a:r>
              <a:rPr lang="en-US" altLang="zh-TW" sz="3600" dirty="0"/>
              <a:t>112</a:t>
            </a:r>
            <a:r>
              <a:rPr lang="zh-TW" altLang="en-US" sz="3600" dirty="0"/>
              <a:t>學年度優先免試入學超額比序積分對照表</a:t>
            </a: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385818127"/>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55239">
                  <a:extLst>
                    <a:ext uri="{9D8B030D-6E8A-4147-A177-3AD203B41FA5}">
                      <a16:colId xmlns:a16="http://schemas.microsoft.com/office/drawing/2014/main" val="20002"/>
                    </a:ext>
                  </a:extLst>
                </a:gridCol>
                <a:gridCol w="355239">
                  <a:extLst>
                    <a:ext uri="{9D8B030D-6E8A-4147-A177-3AD203B41FA5}">
                      <a16:colId xmlns:a16="http://schemas.microsoft.com/office/drawing/2014/main" val="20003"/>
                    </a:ext>
                  </a:extLst>
                </a:gridCol>
                <a:gridCol w="355239">
                  <a:extLst>
                    <a:ext uri="{9D8B030D-6E8A-4147-A177-3AD203B41FA5}">
                      <a16:colId xmlns:a16="http://schemas.microsoft.com/office/drawing/2014/main" val="20005"/>
                    </a:ext>
                  </a:extLst>
                </a:gridCol>
                <a:gridCol w="355239">
                  <a:extLst>
                    <a:ext uri="{9D8B030D-6E8A-4147-A177-3AD203B41FA5}">
                      <a16:colId xmlns:a16="http://schemas.microsoft.com/office/drawing/2014/main" val="20006"/>
                    </a:ext>
                  </a:extLst>
                </a:gridCol>
                <a:gridCol w="355239">
                  <a:extLst>
                    <a:ext uri="{9D8B030D-6E8A-4147-A177-3AD203B41FA5}">
                      <a16:colId xmlns:a16="http://schemas.microsoft.com/office/drawing/2014/main" val="20007"/>
                    </a:ext>
                  </a:extLst>
                </a:gridCol>
                <a:gridCol w="355239">
                  <a:extLst>
                    <a:ext uri="{9D8B030D-6E8A-4147-A177-3AD203B41FA5}">
                      <a16:colId xmlns:a16="http://schemas.microsoft.com/office/drawing/2014/main" val="20008"/>
                    </a:ext>
                  </a:extLst>
                </a:gridCol>
                <a:gridCol w="355239">
                  <a:extLst>
                    <a:ext uri="{9D8B030D-6E8A-4147-A177-3AD203B41FA5}">
                      <a16:colId xmlns:a16="http://schemas.microsoft.com/office/drawing/2014/main" val="20009"/>
                    </a:ext>
                  </a:extLst>
                </a:gridCol>
                <a:gridCol w="355239">
                  <a:extLst>
                    <a:ext uri="{9D8B030D-6E8A-4147-A177-3AD203B41FA5}">
                      <a16:colId xmlns:a16="http://schemas.microsoft.com/office/drawing/2014/main" val="20010"/>
                    </a:ext>
                  </a:extLst>
                </a:gridCol>
                <a:gridCol w="355239">
                  <a:extLst>
                    <a:ext uri="{9D8B030D-6E8A-4147-A177-3AD203B41FA5}">
                      <a16:colId xmlns:a16="http://schemas.microsoft.com/office/drawing/2014/main" val="20011"/>
                    </a:ext>
                  </a:extLst>
                </a:gridCol>
                <a:gridCol w="355239">
                  <a:extLst>
                    <a:ext uri="{9D8B030D-6E8A-4147-A177-3AD203B41FA5}">
                      <a16:colId xmlns:a16="http://schemas.microsoft.com/office/drawing/2014/main" val="20012"/>
                    </a:ext>
                  </a:extLst>
                </a:gridCol>
                <a:gridCol w="355239">
                  <a:extLst>
                    <a:ext uri="{9D8B030D-6E8A-4147-A177-3AD203B41FA5}">
                      <a16:colId xmlns:a16="http://schemas.microsoft.com/office/drawing/2014/main" val="20013"/>
                    </a:ext>
                  </a:extLst>
                </a:gridCol>
                <a:gridCol w="355239">
                  <a:extLst>
                    <a:ext uri="{9D8B030D-6E8A-4147-A177-3AD203B41FA5}">
                      <a16:colId xmlns:a16="http://schemas.microsoft.com/office/drawing/2014/main" val="20014"/>
                    </a:ext>
                  </a:extLst>
                </a:gridCol>
                <a:gridCol w="355239">
                  <a:extLst>
                    <a:ext uri="{9D8B030D-6E8A-4147-A177-3AD203B41FA5}">
                      <a16:colId xmlns:a16="http://schemas.microsoft.com/office/drawing/2014/main" val="20015"/>
                    </a:ext>
                  </a:extLst>
                </a:gridCol>
                <a:gridCol w="355239">
                  <a:extLst>
                    <a:ext uri="{9D8B030D-6E8A-4147-A177-3AD203B41FA5}">
                      <a16:colId xmlns:a16="http://schemas.microsoft.com/office/drawing/2014/main" val="20016"/>
                    </a:ext>
                  </a:extLst>
                </a:gridCol>
                <a:gridCol w="355239">
                  <a:extLst>
                    <a:ext uri="{9D8B030D-6E8A-4147-A177-3AD203B41FA5}">
                      <a16:colId xmlns:a16="http://schemas.microsoft.com/office/drawing/2014/main" val="20017"/>
                    </a:ext>
                  </a:extLst>
                </a:gridCol>
                <a:gridCol w="973168">
                  <a:extLst>
                    <a:ext uri="{9D8B030D-6E8A-4147-A177-3AD203B41FA5}">
                      <a16:colId xmlns:a16="http://schemas.microsoft.com/office/drawing/2014/main" val="20018"/>
                    </a:ext>
                  </a:extLst>
                </a:gridCol>
                <a:gridCol w="782436">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a:latin typeface="微軟正黑體" pitchFamily="34" charset="-120"/>
                          <a:ea typeface="微軟正黑體" pitchFamily="34" charset="-120"/>
                        </a:rPr>
                        <a:t>只填一校</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b="1" dirty="0">
                          <a:latin typeface="微軟正黑體" pitchFamily="34" charset="-120"/>
                          <a:ea typeface="微軟正黑體" pitchFamily="34" charset="-120"/>
                        </a:rPr>
                        <a:t>上限</a:t>
                      </a:r>
                      <a:r>
                        <a:rPr lang="en-US" altLang="zh-TW" sz="1600" b="1" dirty="0">
                          <a:latin typeface="微軟正黑體" pitchFamily="34" charset="-120"/>
                          <a:ea typeface="微軟正黑體" pitchFamily="34" charset="-120"/>
                        </a:rPr>
                        <a:t>6</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329548">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健康與體育、藝術、綜合活動</a:t>
                      </a:r>
                      <a:r>
                        <a:rPr kumimoji="0" lang="zh-TW" altLang="en-US" sz="18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rPr>
                        <a:t>、科技，四擇三</a:t>
                      </a:r>
                      <a:endParaRPr kumimoji="0" lang="en-US" altLang="zh-TW" sz="18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b="1" dirty="0">
                          <a:latin typeface="微軟正黑體" pitchFamily="34" charset="-120"/>
                          <a:ea typeface="微軟正黑體" pitchFamily="34" charset="-120"/>
                        </a:rPr>
                        <a:t>上限</a:t>
                      </a:r>
                      <a:r>
                        <a:rPr lang="en-US" altLang="zh-TW" sz="1600" b="1" dirty="0">
                          <a:latin typeface="微軟正黑體" pitchFamily="34" charset="-120"/>
                          <a:ea typeface="微軟正黑體" pitchFamily="34" charset="-120"/>
                        </a:rPr>
                        <a:t>6</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44016">
                <a:tc vMerge="1">
                  <a:txBody>
                    <a:bodyPr/>
                    <a:lstStyle/>
                    <a:p>
                      <a:endParaRPr lang="zh-TW" altLang="en-US"/>
                    </a:p>
                  </a:txBody>
                  <a:tcPr/>
                </a:tc>
                <a:tc>
                  <a:txBody>
                    <a:bodyPr/>
                    <a:lstStyle/>
                    <a:p>
                      <a:pPr algn="ctr">
                        <a:lnSpc>
                          <a:spcPts val="1800"/>
                        </a:lnSpc>
                      </a:pP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b="1" dirty="0">
                          <a:latin typeface="微軟正黑體" pitchFamily="34" charset="-120"/>
                          <a:ea typeface="微軟正黑體" pitchFamily="34" charset="-120"/>
                        </a:rPr>
                        <a:t>參與學校社團績優每滿一學期</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b="1" dirty="0">
                          <a:latin typeface="微軟正黑體" pitchFamily="34" charset="-120"/>
                          <a:ea typeface="微軟正黑體" pitchFamily="34" charset="-120"/>
                        </a:rPr>
                        <a:t>上限</a:t>
                      </a:r>
                      <a:r>
                        <a:rPr lang="en-US" altLang="zh-TW" sz="1600" b="1" dirty="0">
                          <a:solidFill>
                            <a:schemeClr val="tx1"/>
                          </a:solidFill>
                          <a:latin typeface="微軟正黑體" pitchFamily="34" charset="-120"/>
                          <a:ea typeface="微軟正黑體" pitchFamily="34" charset="-120"/>
                        </a:rPr>
                        <a:t>4</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b="1" dirty="0">
                          <a:latin typeface="微軟正黑體" pitchFamily="34" charset="-120"/>
                          <a:ea typeface="微軟正黑體" pitchFamily="34" charset="-120"/>
                        </a:rPr>
                        <a:t>上限</a:t>
                      </a:r>
                      <a:r>
                        <a:rPr lang="en-US" altLang="zh-TW" sz="1600" b="1" dirty="0">
                          <a:latin typeface="微軟正黑體" pitchFamily="34" charset="-120"/>
                          <a:ea typeface="微軟正黑體" pitchFamily="34" charset="-120"/>
                        </a:rPr>
                        <a:t>6</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b="1" dirty="0">
                          <a:latin typeface="微軟正黑體" pitchFamily="34" charset="-120"/>
                          <a:ea typeface="微軟正黑體" pitchFamily="34" charset="-120"/>
                        </a:rPr>
                        <a:t>上限</a:t>
                      </a:r>
                      <a:r>
                        <a:rPr lang="en-US" altLang="zh-TW" sz="1600" b="1" dirty="0">
                          <a:latin typeface="微軟正黑體" pitchFamily="34" charset="-120"/>
                          <a:ea typeface="微軟正黑體" pitchFamily="34" charset="-120"/>
                        </a:rPr>
                        <a:t>6</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b="1"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微軟正黑體" pitchFamily="34" charset="-120"/>
                          <a:ea typeface="微軟正黑體" pitchFamily="34" charset="-120"/>
                        </a:rPr>
                        <a:t>加權</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b="1" dirty="0">
                          <a:latin typeface="微軟正黑體" pitchFamily="34" charset="-120"/>
                          <a:ea typeface="微軟正黑體" pitchFamily="34" charset="-120"/>
                        </a:rPr>
                        <a:t>上限</a:t>
                      </a:r>
                      <a:r>
                        <a:rPr lang="en-US" altLang="zh-TW" sz="1600" b="1" dirty="0">
                          <a:latin typeface="微軟正黑體" pitchFamily="34" charset="-120"/>
                          <a:ea typeface="微軟正黑體" pitchFamily="34" charset="-120"/>
                        </a:rPr>
                        <a:t>5</a:t>
                      </a:r>
                      <a:r>
                        <a:rPr lang="zh-TW" altLang="en-US" sz="1600" b="1" dirty="0">
                          <a:latin typeface="微軟正黑體" pitchFamily="34" charset="-120"/>
                          <a:ea typeface="微軟正黑體" pitchFamily="34" charset="-120"/>
                        </a:rPr>
                        <a:t>分</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4"/>
                  </a:ext>
                </a:extLst>
              </a:tr>
              <a:tr h="152212">
                <a:tc gridSpan="17">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rPr>
                        <a:t>均衡學習項目：只採原始成績，不採補考成績</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3"/>
                  </a:ext>
                </a:extLst>
              </a:tr>
            </a:tbl>
          </a:graphicData>
        </a:graphic>
      </p:graphicFrame>
      <p:sp>
        <p:nvSpPr>
          <p:cNvPr id="2" name="投影片編號版面配置區 1">
            <a:extLst>
              <a:ext uri="{FF2B5EF4-FFF2-40B4-BE49-F238E27FC236}">
                <a16:creationId xmlns:a16="http://schemas.microsoft.com/office/drawing/2014/main" id="{CD42EA95-6192-4D47-AFA6-61BC774CB1B5}"/>
              </a:ext>
            </a:extLst>
          </p:cNvPr>
          <p:cNvSpPr>
            <a:spLocks noGrp="1"/>
          </p:cNvSpPr>
          <p:nvPr>
            <p:ph type="sldNum" sz="quarter" idx="12"/>
          </p:nvPr>
        </p:nvSpPr>
        <p:spPr>
          <a:xfrm>
            <a:off x="6012160" y="6453821"/>
            <a:ext cx="2133600" cy="365125"/>
          </a:xfrm>
        </p:spPr>
        <p:txBody>
          <a:bodyPr/>
          <a:lstStyle/>
          <a:p>
            <a:pPr>
              <a:defRPr/>
            </a:pPr>
            <a:fld id="{4C41AD94-AEC2-4269-8437-AE8ADE699CC7}" type="slidenum">
              <a:rPr lang="zh-TW" altLang="en-US" smtClean="0">
                <a:solidFill>
                  <a:prstClr val="black">
                    <a:tint val="75000"/>
                  </a:prstClr>
                </a:solidFill>
              </a:rPr>
              <a:pPr>
                <a:defRPr/>
              </a:pPr>
              <a:t>18</a:t>
            </a:fld>
            <a:endParaRPr lang="zh-TW" altLang="en-US" dirty="0">
              <a:solidFill>
                <a:prstClr val="black">
                  <a:tint val="75000"/>
                </a:prstClr>
              </a:solidFill>
            </a:endParaRPr>
          </a:p>
        </p:txBody>
      </p:sp>
    </p:spTree>
    <p:extLst>
      <p:ext uri="{BB962C8B-B14F-4D97-AF65-F5344CB8AC3E}">
        <p14:creationId xmlns:p14="http://schemas.microsoft.com/office/powerpoint/2010/main" val="2737022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7124"/>
            <a:ext cx="9144000" cy="915844"/>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優先免試入學會考成績加權計算示例</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19</a:t>
            </a:fld>
            <a:endParaRPr lang="zh-TW" altLang="en-US">
              <a:solidFill>
                <a:prstClr val="black">
                  <a:tint val="75000"/>
                </a:prstClr>
              </a:solidFill>
            </a:endParaRPr>
          </a:p>
        </p:txBody>
      </p:sp>
      <p:sp>
        <p:nvSpPr>
          <p:cNvPr id="3" name="文字方塊 2"/>
          <p:cNvSpPr txBox="1"/>
          <p:nvPr/>
        </p:nvSpPr>
        <p:spPr>
          <a:xfrm>
            <a:off x="558969" y="1056742"/>
            <a:ext cx="8171992" cy="5139869"/>
          </a:xfrm>
          <a:prstGeom prst="rect">
            <a:avLst/>
          </a:prstGeom>
          <a:noFill/>
        </p:spPr>
        <p:txBody>
          <a:bodyPr wrap="square" rtlCol="0">
            <a:spAutoFit/>
          </a:bodyPr>
          <a:lstStyle/>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某高中教育會考加權採計科目：英語、數學</a:t>
            </a:r>
            <a:endParaRPr lang="en-US" altLang="zh-TW" sz="3200" b="1" dirty="0">
              <a:latin typeface="微軟正黑體" panose="020B0604030504040204" pitchFamily="34" charset="-120"/>
              <a:ea typeface="微軟正黑體" panose="020B0604030504040204" pitchFamily="34" charset="-120"/>
            </a:endParaRP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en-US" altLang="zh-TW" sz="3200" b="1" dirty="0">
                <a:latin typeface="微軟正黑體" panose="020B0604030504040204" pitchFamily="34" charset="-120"/>
                <a:ea typeface="微軟正黑體" panose="020B0604030504040204" pitchFamily="34" charset="-120"/>
              </a:rPr>
              <a:t>A</a:t>
            </a:r>
            <a:r>
              <a:rPr lang="zh-TW" altLang="en-US" sz="3200" b="1" dirty="0">
                <a:latin typeface="微軟正黑體" panose="020B0604030504040204" pitchFamily="34" charset="-120"/>
                <a:ea typeface="微軟正黑體" panose="020B0604030504040204" pitchFamily="34" charset="-120"/>
              </a:rPr>
              <a:t>生教育會考原始成績</a:t>
            </a: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a:t>
            </a: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英語</a:t>
            </a:r>
            <a:r>
              <a:rPr lang="en-US" altLang="zh-TW" sz="3200" b="1" dirty="0">
                <a:latin typeface="微軟正黑體" panose="020B0604030504040204" pitchFamily="34" charset="-120"/>
                <a:ea typeface="微軟正黑體" panose="020B0604030504040204" pitchFamily="34" charset="-120"/>
              </a:rPr>
              <a:t>A(7</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、數學</a:t>
            </a:r>
            <a:r>
              <a:rPr lang="en-US" altLang="zh-TW" sz="3200" b="1" dirty="0">
                <a:latin typeface="微軟正黑體" panose="020B0604030504040204" pitchFamily="34" charset="-120"/>
                <a:ea typeface="微軟正黑體" panose="020B0604030504040204" pitchFamily="34" charset="-120"/>
              </a:rPr>
              <a:t>B+(5</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原始分數加總：</a:t>
            </a:r>
            <a:r>
              <a:rPr lang="en-US" altLang="zh-TW" sz="3200" b="1" dirty="0">
                <a:latin typeface="微軟正黑體" panose="020B0604030504040204" pitchFamily="34" charset="-120"/>
                <a:ea typeface="微軟正黑體" panose="020B0604030504040204" pitchFamily="34" charset="-120"/>
              </a:rPr>
              <a:t>7+5=12</a:t>
            </a:r>
            <a:r>
              <a:rPr lang="zh-TW" altLang="en-US" sz="3200" b="1" dirty="0">
                <a:latin typeface="微軟正黑體" panose="020B0604030504040204" pitchFamily="34" charset="-120"/>
                <a:ea typeface="微軟正黑體" panose="020B0604030504040204" pitchFamily="34" charset="-120"/>
              </a:rPr>
              <a:t>分</a:t>
            </a:r>
            <a:endParaRPr lang="en-US" altLang="zh-TW" sz="32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查本區優先免試入學超額比序項目積分對照表，</a:t>
            </a:r>
            <a:r>
              <a:rPr lang="zh-TW" altLang="en-US" sz="3200" b="1" dirty="0">
                <a:solidFill>
                  <a:srgbClr val="FF0000"/>
                </a:solidFill>
                <a:latin typeface="微軟正黑體" panose="020B0604030504040204" pitchFamily="34" charset="-120"/>
                <a:ea typeface="微軟正黑體" panose="020B0604030504040204" pitchFamily="34" charset="-120"/>
              </a:rPr>
              <a:t>加權分數為</a:t>
            </a:r>
            <a:r>
              <a:rPr lang="en-US" altLang="zh-TW" sz="3200" b="1" dirty="0">
                <a:solidFill>
                  <a:srgbClr val="FF0000"/>
                </a:solidFill>
                <a:latin typeface="微軟正黑體" panose="020B0604030504040204" pitchFamily="34" charset="-120"/>
                <a:ea typeface="微軟正黑體" panose="020B0604030504040204" pitchFamily="34" charset="-120"/>
              </a:rPr>
              <a:t>3.6</a:t>
            </a:r>
            <a:r>
              <a:rPr lang="zh-TW" altLang="en-US" sz="3200" b="1" dirty="0">
                <a:solidFill>
                  <a:srgbClr val="FF0000"/>
                </a:solidFill>
                <a:latin typeface="微軟正黑體" panose="020B0604030504040204" pitchFamily="34" charset="-120"/>
                <a:ea typeface="微軟正黑體" panose="020B0604030504040204" pitchFamily="34" charset="-120"/>
              </a:rPr>
              <a:t>分</a:t>
            </a:r>
            <a:endParaRPr lang="en-US" altLang="zh-TW" sz="3200"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774581623"/>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809592">
                  <a:extLst>
                    <a:ext uri="{9D8B030D-6E8A-4147-A177-3AD203B41FA5}">
                      <a16:colId xmlns:a16="http://schemas.microsoft.com/office/drawing/2014/main" val="20000"/>
                    </a:ext>
                  </a:extLst>
                </a:gridCol>
                <a:gridCol w="558560">
                  <a:extLst>
                    <a:ext uri="{9D8B030D-6E8A-4147-A177-3AD203B41FA5}">
                      <a16:colId xmlns:a16="http://schemas.microsoft.com/office/drawing/2014/main" val="20001"/>
                    </a:ext>
                  </a:extLst>
                </a:gridCol>
                <a:gridCol w="436721">
                  <a:extLst>
                    <a:ext uri="{9D8B030D-6E8A-4147-A177-3AD203B41FA5}">
                      <a16:colId xmlns:a16="http://schemas.microsoft.com/office/drawing/2014/main" val="20002"/>
                    </a:ext>
                  </a:extLst>
                </a:gridCol>
                <a:gridCol w="436721">
                  <a:extLst>
                    <a:ext uri="{9D8B030D-6E8A-4147-A177-3AD203B41FA5}">
                      <a16:colId xmlns:a16="http://schemas.microsoft.com/office/drawing/2014/main" val="20003"/>
                    </a:ext>
                  </a:extLst>
                </a:gridCol>
                <a:gridCol w="436721">
                  <a:extLst>
                    <a:ext uri="{9D8B030D-6E8A-4147-A177-3AD203B41FA5}">
                      <a16:colId xmlns:a16="http://schemas.microsoft.com/office/drawing/2014/main" val="20004"/>
                    </a:ext>
                  </a:extLst>
                </a:gridCol>
                <a:gridCol w="436721">
                  <a:extLst>
                    <a:ext uri="{9D8B030D-6E8A-4147-A177-3AD203B41FA5}">
                      <a16:colId xmlns:a16="http://schemas.microsoft.com/office/drawing/2014/main" val="20005"/>
                    </a:ext>
                  </a:extLst>
                </a:gridCol>
                <a:gridCol w="436721">
                  <a:extLst>
                    <a:ext uri="{9D8B030D-6E8A-4147-A177-3AD203B41FA5}">
                      <a16:colId xmlns:a16="http://schemas.microsoft.com/office/drawing/2014/main" val="20006"/>
                    </a:ext>
                  </a:extLst>
                </a:gridCol>
                <a:gridCol w="436721">
                  <a:extLst>
                    <a:ext uri="{9D8B030D-6E8A-4147-A177-3AD203B41FA5}">
                      <a16:colId xmlns:a16="http://schemas.microsoft.com/office/drawing/2014/main" val="20007"/>
                    </a:ext>
                  </a:extLst>
                </a:gridCol>
                <a:gridCol w="436721">
                  <a:extLst>
                    <a:ext uri="{9D8B030D-6E8A-4147-A177-3AD203B41FA5}">
                      <a16:colId xmlns:a16="http://schemas.microsoft.com/office/drawing/2014/main" val="20008"/>
                    </a:ext>
                  </a:extLst>
                </a:gridCol>
                <a:gridCol w="436721">
                  <a:extLst>
                    <a:ext uri="{9D8B030D-6E8A-4147-A177-3AD203B41FA5}">
                      <a16:colId xmlns:a16="http://schemas.microsoft.com/office/drawing/2014/main" val="20009"/>
                    </a:ext>
                  </a:extLst>
                </a:gridCol>
                <a:gridCol w="436721">
                  <a:extLst>
                    <a:ext uri="{9D8B030D-6E8A-4147-A177-3AD203B41FA5}">
                      <a16:colId xmlns:a16="http://schemas.microsoft.com/office/drawing/2014/main" val="20010"/>
                    </a:ext>
                  </a:extLst>
                </a:gridCol>
                <a:gridCol w="436721">
                  <a:extLst>
                    <a:ext uri="{9D8B030D-6E8A-4147-A177-3AD203B41FA5}">
                      <a16:colId xmlns:a16="http://schemas.microsoft.com/office/drawing/2014/main" val="20011"/>
                    </a:ext>
                  </a:extLst>
                </a:gridCol>
                <a:gridCol w="436721">
                  <a:extLst>
                    <a:ext uri="{9D8B030D-6E8A-4147-A177-3AD203B41FA5}">
                      <a16:colId xmlns:a16="http://schemas.microsoft.com/office/drawing/2014/main" val="20012"/>
                    </a:ext>
                  </a:extLst>
                </a:gridCol>
                <a:gridCol w="436721">
                  <a:extLst>
                    <a:ext uri="{9D8B030D-6E8A-4147-A177-3AD203B41FA5}">
                      <a16:colId xmlns:a16="http://schemas.microsoft.com/office/drawing/2014/main" val="20013"/>
                    </a:ext>
                  </a:extLst>
                </a:gridCol>
                <a:gridCol w="436721">
                  <a:extLst>
                    <a:ext uri="{9D8B030D-6E8A-4147-A177-3AD203B41FA5}">
                      <a16:colId xmlns:a16="http://schemas.microsoft.com/office/drawing/2014/main" val="20014"/>
                    </a:ext>
                  </a:extLst>
                </a:gridCol>
                <a:gridCol w="436721">
                  <a:extLst>
                    <a:ext uri="{9D8B030D-6E8A-4147-A177-3AD203B41FA5}">
                      <a16:colId xmlns:a16="http://schemas.microsoft.com/office/drawing/2014/main" val="20015"/>
                    </a:ext>
                  </a:extLst>
                </a:gridCol>
                <a:gridCol w="436721">
                  <a:extLst>
                    <a:ext uri="{9D8B030D-6E8A-4147-A177-3AD203B41FA5}">
                      <a16:colId xmlns:a16="http://schemas.microsoft.com/office/drawing/2014/main" val="20016"/>
                    </a:ext>
                  </a:extLst>
                </a:gridCol>
              </a:tblGrid>
              <a:tr h="533966">
                <a:tc rowSpan="2">
                  <a:txBody>
                    <a:bodyPr/>
                    <a:lstStyle/>
                    <a:p>
                      <a:pPr algn="ctr">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加權</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原始</a:t>
                      </a:r>
                    </a:p>
                    <a:p>
                      <a:pPr>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分數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18</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17</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16</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15</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14</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13</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12</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11</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10</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9</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8</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7</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6</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a:effectLst/>
                          <a:latin typeface="微軟正黑體" panose="020B0604030504040204" pitchFamily="34" charset="-120"/>
                          <a:ea typeface="微軟正黑體" panose="020B0604030504040204" pitchFamily="34" charset="-120"/>
                        </a:rPr>
                        <a:t>3</a:t>
                      </a:r>
                      <a:endParaRPr lang="zh-TW" sz="1600" kern="10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a:effectLst/>
                          <a:latin typeface="微軟正黑體" panose="020B0604030504040204" pitchFamily="34" charset="-120"/>
                          <a:ea typeface="微軟正黑體" panose="020B0604030504040204" pitchFamily="34" charset="-120"/>
                        </a:rPr>
                        <a:t>0</a:t>
                      </a:r>
                      <a:endParaRPr lang="zh-TW" sz="1600" kern="100">
                        <a:effectLst/>
                        <a:latin typeface="微軟正黑體" panose="020B0604030504040204" pitchFamily="34" charset="-120"/>
                        <a:ea typeface="微軟正黑體" panose="020B0604030504040204" pitchFamily="34" charset="-120"/>
                        <a:cs typeface="Times New Roman"/>
                      </a:endParaRPr>
                    </a:p>
                  </a:txBody>
                  <a:tcPr marL="0" marR="0" marT="0" marB="0" anchor="ctr"/>
                </a:tc>
                <a:extLst>
                  <a:ext uri="{0D108BD9-81ED-4DB2-BD59-A6C34878D82A}">
                    <a16:rowId xmlns:a16="http://schemas.microsoft.com/office/drawing/2014/main" val="10000"/>
                  </a:ext>
                </a:extLst>
              </a:tr>
              <a:tr h="533966">
                <a:tc vMerge="1">
                  <a:txBody>
                    <a:bodyPr/>
                    <a:lstStyle/>
                    <a:p>
                      <a:endParaRPr lang="zh-TW" altLang="en-US"/>
                    </a:p>
                  </a:txBody>
                  <a:tcPr/>
                </a:tc>
                <a:tc>
                  <a:txBody>
                    <a:bodyPr/>
                    <a:lstStyle/>
                    <a:p>
                      <a:pPr>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加權</a:t>
                      </a:r>
                    </a:p>
                    <a:p>
                      <a:pPr>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分數</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5</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5</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4.8</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4.5</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4.2</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3.9</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3.6</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3.3</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3.0</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2.7</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2.4</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2.1</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1.8</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0.9</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tc>
                  <a:txBody>
                    <a:bodyPr/>
                    <a:lstStyle/>
                    <a:p>
                      <a:pPr algn="ctr">
                        <a:lnSpc>
                          <a:spcPts val="1300"/>
                        </a:lnSpc>
                        <a:spcAft>
                          <a:spcPts val="0"/>
                        </a:spcAft>
                      </a:pPr>
                      <a:r>
                        <a:rPr lang="en-US" sz="1600" kern="100" dirty="0">
                          <a:effectLst/>
                          <a:latin typeface="微軟正黑體" panose="020B0604030504040204" pitchFamily="34" charset="-120"/>
                          <a:ea typeface="微軟正黑體" panose="020B0604030504040204" pitchFamily="34" charset="-120"/>
                        </a:rPr>
                        <a:t>0</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0" marR="0" marT="0" marB="0" anchor="ctr"/>
                </a:tc>
                <a:extLst>
                  <a:ext uri="{0D108BD9-81ED-4DB2-BD59-A6C34878D82A}">
                    <a16:rowId xmlns:a16="http://schemas.microsoft.com/office/drawing/2014/main" val="10001"/>
                  </a:ext>
                </a:extLst>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rgbClr val="604A7B"/>
          </a:solidFill>
          <a:ln>
            <a:solidFill>
              <a:schemeClr val="bg2"/>
            </a:solidFill>
          </a:ln>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rgbClr val="215968"/>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普高、技高群科介紹與說明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rgbClr val="10253F"/>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志願選填統計與輔導策略、結語</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9" presetClass="emph" presetSubtype="0" grpId="0" nodeType="withEffect">
                                  <p:stCondLst>
                                    <p:cond delay="0"/>
                                  </p:stCondLst>
                                  <p:childTnLst>
                                    <p:set>
                                      <p:cBhvr>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grpId="0" nodeType="withEffect">
                                  <p:stCondLst>
                                    <p:cond delay="0"/>
                                  </p:stCondLst>
                                  <p:childTnLst>
                                    <p:set>
                                      <p:cBhvr>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720159" y="1154920"/>
            <a:ext cx="1368425" cy="503238"/>
          </a:xfrm>
          <a:prstGeom prst="flowChartPredefinedProcess">
            <a:avLst/>
          </a:prstGeom>
          <a:solidFill>
            <a:srgbClr val="E6B9B8"/>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高中</a:t>
            </a:r>
          </a:p>
        </p:txBody>
      </p:sp>
      <p:sp>
        <p:nvSpPr>
          <p:cNvPr id="4" name="AutoShape 9"/>
          <p:cNvSpPr>
            <a:spLocks noChangeArrowheads="1"/>
          </p:cNvSpPr>
          <p:nvPr/>
        </p:nvSpPr>
        <p:spPr bwMode="auto">
          <a:xfrm>
            <a:off x="3442294" y="1160723"/>
            <a:ext cx="1368425"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647372" y="1160723"/>
            <a:ext cx="1511300"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359795" y="1817450"/>
            <a:ext cx="2257235" cy="4167859"/>
          </a:xfrm>
          <a:prstGeom prst="flowChartAlternateProcess">
            <a:avLst/>
          </a:prstGeom>
          <a:solidFill>
            <a:srgbClr val="FFFFFF"/>
          </a:solid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化高</a:t>
            </a:r>
            <a:r>
              <a:rPr kumimoji="0" lang="zh-TW" altLang="en-US" sz="2400" dirty="0">
                <a:latin typeface="微軟正黑體" pitchFamily="34" charset="-120"/>
                <a:ea typeface="微軟正黑體" pitchFamily="34" charset="-120"/>
              </a:rPr>
              <a:t>中 </a:t>
            </a:r>
            <a:r>
              <a:rPr lang="en-US" altLang="zh-TW" sz="2400" dirty="0">
                <a:latin typeface="微軟正黑體" pitchFamily="34" charset="-120"/>
                <a:ea typeface="微軟正黑體" pitchFamily="34" charset="-120"/>
              </a:rPr>
              <a:t>131</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彰化女中 </a:t>
            </a:r>
            <a:r>
              <a:rPr kumimoji="0" lang="en-US" altLang="zh-TW" sz="2400" dirty="0">
                <a:latin typeface="微軟正黑體" pitchFamily="34" charset="-120"/>
                <a:ea typeface="微軟正黑體" pitchFamily="34" charset="-120"/>
              </a:rPr>
              <a:t>103</a:t>
            </a: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168</a:t>
            </a: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157</a:t>
            </a: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30</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136</a:t>
            </a:r>
          </a:p>
          <a:p>
            <a:r>
              <a:rPr lang="zh-TW" altLang="en-US" sz="2400" dirty="0">
                <a:latin typeface="微軟正黑體" pitchFamily="34" charset="-120"/>
                <a:ea typeface="微軟正黑體" pitchFamily="34" charset="-120"/>
              </a:rPr>
              <a:t>彰藝</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普</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30</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40</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30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38375" y="1811676"/>
            <a:ext cx="2376264" cy="3527425"/>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彰師附工  </a:t>
            </a:r>
            <a:r>
              <a:rPr lang="en-US" altLang="zh-TW" sz="2400" dirty="0">
                <a:latin typeface="微軟正黑體" pitchFamily="34" charset="-120"/>
                <a:ea typeface="微軟正黑體" pitchFamily="34" charset="-120"/>
              </a:rPr>
              <a:t>149</a:t>
            </a:r>
          </a:p>
          <a:p>
            <a:r>
              <a:rPr kumimoji="0" lang="zh-TW" altLang="en-US" sz="2400" dirty="0">
                <a:latin typeface="微軟正黑體" pitchFamily="34" charset="-120"/>
                <a:ea typeface="微軟正黑體" pitchFamily="34" charset="-120"/>
              </a:rPr>
              <a:t>彰化高</a:t>
            </a:r>
            <a:r>
              <a:rPr lang="zh-TW" altLang="en-US" sz="2400" dirty="0">
                <a:latin typeface="微軟正黑體" pitchFamily="34" charset="-120"/>
                <a:ea typeface="微軟正黑體" pitchFamily="34" charset="-120"/>
              </a:rPr>
              <a:t>商  </a:t>
            </a:r>
            <a:r>
              <a:rPr lang="en-US" altLang="zh-TW" sz="2400" dirty="0">
                <a:latin typeface="微軟正黑體" pitchFamily="34" charset="-120"/>
                <a:ea typeface="微軟正黑體" pitchFamily="34" charset="-120"/>
              </a:rPr>
              <a:t>189</a:t>
            </a:r>
          </a:p>
          <a:p>
            <a:r>
              <a:rPr lang="zh-TW" altLang="en-US" sz="2400" dirty="0">
                <a:latin typeface="微軟正黑體" pitchFamily="34" charset="-120"/>
                <a:ea typeface="微軟正黑體" pitchFamily="34" charset="-120"/>
              </a:rPr>
              <a:t>員林家商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崇實高工  </a:t>
            </a:r>
            <a:r>
              <a:rPr lang="en-US" altLang="zh-TW" sz="2400" dirty="0">
                <a:latin typeface="微軟正黑體" pitchFamily="34" charset="-120"/>
                <a:ea typeface="微軟正黑體" pitchFamily="34" charset="-120"/>
              </a:rPr>
              <a:t>55</a:t>
            </a:r>
          </a:p>
          <a:p>
            <a:r>
              <a:rPr lang="zh-TW" altLang="en-US" sz="2400" dirty="0">
                <a:latin typeface="微軟正黑體" pitchFamily="34" charset="-120"/>
                <a:ea typeface="微軟正黑體" pitchFamily="34" charset="-120"/>
              </a:rPr>
              <a:t>秀水高工  </a:t>
            </a:r>
            <a:r>
              <a:rPr lang="en-US" altLang="zh-TW" sz="2400" dirty="0">
                <a:latin typeface="微軟正黑體" pitchFamily="34" charset="-120"/>
                <a:ea typeface="微軟正黑體" pitchFamily="34" charset="-120"/>
              </a:rPr>
              <a:t>56</a:t>
            </a:r>
          </a:p>
          <a:p>
            <a:r>
              <a:rPr kumimoji="0" lang="zh-TW" altLang="en-US" sz="2400" dirty="0">
                <a:latin typeface="微軟正黑體" pitchFamily="34" charset="-120"/>
                <a:ea typeface="微軟正黑體" pitchFamily="34" charset="-120"/>
              </a:rPr>
              <a:t>北斗家商  </a:t>
            </a:r>
            <a:r>
              <a:rPr lang="en-US" altLang="zh-TW" sz="2400" dirty="0">
                <a:latin typeface="微軟正黑體" pitchFamily="34" charset="-120"/>
                <a:ea typeface="微軟正黑體" pitchFamily="34" charset="-120"/>
              </a:rPr>
              <a:t>102</a:t>
            </a:r>
          </a:p>
          <a:p>
            <a:r>
              <a:rPr kumimoji="0" lang="zh-TW" altLang="en-US" sz="2400" dirty="0">
                <a:latin typeface="微軟正黑體" pitchFamily="34" charset="-120"/>
                <a:ea typeface="微軟正黑體" pitchFamily="34" charset="-120"/>
              </a:rPr>
              <a:t>員林農工  </a:t>
            </a:r>
            <a:r>
              <a:rPr kumimoji="0" lang="en-US" altLang="zh-TW" sz="2400" dirty="0">
                <a:latin typeface="微軟正黑體" pitchFamily="34" charset="-120"/>
                <a:ea typeface="微軟正黑體" pitchFamily="34" charset="-120"/>
              </a:rPr>
              <a:t>124</a:t>
            </a:r>
          </a:p>
          <a:p>
            <a:r>
              <a:rPr kumimoji="0" lang="zh-TW" altLang="en-US" sz="2400" dirty="0">
                <a:latin typeface="微軟正黑體" pitchFamily="34" charset="-120"/>
                <a:ea typeface="微軟正黑體" pitchFamily="34" charset="-120"/>
              </a:rPr>
              <a:t>永靖高工  </a:t>
            </a:r>
            <a:r>
              <a:rPr lang="en-US" altLang="zh-TW" sz="2400" dirty="0">
                <a:latin typeface="微軟正黑體" pitchFamily="34" charset="-120"/>
                <a:ea typeface="微軟正黑體" pitchFamily="34" charset="-120"/>
              </a:rPr>
              <a:t>99</a:t>
            </a:r>
            <a:endParaRPr kumimoji="0"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二林工商  </a:t>
            </a:r>
            <a:r>
              <a:rPr lang="en-US" altLang="zh-TW" sz="2400" dirty="0">
                <a:latin typeface="微軟正黑體" pitchFamily="34" charset="-120"/>
                <a:ea typeface="微軟正黑體" pitchFamily="34" charset="-120"/>
              </a:rPr>
              <a:t>67</a:t>
            </a:r>
            <a:endParaRPr kumimoji="0" lang="en-US" altLang="zh-TW" sz="2400" dirty="0">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22" name="圓角矩形 21"/>
          <p:cNvSpPr/>
          <p:nvPr/>
        </p:nvSpPr>
        <p:spPr>
          <a:xfrm>
            <a:off x="0" y="11222"/>
            <a:ext cx="9144000" cy="865188"/>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p>
            <a:pPr algn="ctr" eaLnBrk="0" fontAlgn="base" hangingPunct="0">
              <a:spcBef>
                <a:spcPct val="0"/>
              </a:spcBef>
              <a:spcAft>
                <a:spcPct val="0"/>
              </a:spcAft>
            </a:pPr>
            <a:r>
              <a:rPr lang="en-US" altLang="zh-TW" sz="4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rPr>
              <a:t>112</a:t>
            </a:r>
            <a:r>
              <a:rPr lang="zh-TW" altLang="en-US" sz="4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rPr>
              <a:t>學年度彰化區優先免試入學名額</a:t>
            </a:r>
          </a:p>
        </p:txBody>
      </p:sp>
      <p:sp>
        <p:nvSpPr>
          <p:cNvPr id="2" name="投影片編號版面配置區 1">
            <a:extLst>
              <a:ext uri="{FF2B5EF4-FFF2-40B4-BE49-F238E27FC236}">
                <a16:creationId xmlns:a16="http://schemas.microsoft.com/office/drawing/2014/main" id="{9346F266-0551-42F3-A31A-2AB80F37BCBD}"/>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20</a:t>
            </a:fld>
            <a:endParaRPr lang="zh-TW" altLang="en-US" dirty="0">
              <a:solidFill>
                <a:prstClr val="black">
                  <a:tint val="75000"/>
                </a:prstClr>
              </a:solidFill>
            </a:endParaRPr>
          </a:p>
        </p:txBody>
      </p:sp>
      <p:sp>
        <p:nvSpPr>
          <p:cNvPr id="5" name="矩形: 圓角 4">
            <a:extLst>
              <a:ext uri="{FF2B5EF4-FFF2-40B4-BE49-F238E27FC236}">
                <a16:creationId xmlns:a16="http://schemas.microsoft.com/office/drawing/2014/main" id="{D2533C69-3D90-4E25-A78D-524F48951FC4}"/>
              </a:ext>
            </a:extLst>
          </p:cNvPr>
          <p:cNvSpPr/>
          <p:nvPr/>
        </p:nvSpPr>
        <p:spPr>
          <a:xfrm>
            <a:off x="5583802" y="1809679"/>
            <a:ext cx="1584748" cy="207246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sz="2400" dirty="0">
                <a:solidFill>
                  <a:prstClr val="black"/>
                </a:solidFill>
                <a:latin typeface="微軟正黑體" pitchFamily="34" charset="-120"/>
                <a:ea typeface="微軟正黑體" pitchFamily="34" charset="-120"/>
              </a:rPr>
              <a:t>文興 </a:t>
            </a:r>
            <a:r>
              <a:rPr lang="en-US" altLang="zh-TW" sz="2400" dirty="0">
                <a:solidFill>
                  <a:prstClr val="black"/>
                </a:solidFill>
                <a:latin typeface="微軟正黑體" pitchFamily="34" charset="-120"/>
                <a:ea typeface="微軟正黑體" pitchFamily="34" charset="-120"/>
              </a:rPr>
              <a:t>30</a:t>
            </a:r>
          </a:p>
          <a:p>
            <a:pPr lvl="0"/>
            <a:r>
              <a:rPr lang="zh-TW" altLang="en-US" sz="2400" dirty="0">
                <a:solidFill>
                  <a:prstClr val="black"/>
                </a:solidFill>
                <a:latin typeface="微軟正黑體" pitchFamily="34" charset="-120"/>
                <a:ea typeface="微軟正黑體" pitchFamily="34" charset="-120"/>
              </a:rPr>
              <a:t>達德 </a:t>
            </a:r>
            <a:r>
              <a:rPr lang="en-US" altLang="zh-TW" sz="2400" dirty="0">
                <a:solidFill>
                  <a:prstClr val="black"/>
                </a:solidFill>
                <a:latin typeface="微軟正黑體" pitchFamily="34" charset="-120"/>
                <a:ea typeface="微軟正黑體" pitchFamily="34" charset="-120"/>
              </a:rPr>
              <a:t>210</a:t>
            </a:r>
          </a:p>
          <a:p>
            <a:pPr lvl="0"/>
            <a:r>
              <a:rPr lang="zh-TW" altLang="en-US" sz="2400" dirty="0">
                <a:solidFill>
                  <a:prstClr val="black"/>
                </a:solidFill>
                <a:latin typeface="微軟正黑體" pitchFamily="34" charset="-120"/>
                <a:ea typeface="微軟正黑體" pitchFamily="34" charset="-120"/>
              </a:rPr>
              <a:t>大慶 </a:t>
            </a:r>
            <a:r>
              <a:rPr lang="en-US" altLang="zh-TW" sz="2400" dirty="0">
                <a:solidFill>
                  <a:prstClr val="black"/>
                </a:solidFill>
                <a:latin typeface="微軟正黑體" pitchFamily="34" charset="-120"/>
                <a:ea typeface="微軟正黑體" pitchFamily="34" charset="-120"/>
              </a:rPr>
              <a:t>45</a:t>
            </a:r>
          </a:p>
          <a:p>
            <a:pPr lvl="0"/>
            <a:r>
              <a:rPr lang="zh-TW" altLang="en-US" sz="2400" dirty="0">
                <a:solidFill>
                  <a:schemeClr val="tx1"/>
                </a:solidFill>
                <a:latin typeface="微軟正黑體" pitchFamily="34" charset="-120"/>
                <a:ea typeface="微軟正黑體" pitchFamily="34" charset="-120"/>
              </a:rPr>
              <a:t>正德 </a:t>
            </a:r>
            <a:r>
              <a:rPr lang="en-US" altLang="zh-TW" sz="2400" dirty="0">
                <a:solidFill>
                  <a:schemeClr val="tx1"/>
                </a:solidFill>
                <a:latin typeface="微軟正黑體" pitchFamily="34" charset="-120"/>
                <a:ea typeface="微軟正黑體" pitchFamily="34" charset="-120"/>
              </a:rPr>
              <a:t>94</a:t>
            </a:r>
          </a:p>
          <a:p>
            <a:pPr lvl="0"/>
            <a:r>
              <a:rPr lang="zh-TW" altLang="en-US" sz="2400" dirty="0">
                <a:solidFill>
                  <a:prstClr val="black"/>
                </a:solidFill>
                <a:latin typeface="微軟正黑體" pitchFamily="34" charset="-120"/>
                <a:ea typeface="微軟正黑體" pitchFamily="34" charset="-120"/>
              </a:rPr>
              <a:t>精誠 </a:t>
            </a:r>
            <a:r>
              <a:rPr lang="en-US" altLang="zh-TW" sz="2400" dirty="0">
                <a:solidFill>
                  <a:prstClr val="black"/>
                </a:solidFill>
                <a:latin typeface="微軟正黑體" pitchFamily="34" charset="-120"/>
                <a:ea typeface="微軟正黑體" pitchFamily="34" charset="-120"/>
              </a:rPr>
              <a:t>20</a:t>
            </a:r>
          </a:p>
        </p:txBody>
      </p:sp>
      <p:sp>
        <p:nvSpPr>
          <p:cNvPr id="19" name="矩形: 圓角 18">
            <a:extLst>
              <a:ext uri="{FF2B5EF4-FFF2-40B4-BE49-F238E27FC236}">
                <a16:creationId xmlns:a16="http://schemas.microsoft.com/office/drawing/2014/main" id="{C02D6B5C-2EEA-4D93-AE15-59DCDF338351}"/>
              </a:ext>
            </a:extLst>
          </p:cNvPr>
          <p:cNvSpPr/>
          <p:nvPr/>
        </p:nvSpPr>
        <p:spPr>
          <a:xfrm>
            <a:off x="6875910" y="5001485"/>
            <a:ext cx="2089150" cy="1219716"/>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b="1" dirty="0">
                <a:solidFill>
                  <a:schemeClr val="bg1"/>
                </a:solidFill>
                <a:latin typeface="微軟正黑體" panose="020B0604030504040204" pitchFamily="34" charset="-120"/>
                <a:ea typeface="微軟正黑體" panose="020B0604030504040204" pitchFamily="34" charset="-120"/>
              </a:rPr>
              <a:t>總名額 </a:t>
            </a:r>
            <a:r>
              <a:rPr lang="en-US" altLang="zh-TW" sz="3600" b="1" dirty="0">
                <a:solidFill>
                  <a:schemeClr val="bg1"/>
                </a:solidFill>
                <a:latin typeface="微軟正黑體" panose="020B0604030504040204" pitchFamily="34" charset="-120"/>
                <a:ea typeface="微軟正黑體" panose="020B0604030504040204" pitchFamily="34" charset="-120"/>
              </a:rPr>
              <a:t>2200</a:t>
            </a:r>
          </a:p>
        </p:txBody>
      </p:sp>
      <p:sp>
        <p:nvSpPr>
          <p:cNvPr id="16" name="箭號: 向右 15">
            <a:extLst>
              <a:ext uri="{FF2B5EF4-FFF2-40B4-BE49-F238E27FC236}">
                <a16:creationId xmlns:a16="http://schemas.microsoft.com/office/drawing/2014/main" id="{61811565-01FB-446E-AB8B-1C59CCD14E48}"/>
              </a:ext>
            </a:extLst>
          </p:cNvPr>
          <p:cNvSpPr/>
          <p:nvPr/>
        </p:nvSpPr>
        <p:spPr>
          <a:xfrm>
            <a:off x="6403022" y="5697277"/>
            <a:ext cx="466870" cy="288032"/>
          </a:xfrm>
          <a:prstGeom prst="right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下 19">
            <a:extLst>
              <a:ext uri="{FF2B5EF4-FFF2-40B4-BE49-F238E27FC236}">
                <a16:creationId xmlns:a16="http://schemas.microsoft.com/office/drawing/2014/main" id="{2EEE83CF-BBFA-4280-8F60-8FED607F0FDD}"/>
              </a:ext>
            </a:extLst>
          </p:cNvPr>
          <p:cNvSpPr/>
          <p:nvPr/>
        </p:nvSpPr>
        <p:spPr>
          <a:xfrm>
            <a:off x="7884654" y="4567892"/>
            <a:ext cx="288032" cy="430262"/>
          </a:xfrm>
          <a:prstGeom prst="down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80366233-0B9E-49ED-92FE-CC70D9100F1F}"/>
              </a:ext>
            </a:extLst>
          </p:cNvPr>
          <p:cNvSpPr txBox="1"/>
          <p:nvPr/>
        </p:nvSpPr>
        <p:spPr>
          <a:xfrm>
            <a:off x="2855571" y="6354246"/>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
        <p:nvSpPr>
          <p:cNvPr id="9" name="矩形: 圓角 8">
            <a:extLst>
              <a:ext uri="{FF2B5EF4-FFF2-40B4-BE49-F238E27FC236}">
                <a16:creationId xmlns:a16="http://schemas.microsoft.com/office/drawing/2014/main" id="{51DEDE5D-2C32-45C1-BC24-20267CE7A8E2}"/>
              </a:ext>
            </a:extLst>
          </p:cNvPr>
          <p:cNvSpPr/>
          <p:nvPr/>
        </p:nvSpPr>
        <p:spPr>
          <a:xfrm>
            <a:off x="2880684" y="5486817"/>
            <a:ext cx="3604457"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1671+</a:t>
            </a:r>
            <a:r>
              <a:rPr lang="zh-TW" altLang="en-US" b="1" dirty="0">
                <a:solidFill>
                  <a:schemeClr val="bg1"/>
                </a:solidFill>
                <a:latin typeface="微軟正黑體" pitchFamily="34" charset="-120"/>
                <a:ea typeface="微軟正黑體" pitchFamily="34" charset="-120"/>
              </a:rPr>
              <a:t>縣立</a:t>
            </a:r>
            <a:r>
              <a:rPr lang="en-US" altLang="zh-TW" b="1" dirty="0">
                <a:solidFill>
                  <a:schemeClr val="bg1"/>
                </a:solidFill>
                <a:latin typeface="微軟正黑體" pitchFamily="34" charset="-120"/>
                <a:ea typeface="微軟正黑體" pitchFamily="34" charset="-120"/>
              </a:rPr>
              <a:t>130</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1801</a:t>
            </a:r>
            <a:endParaRPr lang="zh-TW" altLang="en-US" b="1" dirty="0">
              <a:solidFill>
                <a:schemeClr val="bg1"/>
              </a:solidFill>
            </a:endParaRPr>
          </a:p>
        </p:txBody>
      </p:sp>
      <p:sp>
        <p:nvSpPr>
          <p:cNvPr id="17" name="矩形: 圓角 16">
            <a:extLst>
              <a:ext uri="{FF2B5EF4-FFF2-40B4-BE49-F238E27FC236}">
                <a16:creationId xmlns:a16="http://schemas.microsoft.com/office/drawing/2014/main" id="{FD615566-66CC-43B4-887B-6C404FCA8522}"/>
              </a:ext>
            </a:extLst>
          </p:cNvPr>
          <p:cNvSpPr/>
          <p:nvPr/>
        </p:nvSpPr>
        <p:spPr>
          <a:xfrm>
            <a:off x="7236296" y="4128668"/>
            <a:ext cx="1584748" cy="5312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anose="020B0604030504040204" pitchFamily="34" charset="-120"/>
                <a:ea typeface="微軟正黑體" panose="020B0604030504040204" pitchFamily="34" charset="-120"/>
              </a:rPr>
              <a:t>私立</a:t>
            </a:r>
            <a:r>
              <a:rPr lang="en-US" altLang="zh-TW" sz="2400" b="1" dirty="0">
                <a:solidFill>
                  <a:schemeClr val="bg1"/>
                </a:solidFill>
                <a:latin typeface="微軟正黑體" panose="020B0604030504040204" pitchFamily="34" charset="-120"/>
                <a:ea typeface="微軟正黑體" panose="020B0604030504040204" pitchFamily="34" charset="-120"/>
              </a:rPr>
              <a:t>399</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04644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0326"/>
            <a:ext cx="9144000" cy="847038"/>
          </a:xfrm>
          <a:prstGeom prst="rect">
            <a:avLst/>
          </a:prstGeom>
          <a:solidFill>
            <a:srgbClr val="002060"/>
          </a:solidFill>
        </p:spPr>
        <p:txBody>
          <a:bodyPr vert="horz" lIns="91440" tIns="45720" rIns="91440" bIns="45720" rtlCol="0" anchor="ctr">
            <a:normAutofit/>
          </a:bodyPr>
          <a:lstStyle>
            <a:defPPr>
              <a:defRPr lang="zh-TW"/>
            </a:defPPr>
            <a:lvl1pPr algn="ctr">
              <a:spcBef>
                <a:spcPct val="0"/>
              </a:spcBef>
              <a:defRPr sz="4400" b="1">
                <a:solidFill>
                  <a:schemeClr val="bg1"/>
                </a:solidFill>
                <a:latin typeface="微軟正黑體" pitchFamily="34" charset="-120"/>
                <a:ea typeface="微軟正黑體" pitchFamily="34" charset="-12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dirty="0"/>
              <a:t>112</a:t>
            </a:r>
            <a:r>
              <a:rPr lang="zh-TW" altLang="en-US" dirty="0"/>
              <a:t>學年度免試入學</a:t>
            </a:r>
          </a:p>
        </p:txBody>
      </p:sp>
      <p:graphicFrame>
        <p:nvGraphicFramePr>
          <p:cNvPr id="5" name="資料庫圖表 4"/>
          <p:cNvGraphicFramePr/>
          <p:nvPr>
            <p:extLst>
              <p:ext uri="{D42A27DB-BD31-4B8C-83A1-F6EECF244321}">
                <p14:modId xmlns:p14="http://schemas.microsoft.com/office/powerpoint/2010/main" val="363988610"/>
              </p:ext>
            </p:extLst>
          </p:nvPr>
        </p:nvGraphicFramePr>
        <p:xfrm>
          <a:off x="323528" y="980729"/>
          <a:ext cx="871296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21</a:t>
            </a:fld>
            <a:endParaRPr lang="zh-TW" altLang="en-US">
              <a:solidFill>
                <a:prstClr val="black">
                  <a:tint val="75000"/>
                </a:prstClr>
              </a:solidFill>
            </a:endParaRPr>
          </a:p>
        </p:txBody>
      </p:sp>
    </p:spTree>
    <p:extLst>
      <p:ext uri="{BB962C8B-B14F-4D97-AF65-F5344CB8AC3E}">
        <p14:creationId xmlns:p14="http://schemas.microsoft.com/office/powerpoint/2010/main" val="289389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90382" y="2365507"/>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b="1" dirty="0">
                <a:latin typeface="微軟正黑體" panose="020B0604030504040204" pitchFamily="34" charset="-120"/>
                <a:ea typeface="微軟正黑體" panose="020B0604030504040204" pitchFamily="34" charset="-120"/>
              </a:rPr>
              <a:t>共同就學區規劃情形</a:t>
            </a: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22</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1328909550"/>
              </p:ext>
            </p:extLst>
          </p:nvPr>
        </p:nvGraphicFramePr>
        <p:xfrm>
          <a:off x="547734" y="3013068"/>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1532856">
                  <a:extLst>
                    <a:ext uri="{9D8B030D-6E8A-4147-A177-3AD203B41FA5}">
                      <a16:colId xmlns:a16="http://schemas.microsoft.com/office/drawing/2014/main"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extLst>
                  <a:ext uri="{0D108BD9-81ED-4DB2-BD59-A6C34878D82A}">
                    <a16:rowId xmlns:a16="http://schemas.microsoft.com/office/drawing/2014/main"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中投區之霧峰區、南投市、草屯鎮及</a:t>
                      </a:r>
                      <a:r>
                        <a:rPr kumimoji="0" lang="zh-TW" altLang="en-US" sz="2200" b="1" u="none" strike="noStrike" cap="none" normalizeH="0" baseline="0" dirty="0">
                          <a:ln>
                            <a:noFill/>
                          </a:ln>
                          <a:solidFill>
                            <a:schemeClr val="tx1"/>
                          </a:solidFill>
                          <a:effectLst/>
                          <a:latin typeface="微軟正黑體" pitchFamily="34" charset="-120"/>
                          <a:ea typeface="微軟正黑體" pitchFamily="34" charset="-120"/>
                        </a:rPr>
                        <a:t>烏日區</a:t>
                      </a:r>
                      <a:endPar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芬園鄉</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部分開放</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中投區之竹山鎮</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二水鄉</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部分開放</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chemeClr val="bg1"/>
                    </a:solidFill>
                  </a:tcPr>
                </a:tc>
                <a:extLst>
                  <a:ext uri="{0D108BD9-81ED-4DB2-BD59-A6C34878D82A}">
                    <a16:rowId xmlns:a16="http://schemas.microsoft.com/office/drawing/2014/main"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雲林區之二崙鄉、西螺鎮及林內鄉</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大城鄉、二水鄉、竹塘鄉、埤頭鄉、溪州鄉、北斗鎮及</a:t>
                      </a:r>
                      <a:r>
                        <a:rPr kumimoji="0" lang="zh-TW" altLang="en-US" sz="2200" b="1" u="none" strike="noStrike" cap="none" normalizeH="0" baseline="0" dirty="0">
                          <a:ln>
                            <a:noFill/>
                          </a:ln>
                          <a:solidFill>
                            <a:schemeClr val="tx1"/>
                          </a:solidFill>
                          <a:effectLst/>
                          <a:latin typeface="微軟正黑體" pitchFamily="34" charset="-120"/>
                          <a:ea typeface="微軟正黑體" pitchFamily="34" charset="-120"/>
                        </a:rPr>
                        <a:t>田尾鄉</a:t>
                      </a:r>
                      <a:endPar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1" u="none" strike="noStrike" cap="none" normalizeH="0" baseline="0" dirty="0">
                          <a:ln>
                            <a:noFill/>
                          </a:ln>
                          <a:effectLst/>
                          <a:latin typeface="微軟正黑體" pitchFamily="34" charset="-120"/>
                          <a:ea typeface="微軟正黑體" pitchFamily="34" charset="-120"/>
                        </a:rPr>
                        <a:t>部分開放</a:t>
                      </a:r>
                      <a:endParaRPr kumimoji="0" lang="zh-TW" altLang="en-US" sz="2200" b="1"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9" name="標題 1"/>
          <p:cNvSpPr txBox="1">
            <a:spLocks/>
          </p:cNvSpPr>
          <p:nvPr/>
        </p:nvSpPr>
        <p:spPr>
          <a:xfrm>
            <a:off x="0" y="1"/>
            <a:ext cx="9144000" cy="836712"/>
          </a:xfrm>
          <a:prstGeom prst="rect">
            <a:avLst/>
          </a:prstGeom>
          <a:solidFill>
            <a:srgbClr val="00206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112</a:t>
            </a:r>
            <a:r>
              <a:rPr lang="zh-TW" altLang="en-US" sz="4400" b="1" dirty="0">
                <a:solidFill>
                  <a:schemeClr val="bg1"/>
                </a:solidFill>
                <a:latin typeface="微軟正黑體" pitchFamily="34" charset="-120"/>
                <a:ea typeface="微軟正黑體" pitchFamily="34" charset="-120"/>
              </a:rPr>
              <a:t>學年度免試入學招生對象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588826" y="121729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a:latin typeface="微軟正黑體" pitchFamily="34" charset="-120"/>
                  <a:ea typeface="微軟正黑體" pitchFamily="34" charset="-120"/>
                </a:rPr>
                <a:t>彰化區</a:t>
              </a:r>
              <a:r>
                <a:rPr lang="zh-TW" altLang="en-US" sz="2800" b="1"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含共同就學區</a:t>
              </a:r>
              <a:r>
                <a:rPr lang="zh-TW" altLang="en-US" sz="2800" b="1"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國中畢業生</a:t>
              </a:r>
            </a:p>
          </p:txBody>
        </p:sp>
      </p:grpSp>
      <p:grpSp>
        <p:nvGrpSpPr>
          <p:cNvPr id="13" name="群組 12"/>
          <p:cNvGrpSpPr/>
          <p:nvPr/>
        </p:nvGrpSpPr>
        <p:grpSpPr>
          <a:xfrm>
            <a:off x="434008" y="1063103"/>
            <a:ext cx="1154818" cy="1213769"/>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招生對象</a:t>
              </a:r>
            </a:p>
          </p:txBody>
        </p:sp>
      </p:grpSp>
    </p:spTree>
    <p:extLst>
      <p:ext uri="{BB962C8B-B14F-4D97-AF65-F5344CB8AC3E}">
        <p14:creationId xmlns:p14="http://schemas.microsoft.com/office/powerpoint/2010/main" val="409313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
            <a:ext cx="9144000" cy="76470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20000"/>
              </a:lnSpc>
              <a:defRPr/>
            </a:pPr>
            <a:r>
              <a:rPr lang="en-US" altLang="zh-TW" sz="4800" b="1" dirty="0">
                <a:solidFill>
                  <a:schemeClr val="bg1"/>
                </a:solidFill>
                <a:latin typeface="微軟正黑體" pitchFamily="34" charset="-120"/>
                <a:ea typeface="微軟正黑體" pitchFamily="34" charset="-120"/>
              </a:rPr>
              <a:t>112</a:t>
            </a:r>
            <a:r>
              <a:rPr lang="zh-TW" altLang="en-US" sz="4800" b="1" dirty="0">
                <a:solidFill>
                  <a:schemeClr val="bg1"/>
                </a:solidFill>
                <a:latin typeface="微軟正黑體" pitchFamily="34" charset="-120"/>
                <a:ea typeface="微軟正黑體" pitchFamily="34" charset="-120"/>
              </a:rPr>
              <a:t>學年度共同就學區高中職提供免試名額</a:t>
            </a:r>
            <a:endParaRPr lang="zh-TW" altLang="en-US" b="1" dirty="0">
              <a:solidFill>
                <a:schemeClr val="bg1"/>
              </a:solidFill>
              <a:latin typeface="微軟正黑體" pitchFamily="34" charset="-120"/>
              <a:ea typeface="微軟正黑體" pitchFamily="34" charset="-120"/>
            </a:endParaRPr>
          </a:p>
        </p:txBody>
      </p:sp>
      <p:sp>
        <p:nvSpPr>
          <p:cNvPr id="11" name="文字方塊 10"/>
          <p:cNvSpPr txBox="1"/>
          <p:nvPr/>
        </p:nvSpPr>
        <p:spPr>
          <a:xfrm>
            <a:off x="323528" y="958321"/>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BA9BA7CE-D839-4C79-8F7A-A1299510A668}"/>
              </a:ext>
            </a:extLst>
          </p:cNvPr>
          <p:cNvSpPr>
            <a:spLocks noGrp="1"/>
          </p:cNvSpPr>
          <p:nvPr>
            <p:ph type="sldNum" sz="quarter" idx="12"/>
          </p:nvPr>
        </p:nvSpPr>
        <p:spPr>
          <a:xfrm>
            <a:off x="6981016" y="6463898"/>
            <a:ext cx="2133600" cy="365125"/>
          </a:xfrm>
        </p:spPr>
        <p:txBody>
          <a:bodyPr/>
          <a:lstStyle/>
          <a:p>
            <a:pPr>
              <a:defRPr/>
            </a:pPr>
            <a:fld id="{B0E7D0FD-EE13-44ED-ACB2-D7993CD41914}" type="slidenum">
              <a:rPr lang="zh-TW" altLang="en-US" smtClean="0">
                <a:solidFill>
                  <a:prstClr val="black">
                    <a:tint val="75000"/>
                  </a:prstClr>
                </a:solidFill>
              </a:rPr>
              <a:pPr>
                <a:defRPr/>
              </a:pPr>
              <a:t>23</a:t>
            </a:fld>
            <a:endParaRPr lang="zh-TW" altLang="en-US" dirty="0">
              <a:solidFill>
                <a:prstClr val="black">
                  <a:tint val="75000"/>
                </a:prstClr>
              </a:solidFill>
            </a:endParaRPr>
          </a:p>
        </p:txBody>
      </p:sp>
      <p:graphicFrame>
        <p:nvGraphicFramePr>
          <p:cNvPr id="3" name="表格 2">
            <a:extLst>
              <a:ext uri="{FF2B5EF4-FFF2-40B4-BE49-F238E27FC236}">
                <a16:creationId xmlns:a16="http://schemas.microsoft.com/office/drawing/2014/main" id="{89FE4A1D-A4A7-4C0A-A91E-7174D9244F6B}"/>
              </a:ext>
            </a:extLst>
          </p:cNvPr>
          <p:cNvGraphicFramePr>
            <a:graphicFrameLocks noGrp="1"/>
          </p:cNvGraphicFramePr>
          <p:nvPr>
            <p:extLst>
              <p:ext uri="{D42A27DB-BD31-4B8C-83A1-F6EECF244321}">
                <p14:modId xmlns:p14="http://schemas.microsoft.com/office/powerpoint/2010/main" val="4148206817"/>
              </p:ext>
            </p:extLst>
          </p:nvPr>
        </p:nvGraphicFramePr>
        <p:xfrm>
          <a:off x="683568" y="1473975"/>
          <a:ext cx="8168872" cy="4669542"/>
        </p:xfrm>
        <a:graphic>
          <a:graphicData uri="http://schemas.openxmlformats.org/drawingml/2006/table">
            <a:tbl>
              <a:tblPr/>
              <a:tblGrid>
                <a:gridCol w="1633535">
                  <a:extLst>
                    <a:ext uri="{9D8B030D-6E8A-4147-A177-3AD203B41FA5}">
                      <a16:colId xmlns:a16="http://schemas.microsoft.com/office/drawing/2014/main" val="4102816170"/>
                    </a:ext>
                  </a:extLst>
                </a:gridCol>
                <a:gridCol w="1593495">
                  <a:extLst>
                    <a:ext uri="{9D8B030D-6E8A-4147-A177-3AD203B41FA5}">
                      <a16:colId xmlns:a16="http://schemas.microsoft.com/office/drawing/2014/main" val="2476343259"/>
                    </a:ext>
                  </a:extLst>
                </a:gridCol>
                <a:gridCol w="841930">
                  <a:extLst>
                    <a:ext uri="{9D8B030D-6E8A-4147-A177-3AD203B41FA5}">
                      <a16:colId xmlns:a16="http://schemas.microsoft.com/office/drawing/2014/main" val="134334427"/>
                    </a:ext>
                  </a:extLst>
                </a:gridCol>
                <a:gridCol w="2016224">
                  <a:extLst>
                    <a:ext uri="{9D8B030D-6E8A-4147-A177-3AD203B41FA5}">
                      <a16:colId xmlns:a16="http://schemas.microsoft.com/office/drawing/2014/main" val="3251603557"/>
                    </a:ext>
                  </a:extLst>
                </a:gridCol>
                <a:gridCol w="792088">
                  <a:extLst>
                    <a:ext uri="{9D8B030D-6E8A-4147-A177-3AD203B41FA5}">
                      <a16:colId xmlns:a16="http://schemas.microsoft.com/office/drawing/2014/main" val="157687534"/>
                    </a:ext>
                  </a:extLst>
                </a:gridCol>
                <a:gridCol w="1291600">
                  <a:extLst>
                    <a:ext uri="{9D8B030D-6E8A-4147-A177-3AD203B41FA5}">
                      <a16:colId xmlns:a16="http://schemas.microsoft.com/office/drawing/2014/main" val="821170504"/>
                    </a:ext>
                  </a:extLst>
                </a:gridCol>
              </a:tblGrid>
              <a:tr h="353100">
                <a:tc>
                  <a:txBody>
                    <a:bodyPr/>
                    <a:lstStyle/>
                    <a:p>
                      <a:pPr algn="ctr" font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校名</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合計</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649980065"/>
                  </a:ext>
                </a:extLst>
              </a:tr>
              <a:tr h="387088">
                <a:tc rowSpan="2">
                  <a:txBody>
                    <a:bodyPr/>
                    <a:lstStyle/>
                    <a:p>
                      <a:pPr algn="ctr" fontAlgn="ctr">
                        <a:spcAft>
                          <a:spcPts val="0"/>
                        </a:spcAft>
                      </a:pPr>
                      <a:r>
                        <a:rPr lang="zh-TW" sz="21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霧峰農工</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zh-TW" alt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r>
                        <a:rPr lang="en-US" alt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alt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altLang="zh-TW" sz="1100" b="1" kern="100" dirty="0">
                        <a:effectLst/>
                        <a:latin typeface="Calibri" panose="020F0502020204030204" pitchFamily="34" charset="0"/>
                        <a:ea typeface="+mn-ea"/>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rowSpan="2">
                  <a:txBody>
                    <a:bodyPr/>
                    <a:lstStyle/>
                    <a:p>
                      <a:pPr marL="0" algn="ctr" defTabSz="914400" rtl="0" eaLnBrk="1" fontAlgn="ctr" latinLnBrk="0" hangingPunct="1">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altLang="en-US"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952199892"/>
                  </a:ext>
                </a:extLst>
              </a:tr>
              <a:tr h="388346">
                <a:tc vMerge="1">
                  <a:txBody>
                    <a:bodyPr/>
                    <a:lstStyle/>
                    <a:p>
                      <a:endParaRPr lang="zh-TW" altLang="en-US"/>
                    </a:p>
                  </a:txBody>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2171816205"/>
                  </a:ext>
                </a:extLst>
              </a:tr>
              <a:tr h="396000">
                <a:tc rowSpan="3">
                  <a:txBody>
                    <a:bodyPr/>
                    <a:lstStyle/>
                    <a:p>
                      <a:pPr algn="ctr" fontAlgn="ctr">
                        <a:spcAft>
                          <a:spcPts val="0"/>
                        </a:spcAft>
                      </a:pPr>
                      <a:r>
                        <a:rPr lang="zh-TW" sz="21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明台高中</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資料處理科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altLang="en-US"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幼兒保育科</a:t>
                      </a:r>
                      <a:endParaRPr lang="zh-TW" sz="11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3">
                  <a:txBody>
                    <a:bodyPr/>
                    <a:lstStyle/>
                    <a:p>
                      <a:pPr marL="0" algn="ctr" defTabSz="914400" rtl="0" eaLnBrk="1" fontAlgn="ctr" latinLnBrk="0" hangingPunct="1">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altLang="en-US"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033854924"/>
                  </a:ext>
                </a:extLst>
              </a:tr>
              <a:tr h="396000">
                <a:tc vMerge="1">
                  <a:txBody>
                    <a:bodyPr/>
                    <a:lstStyle/>
                    <a:p>
                      <a:endParaRPr lang="zh-TW" altLang="en-US"/>
                    </a:p>
                  </a:txBody>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觀光事業科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美容科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val="3722946143"/>
                  </a:ext>
                </a:extLst>
              </a:tr>
              <a:tr h="396000">
                <a:tc vMerge="1">
                  <a:txBody>
                    <a:bodyPr/>
                    <a:lstStyle/>
                    <a:p>
                      <a:endParaRPr lang="zh-TW" altLang="en-US"/>
                    </a:p>
                  </a:txBody>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餐飲管理科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室內設計科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val="579817228"/>
                  </a:ext>
                </a:extLst>
              </a:tr>
              <a:tr h="362539">
                <a:tc rowSpan="2">
                  <a:txBody>
                    <a:bodyPr/>
                    <a:lstStyle/>
                    <a:p>
                      <a:pPr algn="ctr" fontAlgn="ctr">
                        <a:spcAft>
                          <a:spcPts val="0"/>
                        </a:spcAft>
                      </a:pPr>
                      <a:r>
                        <a:rPr lang="zh-TW" sz="21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南投高中</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電腦機械製圖科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rowSpan="2">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4</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1174819611"/>
                  </a:ext>
                </a:extLst>
              </a:tr>
              <a:tr h="419188">
                <a:tc vMerge="1">
                  <a:txBody>
                    <a:bodyPr/>
                    <a:lstStyle/>
                    <a:p>
                      <a:endParaRPr lang="zh-TW" altLang="en-US"/>
                    </a:p>
                  </a:txBody>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zh-TW" sz="19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建築科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2037856797"/>
                  </a:ext>
                </a:extLst>
              </a:tr>
              <a:tr h="388346">
                <a:tc>
                  <a:txBody>
                    <a:bodyPr/>
                    <a:lstStyle/>
                    <a:p>
                      <a:pPr algn="ctr" fontAlgn="ctr">
                        <a:spcAft>
                          <a:spcPts val="0"/>
                        </a:spcAft>
                      </a:pPr>
                      <a:r>
                        <a:rPr lang="zh-TW" sz="21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中興高中</a:t>
                      </a:r>
                      <a:endParaRPr lang="zh-TW" sz="11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普通科</a:t>
                      </a:r>
                      <a:endParaRPr lang="zh-TW" sz="11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b="1"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b="1"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altLang="zh-TW" sz="1900" b="1"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702655634"/>
                  </a:ext>
                </a:extLst>
              </a:tr>
              <a:tr h="388346">
                <a:tc rowSpan="3">
                  <a:txBody>
                    <a:bodyPr/>
                    <a:lstStyle/>
                    <a:p>
                      <a:pPr algn="ctr">
                        <a:spcAft>
                          <a:spcPts val="0"/>
                        </a:spcAft>
                      </a:pP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同德家商</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普通科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餐飲管理科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4</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rowSpan="3">
                  <a:txBody>
                    <a:bodyPr/>
                    <a:lstStyle/>
                    <a:p>
                      <a:pPr algn="ctr">
                        <a:spcAft>
                          <a:spcPts val="0"/>
                        </a:spcAft>
                      </a:pPr>
                      <a:r>
                        <a:rPr lang="en-US" altLang="zh-TW" sz="1900" b="1"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14</a:t>
                      </a: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extLst>
                  <a:ext uri="{0D108BD9-81ED-4DB2-BD59-A6C34878D82A}">
                    <a16:rowId xmlns:a16="http://schemas.microsoft.com/office/drawing/2014/main" val="2807555252"/>
                  </a:ext>
                </a:extLst>
              </a:tr>
              <a:tr h="388346">
                <a:tc vMerge="1">
                  <a:txBody>
                    <a:bodyPr/>
                    <a:lstStyle/>
                    <a:p>
                      <a:endParaRPr lang="zh-TW" altLang="en-US"/>
                    </a:p>
                  </a:txBody>
                  <a:tcPr/>
                </a:tc>
                <a:tc>
                  <a:txBody>
                    <a:bodyPr/>
                    <a:lstStyle/>
                    <a:p>
                      <a:pPr algn="ctr">
                        <a:spcAft>
                          <a:spcPts val="0"/>
                        </a:spcAft>
                      </a:pPr>
                      <a:r>
                        <a:rPr lang="zh-TW" altLang="en-US"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資訊</a:t>
                      </a: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zh-TW" sz="1900" b="1"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時尚造型科</a:t>
                      </a:r>
                      <a:endParaRPr lang="zh-TW" sz="11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3630514197"/>
                  </a:ext>
                </a:extLst>
              </a:tr>
              <a:tr h="388346">
                <a:tc vMerge="1">
                  <a:txBody>
                    <a:bodyPr/>
                    <a:lstStyle/>
                    <a:p>
                      <a:endParaRPr lang="zh-TW" altLang="en-US"/>
                    </a:p>
                  </a:txBody>
                  <a:tcPr/>
                </a:tc>
                <a:tc>
                  <a:txBody>
                    <a:bodyPr/>
                    <a:lstStyle/>
                    <a:p>
                      <a:pPr algn="ctr">
                        <a:spcAft>
                          <a:spcPts val="0"/>
                        </a:spcAft>
                      </a:pP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烘焙科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chemeClr val="tx1"/>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zh-TW" sz="1900" b="1" kern="1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多媒體動畫科</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a:txBody>
                    <a:bodyPr/>
                    <a:lstStyle/>
                    <a:p>
                      <a:pPr algn="ctr">
                        <a:spcAft>
                          <a:spcPts val="0"/>
                        </a:spcAft>
                      </a:pPr>
                      <a:r>
                        <a:rPr lang="en-US" altLang="zh-TW" sz="1900" b="1"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944349320"/>
                  </a:ext>
                </a:extLst>
              </a:tr>
            </a:tbl>
          </a:graphicData>
        </a:graphic>
      </p:graphicFrame>
      <p:sp>
        <p:nvSpPr>
          <p:cNvPr id="6" name="文字方塊 5">
            <a:extLst>
              <a:ext uri="{FF2B5EF4-FFF2-40B4-BE49-F238E27FC236}">
                <a16:creationId xmlns:a16="http://schemas.microsoft.com/office/drawing/2014/main" id="{8346038F-AC3A-421A-8231-30A6810DF543}"/>
              </a:ext>
            </a:extLst>
          </p:cNvPr>
          <p:cNvSpPr txBox="1"/>
          <p:nvPr/>
        </p:nvSpPr>
        <p:spPr>
          <a:xfrm>
            <a:off x="2832876" y="6321753"/>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90118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0"/>
            <a:ext cx="9144000" cy="836713"/>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20000"/>
              </a:lnSpc>
              <a:defRPr/>
            </a:pPr>
            <a:r>
              <a:rPr lang="en-US" altLang="zh-TW" sz="4800" b="1" dirty="0">
                <a:solidFill>
                  <a:schemeClr val="bg1"/>
                </a:solidFill>
                <a:latin typeface="微軟正黑體" pitchFamily="34" charset="-120"/>
                <a:ea typeface="微軟正黑體" pitchFamily="34" charset="-120"/>
              </a:rPr>
              <a:t>112</a:t>
            </a:r>
            <a:r>
              <a:rPr lang="zh-TW" altLang="en-US" sz="4800" b="1" dirty="0">
                <a:solidFill>
                  <a:schemeClr val="bg1"/>
                </a:solidFill>
                <a:latin typeface="微軟正黑體" pitchFamily="34" charset="-120"/>
                <a:ea typeface="微軟正黑體" pitchFamily="34" charset="-120"/>
              </a:rPr>
              <a:t>學年度共同就學區高中職提供免試名額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98005095"/>
              </p:ext>
            </p:extLst>
          </p:nvPr>
        </p:nvGraphicFramePr>
        <p:xfrm>
          <a:off x="450000" y="1318524"/>
          <a:ext cx="8244000" cy="4808498"/>
        </p:xfrm>
        <a:graphic>
          <a:graphicData uri="http://schemas.openxmlformats.org/drawingml/2006/table">
            <a:tbl>
              <a:tblPr>
                <a:tableStyleId>{08FB837D-C827-4EFA-A057-4D05807E0F7C}</a:tableStyleId>
              </a:tblPr>
              <a:tblGrid>
                <a:gridCol w="1409231">
                  <a:extLst>
                    <a:ext uri="{9D8B030D-6E8A-4147-A177-3AD203B41FA5}">
                      <a16:colId xmlns:a16="http://schemas.microsoft.com/office/drawing/2014/main" val="20000"/>
                    </a:ext>
                  </a:extLst>
                </a:gridCol>
                <a:gridCol w="2184308">
                  <a:extLst>
                    <a:ext uri="{9D8B030D-6E8A-4147-A177-3AD203B41FA5}">
                      <a16:colId xmlns:a16="http://schemas.microsoft.com/office/drawing/2014/main" val="20001"/>
                    </a:ext>
                  </a:extLst>
                </a:gridCol>
                <a:gridCol w="845538">
                  <a:extLst>
                    <a:ext uri="{9D8B030D-6E8A-4147-A177-3AD203B41FA5}">
                      <a16:colId xmlns:a16="http://schemas.microsoft.com/office/drawing/2014/main" val="20002"/>
                    </a:ext>
                  </a:extLst>
                </a:gridCol>
                <a:gridCol w="2113846">
                  <a:extLst>
                    <a:ext uri="{9D8B030D-6E8A-4147-A177-3AD203B41FA5}">
                      <a16:colId xmlns:a16="http://schemas.microsoft.com/office/drawing/2014/main" val="20003"/>
                    </a:ext>
                  </a:extLst>
                </a:gridCol>
                <a:gridCol w="916000">
                  <a:extLst>
                    <a:ext uri="{9D8B030D-6E8A-4147-A177-3AD203B41FA5}">
                      <a16:colId xmlns:a16="http://schemas.microsoft.com/office/drawing/2014/main" val="20004"/>
                    </a:ext>
                  </a:extLst>
                </a:gridCol>
                <a:gridCol w="775077">
                  <a:extLst>
                    <a:ext uri="{9D8B030D-6E8A-4147-A177-3AD203B41FA5}">
                      <a16:colId xmlns:a16="http://schemas.microsoft.com/office/drawing/2014/main" val="20005"/>
                    </a:ext>
                  </a:extLst>
                </a:gridCol>
              </a:tblGrid>
              <a:tr h="382284">
                <a:tc>
                  <a:txBody>
                    <a:bodyPr/>
                    <a:lstStyle/>
                    <a:p>
                      <a:pPr algn="ctr" fontAlgn="ctr"/>
                      <a:r>
                        <a:rPr lang="zh-TW" altLang="en-US" sz="2400" b="1" u="none" strike="noStrike" dirty="0">
                          <a:effectLst/>
                          <a:latin typeface="微軟正黑體" pitchFamily="34" charset="-120"/>
                          <a:ea typeface="微軟正黑體" pitchFamily="34" charset="-120"/>
                        </a:rPr>
                        <a:t>校名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83896">
                <a:tc rowSpan="3">
                  <a:txBody>
                    <a:bodyPr/>
                    <a:lstStyle/>
                    <a:p>
                      <a:pPr algn="ctr" fontAlgn="ctr"/>
                      <a:r>
                        <a:rPr lang="zh-TW" altLang="en-US" sz="2400" b="1" i="0" u="none" strike="noStrike" dirty="0">
                          <a:solidFill>
                            <a:schemeClr val="dk1"/>
                          </a:solidFill>
                          <a:effectLst/>
                          <a:latin typeface="微軟正黑體" pitchFamily="34" charset="-120"/>
                          <a:ea typeface="微軟正黑體" pitchFamily="34" charset="-120"/>
                        </a:rPr>
                        <a:t>南投高商</a:t>
                      </a:r>
                      <a:endParaRPr lang="zh-TW" altLang="en-US"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200" b="1" i="0" u="none" strike="noStrike" dirty="0">
                          <a:solidFill>
                            <a:schemeClr val="dk1"/>
                          </a:solidFill>
                          <a:effectLst/>
                          <a:latin typeface="微軟正黑體" pitchFamily="34" charset="-120"/>
                          <a:ea typeface="微軟正黑體" pitchFamily="34" charset="-120"/>
                        </a:rPr>
                        <a:t>商業經營科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國際貿易科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1"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資料處理科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5"/>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1"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電子商務科</a:t>
                      </a:r>
                      <a:endParaRPr lang="en-US" altLang="zh-TW"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7"/>
                  </a:ext>
                </a:extLst>
              </a:tr>
              <a:tr h="383896">
                <a:tc rowSpan="5">
                  <a:txBody>
                    <a:bodyPr/>
                    <a:lstStyle/>
                    <a:p>
                      <a:pPr algn="ctr" fontAlgn="ctr"/>
                      <a:r>
                        <a:rPr lang="zh-TW" altLang="en-US" sz="2400" b="1" i="0" u="none" strike="noStrike" dirty="0">
                          <a:solidFill>
                            <a:schemeClr val="dk1"/>
                          </a:solidFill>
                          <a:effectLst/>
                          <a:latin typeface="微軟正黑體" pitchFamily="34" charset="-120"/>
                          <a:ea typeface="微軟正黑體" pitchFamily="34" charset="-120"/>
                        </a:rPr>
                        <a:t>草屯商工</a:t>
                      </a:r>
                      <a:endParaRPr lang="zh-TW" altLang="en-US"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配管科</a:t>
                      </a:r>
                      <a:r>
                        <a:rPr lang="en-US" altLang="zh-TW" sz="2200" b="1" u="none" strike="noStrike" dirty="0">
                          <a:effectLst/>
                          <a:latin typeface="微軟正黑體" pitchFamily="34" charset="-120"/>
                          <a:ea typeface="微軟正黑體" pitchFamily="34" charset="-120"/>
                        </a:rPr>
                        <a:t>(</a:t>
                      </a:r>
                      <a:r>
                        <a:rPr lang="zh-TW" altLang="en-US" sz="2200" b="1" u="none" strike="noStrike" dirty="0">
                          <a:effectLst/>
                          <a:latin typeface="微軟正黑體" pitchFamily="34" charset="-120"/>
                          <a:ea typeface="微軟正黑體" pitchFamily="34" charset="-120"/>
                        </a:rPr>
                        <a:t>產特</a:t>
                      </a:r>
                      <a:r>
                        <a:rPr lang="en-US" altLang="zh-TW" sz="2200" b="1" u="none" strike="noStrike" dirty="0">
                          <a:effectLst/>
                          <a:latin typeface="微軟正黑體" pitchFamily="34" charset="-120"/>
                          <a:ea typeface="微軟正黑體" pitchFamily="34" charset="-120"/>
                        </a:rPr>
                        <a:t>)</a:t>
                      </a:r>
                      <a:endParaRPr lang="zh-TW" altLang="en-US"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25528">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商業經營科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07286">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資料處理科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rgbClr val="0070C0"/>
                          </a:solidFill>
                          <a:effectLst/>
                          <a:latin typeface="微軟正黑體" pitchFamily="34" charset="-120"/>
                          <a:ea typeface="微軟正黑體" pitchFamily="34" charset="-120"/>
                        </a:rPr>
                        <a:t>機械科</a:t>
                      </a:r>
                      <a:r>
                        <a:rPr lang="en-US" altLang="zh-TW" sz="2200" b="1" i="0" u="none" strike="noStrike" dirty="0">
                          <a:solidFill>
                            <a:srgbClr val="0070C0"/>
                          </a:solidFill>
                          <a:effectLst/>
                          <a:latin typeface="微軟正黑體" pitchFamily="34" charset="-120"/>
                          <a:ea typeface="微軟正黑體" pitchFamily="34" charset="-120"/>
                        </a:rPr>
                        <a:t>(</a:t>
                      </a:r>
                      <a:r>
                        <a:rPr lang="zh-TW" altLang="en-US" sz="2200" b="1" i="0" u="none" strike="noStrike" dirty="0">
                          <a:solidFill>
                            <a:srgbClr val="0070C0"/>
                          </a:solidFill>
                          <a:effectLst/>
                          <a:latin typeface="微軟正黑體" pitchFamily="34" charset="-120"/>
                          <a:ea typeface="微軟正黑體" pitchFamily="34" charset="-120"/>
                        </a:rPr>
                        <a:t>夜</a:t>
                      </a:r>
                      <a:r>
                        <a:rPr lang="en-US" altLang="zh-TW" sz="2200" b="1" i="0" u="none" strike="noStrike" dirty="0">
                          <a:solidFill>
                            <a:srgbClr val="0070C0"/>
                          </a:solidFill>
                          <a:effectLst/>
                          <a:latin typeface="微軟正黑體" pitchFamily="34" charset="-120"/>
                          <a:ea typeface="微軟正黑體" pitchFamily="34" charset="-120"/>
                        </a:rPr>
                        <a:t>)</a:t>
                      </a:r>
                      <a:endParaRPr lang="zh-TW" altLang="en-US" sz="2200" b="1"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rgbClr val="0070C0"/>
                          </a:solidFill>
                          <a:effectLst/>
                          <a:latin typeface="微軟正黑體" pitchFamily="34" charset="-120"/>
                          <a:ea typeface="微軟正黑體" pitchFamily="34" charset="-120"/>
                        </a:rPr>
                        <a:t>商業經營科</a:t>
                      </a:r>
                      <a:r>
                        <a:rPr lang="en-US" altLang="zh-TW" sz="2200" b="1" i="0" u="none" strike="noStrike" dirty="0">
                          <a:solidFill>
                            <a:srgbClr val="0070C0"/>
                          </a:solidFill>
                          <a:effectLst/>
                          <a:latin typeface="微軟正黑體" pitchFamily="34" charset="-120"/>
                          <a:ea typeface="微軟正黑體" pitchFamily="34" charset="-120"/>
                        </a:rPr>
                        <a:t>(</a:t>
                      </a:r>
                      <a:r>
                        <a:rPr lang="zh-TW" altLang="en-US" sz="2200" b="1" i="0" u="none" strike="noStrike" dirty="0">
                          <a:solidFill>
                            <a:srgbClr val="0070C0"/>
                          </a:solidFill>
                          <a:effectLst/>
                          <a:latin typeface="微軟正黑體" pitchFamily="34" charset="-120"/>
                          <a:ea typeface="微軟正黑體" pitchFamily="34" charset="-120"/>
                        </a:rPr>
                        <a:t>夜</a:t>
                      </a:r>
                      <a:r>
                        <a:rPr lang="en-US" altLang="zh-TW" sz="2200" b="1" i="0" u="none" strike="noStrike" dirty="0">
                          <a:solidFill>
                            <a:srgbClr val="0070C0"/>
                          </a:solidFill>
                          <a:effectLst/>
                          <a:latin typeface="微軟正黑體" pitchFamily="34" charset="-120"/>
                          <a:ea typeface="微軟正黑體" pitchFamily="34" charset="-120"/>
                        </a:rPr>
                        <a:t>)</a:t>
                      </a:r>
                      <a:endParaRPr lang="zh-TW" altLang="en-US" sz="2200" b="1"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8"/>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rgbClr val="0070C0"/>
                          </a:solidFill>
                          <a:effectLst/>
                          <a:latin typeface="微軟正黑體" pitchFamily="34" charset="-120"/>
                          <a:ea typeface="微軟正黑體" pitchFamily="34" charset="-120"/>
                        </a:rPr>
                        <a:t>資料處理科</a:t>
                      </a:r>
                      <a:r>
                        <a:rPr lang="en-US" altLang="zh-TW" sz="2200" b="1" i="0" u="none" strike="noStrike" dirty="0">
                          <a:solidFill>
                            <a:srgbClr val="0070C0"/>
                          </a:solidFill>
                          <a:effectLst/>
                          <a:latin typeface="微軟正黑體" pitchFamily="34" charset="-120"/>
                          <a:ea typeface="微軟正黑體" pitchFamily="34" charset="-120"/>
                        </a:rPr>
                        <a:t>(</a:t>
                      </a:r>
                      <a:r>
                        <a:rPr lang="zh-TW" altLang="en-US" sz="2200" b="1" i="0" u="none" strike="noStrike" dirty="0">
                          <a:solidFill>
                            <a:srgbClr val="0070C0"/>
                          </a:solidFill>
                          <a:effectLst/>
                          <a:latin typeface="微軟正黑體" pitchFamily="34" charset="-120"/>
                          <a:ea typeface="微軟正黑體" pitchFamily="34" charset="-120"/>
                        </a:rPr>
                        <a:t>夜</a:t>
                      </a:r>
                      <a:r>
                        <a:rPr lang="en-US" altLang="zh-TW" sz="2200" b="1" i="0" u="none" strike="noStrike" dirty="0">
                          <a:solidFill>
                            <a:srgbClr val="0070C0"/>
                          </a:solidFill>
                          <a:effectLst/>
                          <a:latin typeface="微軟正黑體" pitchFamily="34" charset="-120"/>
                          <a:ea typeface="微軟正黑體" pitchFamily="34" charset="-120"/>
                        </a:rPr>
                        <a:t>)</a:t>
                      </a:r>
                      <a:endParaRPr lang="zh-TW" altLang="en-US" sz="2200" b="1"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9"/>
                  </a:ext>
                </a:extLst>
              </a:tr>
              <a:tr h="373550">
                <a:tc rowSpan="2">
                  <a:txBody>
                    <a:bodyPr/>
                    <a:lstStyle/>
                    <a:p>
                      <a:pPr algn="ctr" fontAlgn="ctr"/>
                      <a:r>
                        <a:rPr lang="zh-TW" altLang="en-US" sz="2400" b="1" dirty="0">
                          <a:latin typeface="微軟正黑體" pitchFamily="34" charset="-120"/>
                          <a:ea typeface="微軟正黑體" pitchFamily="34" charset="-120"/>
                        </a:rPr>
                        <a:t>五育高中</a:t>
                      </a:r>
                      <a:endParaRPr lang="en-US" altLang="zh-TW"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美容科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照顧服務科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360040">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多媒體動畫科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altLang="zh-TW"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r h="509654">
                <a:tc>
                  <a:txBody>
                    <a:bodyPr/>
                    <a:lstStyle/>
                    <a:p>
                      <a:pPr algn="ctr" fontAlgn="ctr"/>
                      <a:r>
                        <a:rPr lang="zh-TW" altLang="en-US" sz="2400" b="1" i="0" u="none" strike="noStrike" dirty="0">
                          <a:solidFill>
                            <a:schemeClr val="tx1"/>
                          </a:solidFill>
                          <a:effectLst/>
                          <a:latin typeface="微軟正黑體" pitchFamily="34" charset="-120"/>
                          <a:ea typeface="微軟正黑體" pitchFamily="34" charset="-120"/>
                        </a:rPr>
                        <a:t>旭光高中</a:t>
                      </a:r>
                      <a:endParaRPr lang="en-US" altLang="zh-TW" sz="24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普通科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
        <p:nvSpPr>
          <p:cNvPr id="11" name="文字方塊 10"/>
          <p:cNvSpPr txBox="1"/>
          <p:nvPr/>
        </p:nvSpPr>
        <p:spPr>
          <a:xfrm>
            <a:off x="0" y="856859"/>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1CC0122A-1C78-4474-8C5B-955C81A9621A}"/>
              </a:ext>
            </a:extLst>
          </p:cNvPr>
          <p:cNvSpPr>
            <a:spLocks noGrp="1"/>
          </p:cNvSpPr>
          <p:nvPr>
            <p:ph type="sldNum" sz="quarter" idx="12"/>
          </p:nvPr>
        </p:nvSpPr>
        <p:spPr>
          <a:xfrm>
            <a:off x="7010400" y="6474128"/>
            <a:ext cx="2133600" cy="365125"/>
          </a:xfrm>
        </p:spPr>
        <p:txBody>
          <a:bodyPr/>
          <a:lstStyle/>
          <a:p>
            <a:pPr>
              <a:defRPr/>
            </a:pPr>
            <a:fld id="{B0E7D0FD-EE13-44ED-ACB2-D7993CD41914}" type="slidenum">
              <a:rPr lang="zh-TW" altLang="en-US" smtClean="0">
                <a:solidFill>
                  <a:prstClr val="black">
                    <a:tint val="75000"/>
                  </a:prstClr>
                </a:solidFill>
              </a:rPr>
              <a:pPr>
                <a:defRPr/>
              </a:pPr>
              <a:t>24</a:t>
            </a:fld>
            <a:endParaRPr lang="zh-TW" altLang="en-US" dirty="0">
              <a:solidFill>
                <a:prstClr val="black">
                  <a:tint val="75000"/>
                </a:prstClr>
              </a:solidFill>
            </a:endParaRPr>
          </a:p>
        </p:txBody>
      </p:sp>
      <p:sp>
        <p:nvSpPr>
          <p:cNvPr id="6" name="文字方塊 5">
            <a:extLst>
              <a:ext uri="{FF2B5EF4-FFF2-40B4-BE49-F238E27FC236}">
                <a16:creationId xmlns:a16="http://schemas.microsoft.com/office/drawing/2014/main" id="{1BD0159D-0F53-45C6-92AF-DDADC4F4B481}"/>
              </a:ext>
            </a:extLst>
          </p:cNvPr>
          <p:cNvSpPr txBox="1"/>
          <p:nvPr/>
        </p:nvSpPr>
        <p:spPr>
          <a:xfrm>
            <a:off x="2843808" y="6355390"/>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2994857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23861"/>
            <a:ext cx="9144000" cy="860573"/>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20000"/>
              </a:lnSpc>
              <a:defRPr/>
            </a:pPr>
            <a:r>
              <a:rPr lang="en-US" altLang="zh-TW" sz="4800" b="1" dirty="0">
                <a:solidFill>
                  <a:schemeClr val="bg1"/>
                </a:solidFill>
                <a:latin typeface="微軟正黑體" pitchFamily="34" charset="-120"/>
                <a:ea typeface="微軟正黑體" pitchFamily="34" charset="-120"/>
              </a:rPr>
              <a:t>112</a:t>
            </a:r>
            <a:r>
              <a:rPr lang="zh-TW" altLang="en-US" sz="4800" b="1" dirty="0">
                <a:solidFill>
                  <a:schemeClr val="bg1"/>
                </a:solidFill>
                <a:latin typeface="微軟正黑體" pitchFamily="34" charset="-120"/>
                <a:ea typeface="微軟正黑體" pitchFamily="34" charset="-120"/>
              </a:rPr>
              <a:t>學年度共同就學區高中職提供免試名額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5293190"/>
              </p:ext>
            </p:extLst>
          </p:nvPr>
        </p:nvGraphicFramePr>
        <p:xfrm>
          <a:off x="303294" y="1829975"/>
          <a:ext cx="8445169" cy="3981413"/>
        </p:xfrm>
        <a:graphic>
          <a:graphicData uri="http://schemas.openxmlformats.org/drawingml/2006/table">
            <a:tbl>
              <a:tblPr>
                <a:tableStyleId>{08FB837D-C827-4EFA-A057-4D05807E0F7C}</a:tableStyleId>
              </a:tblPr>
              <a:tblGrid>
                <a:gridCol w="1443619">
                  <a:extLst>
                    <a:ext uri="{9D8B030D-6E8A-4147-A177-3AD203B41FA5}">
                      <a16:colId xmlns:a16="http://schemas.microsoft.com/office/drawing/2014/main" val="20000"/>
                    </a:ext>
                  </a:extLst>
                </a:gridCol>
                <a:gridCol w="2237609">
                  <a:extLst>
                    <a:ext uri="{9D8B030D-6E8A-4147-A177-3AD203B41FA5}">
                      <a16:colId xmlns:a16="http://schemas.microsoft.com/office/drawing/2014/main" val="20001"/>
                    </a:ext>
                  </a:extLst>
                </a:gridCol>
                <a:gridCol w="866171">
                  <a:extLst>
                    <a:ext uri="{9D8B030D-6E8A-4147-A177-3AD203B41FA5}">
                      <a16:colId xmlns:a16="http://schemas.microsoft.com/office/drawing/2014/main" val="20002"/>
                    </a:ext>
                  </a:extLst>
                </a:gridCol>
                <a:gridCol w="2165428">
                  <a:extLst>
                    <a:ext uri="{9D8B030D-6E8A-4147-A177-3AD203B41FA5}">
                      <a16:colId xmlns:a16="http://schemas.microsoft.com/office/drawing/2014/main" val="20003"/>
                    </a:ext>
                  </a:extLst>
                </a:gridCol>
                <a:gridCol w="938352">
                  <a:extLst>
                    <a:ext uri="{9D8B030D-6E8A-4147-A177-3AD203B41FA5}">
                      <a16:colId xmlns:a16="http://schemas.microsoft.com/office/drawing/2014/main" val="20004"/>
                    </a:ext>
                  </a:extLst>
                </a:gridCol>
                <a:gridCol w="793990">
                  <a:extLst>
                    <a:ext uri="{9D8B030D-6E8A-4147-A177-3AD203B41FA5}">
                      <a16:colId xmlns:a16="http://schemas.microsoft.com/office/drawing/2014/main" val="20005"/>
                    </a:ext>
                  </a:extLst>
                </a:gridCol>
              </a:tblGrid>
              <a:tr h="374889">
                <a:tc>
                  <a:txBody>
                    <a:bodyPr/>
                    <a:lstStyle/>
                    <a:p>
                      <a:pPr algn="ctr" fontAlgn="ctr"/>
                      <a:r>
                        <a:rPr lang="zh-TW" altLang="en-US" sz="2400" b="1" u="none" strike="noStrike" dirty="0">
                          <a:effectLst/>
                          <a:latin typeface="微軟正黑體" pitchFamily="34" charset="-120"/>
                          <a:ea typeface="微軟正黑體" pitchFamily="34" charset="-120"/>
                        </a:rPr>
                        <a:t>校名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47997">
                <a:tc rowSpan="3">
                  <a:txBody>
                    <a:bodyPr/>
                    <a:lstStyle/>
                    <a:p>
                      <a:pPr algn="ctr" fontAlgn="ctr"/>
                      <a:r>
                        <a:rPr lang="zh-TW" altLang="en-US" sz="2400" b="1" i="0" u="none" strike="noStrike" dirty="0">
                          <a:solidFill>
                            <a:schemeClr val="dk1"/>
                          </a:solidFill>
                          <a:effectLst/>
                          <a:latin typeface="微軟正黑體" pitchFamily="34" charset="-120"/>
                          <a:ea typeface="微軟正黑體" pitchFamily="34" charset="-120"/>
                        </a:rPr>
                        <a:t>竹山高中</a:t>
                      </a:r>
                      <a:endParaRPr lang="en-US" altLang="zh-TW" sz="2400" b="1" i="0" u="none" strike="noStrike" dirty="0">
                        <a:solidFill>
                          <a:schemeClr val="dk1"/>
                        </a:solidFill>
                        <a:effectLst/>
                        <a:latin typeface="微軟正黑體" pitchFamily="34" charset="-120"/>
                        <a:ea typeface="微軟正黑體" pitchFamily="34" charset="-120"/>
                      </a:endParaRPr>
                    </a:p>
                    <a:p>
                      <a:pPr algn="ctr" fontAlgn="ctr"/>
                      <a:r>
                        <a:rPr lang="en-US" altLang="zh-TW" sz="2400" b="1" i="0" u="none" strike="noStrike" dirty="0">
                          <a:solidFill>
                            <a:srgbClr val="FF0000"/>
                          </a:solidFill>
                          <a:effectLst/>
                          <a:latin typeface="微軟正黑體" pitchFamily="34" charset="-120"/>
                          <a:ea typeface="微軟正黑體" pitchFamily="34" charset="-120"/>
                        </a:rPr>
                        <a:t>(</a:t>
                      </a:r>
                      <a:r>
                        <a:rPr lang="zh-TW" altLang="en-US" sz="2400" b="1" i="0" u="none" strike="noStrike" dirty="0">
                          <a:solidFill>
                            <a:srgbClr val="FF0000"/>
                          </a:solidFill>
                          <a:effectLst/>
                          <a:latin typeface="微軟正黑體" pitchFamily="34" charset="-120"/>
                          <a:ea typeface="微軟正黑體" pitchFamily="34" charset="-120"/>
                        </a:rPr>
                        <a:t>限二水</a:t>
                      </a:r>
                      <a:r>
                        <a:rPr lang="en-US" altLang="zh-TW" sz="2400" b="1" i="0" u="none" strike="noStrike" dirty="0">
                          <a:solidFill>
                            <a:srgbClr val="FF0000"/>
                          </a:solidFill>
                          <a:effectLst/>
                          <a:latin typeface="微軟正黑體" pitchFamily="34" charset="-120"/>
                          <a:ea typeface="微軟正黑體" pitchFamily="34" charset="-120"/>
                        </a:rPr>
                        <a:t>)</a:t>
                      </a:r>
                      <a:endParaRPr lang="zh-TW" altLang="en-US"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1" u="none" strike="noStrike" dirty="0">
                          <a:effectLst/>
                          <a:latin typeface="微軟正黑體" pitchFamily="34" charset="-120"/>
                          <a:ea typeface="微軟正黑體" pitchFamily="34" charset="-120"/>
                        </a:rPr>
                        <a:t>綜合高中</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1" u="none" strike="noStrike" dirty="0">
                          <a:effectLst/>
                          <a:latin typeface="微軟正黑體" pitchFamily="34" charset="-120"/>
                          <a:ea typeface="微軟正黑體" pitchFamily="34" charset="-120"/>
                        </a:rPr>
                        <a:t>商業經營科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7</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96581">
                <a:tc vMerge="1">
                  <a:txBody>
                    <a:bodyPr/>
                    <a:lstStyle/>
                    <a:p>
                      <a:endParaRPr lang="zh-TW" altLang="en-US"/>
                    </a:p>
                  </a:txBody>
                  <a:tcPr/>
                </a:tc>
                <a:tc>
                  <a:txBody>
                    <a:bodyPr/>
                    <a:lstStyle/>
                    <a:p>
                      <a:pPr algn="ctr" fontAlgn="ctr"/>
                      <a:r>
                        <a:rPr lang="zh-TW" altLang="en-US" sz="2200" b="1" u="none" strike="noStrike" dirty="0">
                          <a:effectLst/>
                          <a:latin typeface="微軟正黑體" pitchFamily="34" charset="-120"/>
                          <a:ea typeface="微軟正黑體" pitchFamily="34" charset="-120"/>
                        </a:rPr>
                        <a:t>國際貿易科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1" u="none" strike="noStrike" dirty="0">
                          <a:effectLst/>
                          <a:latin typeface="微軟正黑體" pitchFamily="34" charset="-120"/>
                          <a:ea typeface="微軟正黑體" pitchFamily="34" charset="-120"/>
                        </a:rPr>
                        <a:t>資料處理科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75292">
                <a:tc vMerge="1">
                  <a:txBody>
                    <a:bodyPr/>
                    <a:lstStyle/>
                    <a:p>
                      <a:endParaRPr lang="zh-TW" altLang="en-US"/>
                    </a:p>
                  </a:txBody>
                  <a:tcPr/>
                </a:tc>
                <a:tc>
                  <a:txBody>
                    <a:bodyPr/>
                    <a:lstStyle/>
                    <a:p>
                      <a:pPr algn="ctr" fontAlgn="ctr"/>
                      <a:r>
                        <a:rPr lang="zh-TW" altLang="en-US" sz="2200" b="1" i="0" u="none" strike="noStrike" dirty="0">
                          <a:solidFill>
                            <a:schemeClr val="dk1"/>
                          </a:solidFill>
                          <a:effectLst/>
                          <a:latin typeface="微軟正黑體" pitchFamily="34" charset="-120"/>
                          <a:ea typeface="微軟正黑體" pitchFamily="34" charset="-120"/>
                        </a:rPr>
                        <a:t>廣告設計科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1" u="none" strike="noStrike" dirty="0">
                          <a:effectLst/>
                          <a:latin typeface="微軟正黑體" pitchFamily="34" charset="-120"/>
                          <a:ea typeface="微軟正黑體" pitchFamily="34" charset="-120"/>
                        </a:rPr>
                        <a:t>多媒體設計科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52338">
                <a:tc rowSpan="5">
                  <a:txBody>
                    <a:bodyPr/>
                    <a:lstStyle/>
                    <a:p>
                      <a:pPr algn="ctr" fontAlgn="ctr"/>
                      <a:r>
                        <a:rPr lang="zh-TW" altLang="en-US" sz="2400" b="1" i="0" u="none" strike="noStrike" dirty="0">
                          <a:solidFill>
                            <a:schemeClr val="dk1"/>
                          </a:solidFill>
                          <a:effectLst/>
                          <a:latin typeface="微軟正黑體" pitchFamily="34" charset="-120"/>
                          <a:ea typeface="微軟正黑體" pitchFamily="34" charset="-120"/>
                        </a:rPr>
                        <a:t>西螺農工</a:t>
                      </a:r>
                      <a:endParaRPr lang="en-US" altLang="zh-TW"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綜合高中</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食品加工科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04056">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畜產保健科</a:t>
                      </a:r>
                      <a:r>
                        <a:rPr lang="en-US" altLang="zh-TW" sz="2200" b="1" u="none" strike="noStrike" dirty="0">
                          <a:effectLst/>
                          <a:latin typeface="微軟正黑體" pitchFamily="34" charset="-120"/>
                          <a:ea typeface="微軟正黑體" pitchFamily="34" charset="-120"/>
                        </a:rPr>
                        <a:t>(</a:t>
                      </a:r>
                      <a:r>
                        <a:rPr lang="zh-TW" altLang="en-US" sz="2200" b="1" u="none" strike="noStrike" dirty="0">
                          <a:effectLst/>
                          <a:latin typeface="微軟正黑體" pitchFamily="34" charset="-120"/>
                          <a:ea typeface="微軟正黑體" pitchFamily="34" charset="-120"/>
                        </a:rPr>
                        <a:t>產特</a:t>
                      </a:r>
                      <a:r>
                        <a:rPr lang="en-US" altLang="zh-TW" sz="2200" b="1" u="none" strike="noStrike" dirty="0">
                          <a:effectLst/>
                          <a:latin typeface="微軟正黑體" pitchFamily="34" charset="-120"/>
                          <a:ea typeface="微軟正黑體" pitchFamily="34" charset="-120"/>
                        </a:rPr>
                        <a:t>)</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1</a:t>
                      </a:r>
                      <a:endParaRPr lang="zh-TW" altLang="en-US" sz="2200" b="1"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7"/>
                  </a:ext>
                </a:extLst>
              </a:tr>
              <a:tr h="427916">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汽車科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8"/>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電機科</a:t>
                      </a:r>
                      <a:endParaRPr lang="zh-TW" altLang="en-US" sz="2200" b="1"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化工科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1</a:t>
                      </a:r>
                      <a:endParaRPr lang="zh-TW" altLang="en-US" sz="2200" b="1"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9"/>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生物產業機電科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b="1" dirty="0">
                          <a:solidFill>
                            <a:srgbClr val="0070C0"/>
                          </a:solidFill>
                          <a:latin typeface="微軟正黑體" panose="020B0604030504040204" pitchFamily="34" charset="-120"/>
                          <a:ea typeface="微軟正黑體" panose="020B0604030504040204" pitchFamily="34" charset="-120"/>
                        </a:rPr>
                        <a:t>電機科</a:t>
                      </a:r>
                      <a:r>
                        <a:rPr lang="en-US" altLang="zh-TW" sz="2200" b="1" dirty="0">
                          <a:solidFill>
                            <a:srgbClr val="0070C0"/>
                          </a:solidFill>
                          <a:latin typeface="微軟正黑體" panose="020B0604030504040204" pitchFamily="34" charset="-120"/>
                          <a:ea typeface="微軟正黑體" panose="020B0604030504040204" pitchFamily="34" charset="-120"/>
                        </a:rPr>
                        <a:t>(</a:t>
                      </a:r>
                      <a:r>
                        <a:rPr lang="zh-TW" altLang="en-US" sz="2200" b="1" dirty="0">
                          <a:solidFill>
                            <a:srgbClr val="0070C0"/>
                          </a:solidFill>
                          <a:latin typeface="微軟正黑體" panose="020B0604030504040204" pitchFamily="34" charset="-120"/>
                          <a:ea typeface="微軟正黑體" panose="020B0604030504040204" pitchFamily="34" charset="-120"/>
                        </a:rPr>
                        <a:t>夜</a:t>
                      </a:r>
                      <a:r>
                        <a:rPr lang="en-US" altLang="zh-TW" sz="2200" b="1" dirty="0">
                          <a:solidFill>
                            <a:srgbClr val="0070C0"/>
                          </a:solidFill>
                          <a:latin typeface="微軟正黑體" panose="020B0604030504040204" pitchFamily="34" charset="-120"/>
                          <a:ea typeface="微軟正黑體" panose="020B0604030504040204" pitchFamily="34" charset="-120"/>
                        </a:rPr>
                        <a:t>)</a:t>
                      </a:r>
                      <a:endParaRPr lang="zh-TW" altLang="en-US" sz="2200" b="1" dirty="0">
                        <a:solidFill>
                          <a:srgbClr val="0070C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2</a:t>
                      </a:r>
                      <a:endParaRPr lang="zh-TW" altLang="en-US" sz="2200" b="1"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C889329C-8A70-49B0-BA7B-FA1C5B5612A7}"/>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25</a:t>
            </a:fld>
            <a:endParaRPr lang="zh-TW" altLang="en-US">
              <a:solidFill>
                <a:prstClr val="black">
                  <a:tint val="75000"/>
                </a:prstClr>
              </a:solidFill>
            </a:endParaRPr>
          </a:p>
        </p:txBody>
      </p:sp>
      <p:sp>
        <p:nvSpPr>
          <p:cNvPr id="6" name="文字方塊 5">
            <a:extLst>
              <a:ext uri="{FF2B5EF4-FFF2-40B4-BE49-F238E27FC236}">
                <a16:creationId xmlns:a16="http://schemas.microsoft.com/office/drawing/2014/main" id="{9305A564-6391-44D7-9370-2F7D0B636FB1}"/>
              </a:ext>
            </a:extLst>
          </p:cNvPr>
          <p:cNvSpPr txBox="1"/>
          <p:nvPr/>
        </p:nvSpPr>
        <p:spPr>
          <a:xfrm>
            <a:off x="2699792" y="5999021"/>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2827839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
            <a:ext cx="9144000" cy="908720"/>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20000"/>
              </a:lnSpc>
              <a:defRPr/>
            </a:pPr>
            <a:r>
              <a:rPr lang="en-US" altLang="zh-TW" sz="4800" b="1" dirty="0">
                <a:solidFill>
                  <a:schemeClr val="bg1"/>
                </a:solidFill>
                <a:latin typeface="微軟正黑體" pitchFamily="34" charset="-120"/>
                <a:ea typeface="微軟正黑體" pitchFamily="34" charset="-120"/>
              </a:rPr>
              <a:t>112</a:t>
            </a:r>
            <a:r>
              <a:rPr lang="zh-TW" altLang="en-US" sz="4800" b="1" dirty="0">
                <a:solidFill>
                  <a:schemeClr val="bg1"/>
                </a:solidFill>
                <a:latin typeface="微軟正黑體" pitchFamily="34" charset="-120"/>
                <a:ea typeface="微軟正黑體" pitchFamily="34" charset="-120"/>
              </a:rPr>
              <a:t>學年度共同就學區高中職提供免試名額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980228790"/>
              </p:ext>
            </p:extLst>
          </p:nvPr>
        </p:nvGraphicFramePr>
        <p:xfrm>
          <a:off x="303294" y="1829975"/>
          <a:ext cx="8424936" cy="1885738"/>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12322">
                  <a:extLst>
                    <a:ext uri="{9D8B030D-6E8A-4147-A177-3AD203B41FA5}">
                      <a16:colId xmlns:a16="http://schemas.microsoft.com/office/drawing/2014/main" val="20002"/>
                    </a:ext>
                  </a:extLst>
                </a:gridCol>
                <a:gridCol w="221201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374889">
                <a:tc>
                  <a:txBody>
                    <a:bodyPr/>
                    <a:lstStyle/>
                    <a:p>
                      <a:pPr algn="ctr" fontAlgn="ctr"/>
                      <a:r>
                        <a:rPr lang="zh-TW" altLang="en-US" sz="2400" b="1" u="none" strike="noStrike" dirty="0">
                          <a:effectLst/>
                          <a:latin typeface="微軟正黑體" pitchFamily="34" charset="-120"/>
                          <a:ea typeface="微軟正黑體" pitchFamily="34" charset="-120"/>
                        </a:rPr>
                        <a:t>校名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科別</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u="none" strike="noStrike" dirty="0">
                          <a:effectLst/>
                          <a:latin typeface="微軟正黑體" pitchFamily="34" charset="-120"/>
                          <a:ea typeface="微軟正黑體" pitchFamily="34" charset="-120"/>
                        </a:rPr>
                        <a:t>名額</a:t>
                      </a:r>
                      <a:endParaRPr lang="zh-TW" altLang="en-US" sz="2400" b="1"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1"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528797">
                <a:tc rowSpan="3">
                  <a:txBody>
                    <a:bodyPr/>
                    <a:lstStyle/>
                    <a:p>
                      <a:pPr algn="ctr" fontAlgn="ctr"/>
                      <a:r>
                        <a:rPr lang="zh-TW" altLang="en-US" sz="2400" b="1" dirty="0">
                          <a:latin typeface="微軟正黑體" pitchFamily="34" charset="-120"/>
                          <a:ea typeface="微軟正黑體" pitchFamily="34" charset="-120"/>
                        </a:rPr>
                        <a:t>義峰高中</a:t>
                      </a:r>
                      <a:endParaRPr lang="en-US" altLang="zh-TW" sz="24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電子商務科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觀光事業科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rowSpan="3">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13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extLst>
                  <a:ext uri="{0D108BD9-81ED-4DB2-BD59-A6C34878D82A}">
                    <a16:rowId xmlns:a16="http://schemas.microsoft.com/office/drawing/2014/main"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餐飲管理科</a:t>
                      </a:r>
                      <a:endParaRPr lang="zh-TW" altLang="en-US"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時尚造型科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a:r>
                        <a:rPr lang="en-US" altLang="zh-TW" sz="2200" b="1" dirty="0">
                          <a:latin typeface="微軟正黑體" panose="020B0604030504040204" pitchFamily="34" charset="-120"/>
                          <a:ea typeface="微軟正黑體" panose="020B0604030504040204" pitchFamily="34" charset="-120"/>
                        </a:rPr>
                        <a:t>2</a:t>
                      </a:r>
                      <a:endParaRPr lang="zh-TW" altLang="en-US" sz="2200" b="1"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u="none" strike="noStrike" dirty="0">
                          <a:effectLst/>
                          <a:latin typeface="微軟正黑體" pitchFamily="34" charset="-120"/>
                          <a:ea typeface="微軟正黑體" pitchFamily="34" charset="-120"/>
                        </a:rPr>
                        <a:t>多媒體動畫科</a:t>
                      </a:r>
                      <a:endParaRPr lang="en-US" altLang="zh-TW" sz="2200" b="1"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1" i="0" u="none" strike="noStrike" dirty="0">
                          <a:solidFill>
                            <a:schemeClr val="tx1"/>
                          </a:solidFill>
                          <a:effectLst/>
                          <a:latin typeface="微軟正黑體" pitchFamily="34" charset="-120"/>
                          <a:ea typeface="微軟正黑體" pitchFamily="34" charset="-120"/>
                        </a:rPr>
                        <a:t>照顧服務科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a:txBody>
                    <a:bodyPr/>
                    <a:lstStyle/>
                    <a:p>
                      <a:pPr algn="ctr" fontAlgn="ctr"/>
                      <a:r>
                        <a:rPr lang="en-US" altLang="zh-TW" sz="2200" b="1"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2"/>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1D866D79-F4F9-4A9F-A39D-141D8C5ADBC3}"/>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26</a:t>
            </a:fld>
            <a:endParaRPr lang="zh-TW" altLang="en-US">
              <a:solidFill>
                <a:prstClr val="black">
                  <a:tint val="75000"/>
                </a:prstClr>
              </a:solidFill>
            </a:endParaRPr>
          </a:p>
        </p:txBody>
      </p:sp>
      <p:sp>
        <p:nvSpPr>
          <p:cNvPr id="6" name="文字方塊 5">
            <a:extLst>
              <a:ext uri="{FF2B5EF4-FFF2-40B4-BE49-F238E27FC236}">
                <a16:creationId xmlns:a16="http://schemas.microsoft.com/office/drawing/2014/main" id="{56190EA1-213B-4465-9CA1-A5BE2B19E8F5}"/>
              </a:ext>
            </a:extLst>
          </p:cNvPr>
          <p:cNvSpPr txBox="1"/>
          <p:nvPr/>
        </p:nvSpPr>
        <p:spPr>
          <a:xfrm>
            <a:off x="2843808" y="4013395"/>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4228958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1176" y="-2624"/>
            <a:ext cx="9142824" cy="911344"/>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學年度免試入學變更就學區</a:t>
            </a:r>
            <a:endParaRPr lang="zh-TW" altLang="en-US" sz="4000" b="1" dirty="0">
              <a:solidFill>
                <a:schemeClr val="bg1"/>
              </a:solidFill>
              <a:latin typeface="微軟正黑體" pitchFamily="34" charset="-120"/>
              <a:ea typeface="微軟正黑體" pitchFamily="34" charset="-120"/>
            </a:endParaRPr>
          </a:p>
        </p:txBody>
      </p:sp>
      <p:sp>
        <p:nvSpPr>
          <p:cNvPr id="4" name="手繪多邊形 3"/>
          <p:cNvSpPr/>
          <p:nvPr/>
        </p:nvSpPr>
        <p:spPr>
          <a:xfrm>
            <a:off x="1710447" y="1268761"/>
            <a:ext cx="6919204" cy="2160240"/>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原就讀學區未設置適性群別或產業特殊類科。</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因搬家遷徙至本區居住者。</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跨區學生申請返回本區戶籍所在地就讀。</a:t>
            </a:r>
          </a:p>
          <a:p>
            <a:pPr marL="285750" lvl="1" indent="-285750" defTabSz="1822450" fontAlgn="auto">
              <a:spcAft>
                <a:spcPct val="15000"/>
              </a:spcAft>
              <a:buFontTx/>
              <a:buChar char="••"/>
              <a:defRPr/>
            </a:pPr>
            <a:r>
              <a:rPr lang="zh-TW" altLang="en-US" sz="2400" b="1">
                <a:latin typeface="微軟正黑體" panose="020B0604030504040204" pitchFamily="34" charset="-120"/>
                <a:ea typeface="微軟正黑體" panose="020B0604030504040204" pitchFamily="34" charset="-120"/>
              </a:rPr>
              <a:t>其他</a:t>
            </a:r>
            <a:r>
              <a:rPr lang="zh-TW" altLang="en-US" sz="2400" b="1" dirty="0">
                <a:latin typeface="微軟正黑體" panose="020B0604030504040204" pitchFamily="34" charset="-120"/>
                <a:ea typeface="微軟正黑體" panose="020B0604030504040204" pitchFamily="34" charset="-120"/>
              </a:rPr>
              <a:t>特殊原因</a:t>
            </a:r>
            <a:r>
              <a:rPr kumimoji="0" lang="zh-TW" altLang="en-US" sz="2400" b="1" dirty="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0" y="1268760"/>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727112" y="3796588"/>
            <a:ext cx="6902540"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a:solidFill>
                  <a:srgbClr val="0000FF"/>
                </a:solidFill>
                <a:latin typeface="微軟正黑體" panose="020B0604030504040204" pitchFamily="34" charset="-120"/>
                <a:ea typeface="微軟正黑體" panose="020B0604030504040204" pitchFamily="34" charset="-120"/>
              </a:rPr>
              <a:t>向所就讀之國中提出申請</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上網填報列印</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向免試入學委員會提出申請。</a:t>
            </a:r>
          </a:p>
        </p:txBody>
      </p:sp>
      <p:sp>
        <p:nvSpPr>
          <p:cNvPr id="8" name="手繪多邊形 7"/>
          <p:cNvSpPr/>
          <p:nvPr/>
        </p:nvSpPr>
        <p:spPr>
          <a:xfrm>
            <a:off x="529348" y="3796588"/>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727113" y="5611687"/>
            <a:ext cx="6902537"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a:solidFill>
                  <a:schemeClr val="tx1"/>
                </a:solidFill>
                <a:latin typeface="微軟正黑體" panose="020B0604030504040204" pitchFamily="34" charset="-120"/>
                <a:ea typeface="微軟正黑體" panose="020B0604030504040204" pitchFamily="34" charset="-120"/>
              </a:rPr>
              <a:t>112</a:t>
            </a:r>
            <a:r>
              <a:rPr kumimoji="0" lang="zh-TW" altLang="en-US" sz="2400" b="1" dirty="0">
                <a:solidFill>
                  <a:schemeClr val="tx1"/>
                </a:solidFill>
                <a:latin typeface="微軟正黑體" panose="020B0604030504040204" pitchFamily="34" charset="-120"/>
                <a:ea typeface="微軟正黑體" panose="020B0604030504040204" pitchFamily="34" charset="-120"/>
              </a:rPr>
              <a:t>年</a:t>
            </a:r>
            <a:r>
              <a:rPr kumimoji="0"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28</a:t>
            </a:r>
            <a:r>
              <a:rPr kumimoji="0" lang="zh-TW" altLang="en-US" sz="2400" b="1" dirty="0">
                <a:solidFill>
                  <a:srgbClr val="FF0000"/>
                </a:solidFill>
                <a:latin typeface="微軟正黑體" panose="020B0604030504040204" pitchFamily="34" charset="-120"/>
                <a:ea typeface="微軟正黑體" panose="020B0604030504040204" pitchFamily="34" charset="-120"/>
              </a:rPr>
              <a:t>日至</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日</a:t>
            </a:r>
            <a:r>
              <a:rPr kumimoji="0" lang="zh-TW" altLang="en-US" sz="2400" b="1" dirty="0">
                <a:solidFill>
                  <a:schemeClr val="tx1"/>
                </a:solidFill>
                <a:latin typeface="微軟正黑體" panose="020B0604030504040204" pitchFamily="34" charset="-120"/>
                <a:ea typeface="微軟正黑體" panose="020B0604030504040204" pitchFamily="34" charset="-120"/>
              </a:rPr>
              <a:t>申請</a:t>
            </a:r>
            <a:endParaRPr kumimoji="0" lang="en-US" altLang="zh-TW" sz="2400" b="1" dirty="0">
              <a:solidFill>
                <a:schemeClr val="tx1"/>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a:solidFill>
                  <a:schemeClr val="tx1"/>
                </a:solidFill>
                <a:latin typeface="微軟正黑體" panose="020B0604030504040204" pitchFamily="34" charset="-120"/>
                <a:ea typeface="微軟正黑體" panose="020B0604030504040204" pitchFamily="34" charset="-120"/>
              </a:rPr>
              <a:t>112</a:t>
            </a:r>
            <a:r>
              <a:rPr lang="zh-TW" altLang="en-US" sz="2400" b="1" dirty="0">
                <a:solidFill>
                  <a:schemeClr val="tx1"/>
                </a:solidFill>
                <a:latin typeface="微軟正黑體" panose="020B0604030504040204" pitchFamily="34" charset="-120"/>
                <a:ea typeface="微軟正黑體" panose="020B0604030504040204" pitchFamily="34" charset="-120"/>
              </a:rPr>
              <a:t>年</a:t>
            </a:r>
            <a:r>
              <a:rPr lang="en-US" altLang="zh-TW" sz="2400" b="1" dirty="0">
                <a:solidFill>
                  <a:schemeClr val="tx1"/>
                </a:solidFill>
                <a:latin typeface="微軟正黑體" panose="020B0604030504040204" pitchFamily="34" charset="-120"/>
                <a:ea typeface="微軟正黑體" panose="020B0604030504040204" pitchFamily="34" charset="-120"/>
              </a:rPr>
              <a:t>5</a:t>
            </a:r>
            <a:r>
              <a:rPr lang="zh-TW" altLang="en-US" sz="2400" b="1" dirty="0">
                <a:solidFill>
                  <a:schemeClr val="tx1"/>
                </a:solidFill>
                <a:latin typeface="微軟正黑體" panose="020B0604030504040204" pitchFamily="34" charset="-120"/>
                <a:ea typeface="微軟正黑體" panose="020B0604030504040204" pitchFamily="34" charset="-120"/>
              </a:rPr>
              <a:t>月</a:t>
            </a:r>
            <a:r>
              <a:rPr lang="en-US" altLang="zh-TW" sz="2400" b="1" dirty="0">
                <a:solidFill>
                  <a:schemeClr val="tx1"/>
                </a:solidFill>
                <a:latin typeface="微軟正黑體" panose="020B0604030504040204" pitchFamily="34" charset="-120"/>
                <a:ea typeface="微軟正黑體" panose="020B0604030504040204" pitchFamily="34" charset="-120"/>
              </a:rPr>
              <a:t>19</a:t>
            </a:r>
            <a:r>
              <a:rPr lang="zh-TW" altLang="en-US" sz="2400" b="1" dirty="0">
                <a:solidFill>
                  <a:schemeClr val="tx1"/>
                </a:solidFill>
                <a:latin typeface="微軟正黑體" panose="020B0604030504040204" pitchFamily="34" charset="-120"/>
                <a:ea typeface="微軟正黑體" panose="020B0604030504040204" pitchFamily="34" charset="-120"/>
              </a:rPr>
              <a:t>日通知審查結果</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0" y="5611687"/>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27</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a:latin typeface="微軟正黑體" pitchFamily="34" charset="-120"/>
                <a:ea typeface="微軟正黑體" pitchFamily="34" charset="-120"/>
              </a:rPr>
              <a:t>由學生及家長簽名確認後依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規定時限繳回報名表</a:t>
            </a:r>
            <a:r>
              <a:rPr lang="zh-TW" altLang="en-US"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0" y="3857"/>
            <a:ext cx="9144000" cy="83285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學年度免試入學報名方式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28</a:t>
            </a:fld>
            <a:endParaRPr lang="zh-TW" altLang="en-US">
              <a:solidFill>
                <a:prstClr val="black">
                  <a:tint val="75000"/>
                </a:prstClr>
              </a:solidFill>
            </a:endParaRPr>
          </a:p>
        </p:txBody>
      </p:sp>
      <p:sp>
        <p:nvSpPr>
          <p:cNvPr id="9" name="手繪多邊形 8"/>
          <p:cNvSpPr/>
          <p:nvPr/>
        </p:nvSpPr>
        <p:spPr>
          <a:xfrm>
            <a:off x="539552" y="2203426"/>
            <a:ext cx="8244000" cy="2000461"/>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5">
              <a:lumMod val="20000"/>
              <a:lumOff val="8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wrap="square" lIns="170687" tIns="170689" rIns="170688" bIns="692698" spcCol="1270" anchor="ctr" anchorCtr="0">
            <a:spAutoFit/>
          </a:bodyPr>
          <a:lstStyle/>
          <a:p>
            <a:pPr marL="36000" algn="ctr" defTabSz="1066800" fontAlgn="auto">
              <a:lnSpc>
                <a:spcPts val="3000"/>
              </a:lnSpc>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線上志願選填</a:t>
            </a:r>
            <a:r>
              <a:rPr kumimoji="0" lang="en-US" altLang="zh-TW" sz="2800" b="1" dirty="0">
                <a:solidFill>
                  <a:srgbClr val="C00000"/>
                </a:solidFill>
                <a:latin typeface="微軟正黑體" pitchFamily="34" charset="-120"/>
                <a:ea typeface="微軟正黑體" pitchFamily="34" charset="-120"/>
              </a:rPr>
              <a:t>112</a:t>
            </a:r>
            <a:r>
              <a:rPr lang="zh-TW" altLang="en-US" sz="2800" b="1" dirty="0">
                <a:solidFill>
                  <a:srgbClr val="C00000"/>
                </a:solidFill>
                <a:latin typeface="微軟正黑體" pitchFamily="34" charset="-120"/>
                <a:ea typeface="微軟正黑體" pitchFamily="34" charset="-120"/>
              </a:rPr>
              <a:t>年</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21</a:t>
            </a:r>
            <a:r>
              <a:rPr lang="zh-TW" altLang="en-US" sz="2800" b="1" dirty="0">
                <a:solidFill>
                  <a:srgbClr val="C00000"/>
                </a:solidFill>
                <a:latin typeface="微軟正黑體" pitchFamily="34" charset="-120"/>
                <a:ea typeface="微軟正黑體" pitchFamily="34" charset="-120"/>
              </a:rPr>
              <a:t>日下午</a:t>
            </a:r>
            <a:r>
              <a:rPr lang="en-US" altLang="zh-TW" sz="2800" b="1" dirty="0">
                <a:solidFill>
                  <a:srgbClr val="C00000"/>
                </a:solidFill>
                <a:latin typeface="微軟正黑體" pitchFamily="34" charset="-120"/>
                <a:ea typeface="微軟正黑體" pitchFamily="34" charset="-120"/>
              </a:rPr>
              <a:t>1</a:t>
            </a:r>
            <a:r>
              <a:rPr lang="zh-TW" altLang="en-US" sz="2800" b="1" dirty="0">
                <a:solidFill>
                  <a:srgbClr val="C00000"/>
                </a:solidFill>
                <a:latin typeface="微軟正黑體" pitchFamily="34" charset="-120"/>
                <a:ea typeface="微軟正黑體" pitchFamily="34" charset="-120"/>
              </a:rPr>
              <a:t>時起</a:t>
            </a:r>
            <a:endParaRPr lang="en-US" altLang="zh-TW" sz="2800" b="1" dirty="0">
              <a:solidFill>
                <a:srgbClr val="C00000"/>
              </a:solidFill>
              <a:latin typeface="微軟正黑體" pitchFamily="34" charset="-120"/>
              <a:ea typeface="微軟正黑體" pitchFamily="34" charset="-120"/>
            </a:endParaRPr>
          </a:p>
          <a:p>
            <a:pPr marL="36000" algn="ctr" defTabSz="1066800" fontAlgn="auto">
              <a:lnSpc>
                <a:spcPts val="3000"/>
              </a:lnSpc>
              <a:spcBef>
                <a:spcPts val="0"/>
              </a:spcBef>
              <a:spcAft>
                <a:spcPts val="0"/>
              </a:spcAft>
              <a:defRPr/>
            </a:pPr>
            <a:r>
              <a:rPr lang="zh-TW" altLang="en-US" sz="2800" b="1" dirty="0">
                <a:solidFill>
                  <a:srgbClr val="C00000"/>
                </a:solidFill>
                <a:latin typeface="微軟正黑體" pitchFamily="34" charset="-120"/>
                <a:ea typeface="微軟正黑體" pitchFamily="34" charset="-120"/>
              </a:rPr>
              <a:t>                                 至</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27</a:t>
            </a:r>
            <a:r>
              <a:rPr lang="zh-TW" altLang="en-US" sz="2800" b="1" dirty="0">
                <a:solidFill>
                  <a:srgbClr val="C00000"/>
                </a:solidFill>
                <a:latin typeface="微軟正黑體" pitchFamily="34" charset="-120"/>
                <a:ea typeface="微軟正黑體" pitchFamily="34" charset="-120"/>
              </a:rPr>
              <a:t>日中午</a:t>
            </a:r>
            <a:r>
              <a:rPr lang="en-US" altLang="zh-TW" sz="2800" b="1" dirty="0">
                <a:solidFill>
                  <a:srgbClr val="C00000"/>
                </a:solidFill>
                <a:latin typeface="微軟正黑體" pitchFamily="34" charset="-120"/>
                <a:ea typeface="微軟正黑體" pitchFamily="34" charset="-120"/>
              </a:rPr>
              <a:t>12</a:t>
            </a:r>
            <a:r>
              <a:rPr lang="zh-TW" altLang="en-US" sz="2800" b="1" dirty="0">
                <a:solidFill>
                  <a:srgbClr val="C00000"/>
                </a:solidFill>
                <a:latin typeface="微軟正黑體" pitchFamily="34" charset="-120"/>
                <a:ea typeface="微軟正黑體" pitchFamily="34" charset="-120"/>
              </a:rPr>
              <a:t>時止</a:t>
            </a:r>
            <a:endParaRPr kumimoji="0" lang="en-US" altLang="zh-TW" sz="1200" b="1" dirty="0">
              <a:latin typeface="微軟正黑體" pitchFamily="34" charset="-120"/>
              <a:ea typeface="微軟正黑體" pitchFamily="34" charset="-120"/>
            </a:endParaRPr>
          </a:p>
          <a:p>
            <a:pPr marL="36000" algn="ctr" defTabSz="1066800" fontAlgn="auto">
              <a:lnSpc>
                <a:spcPts val="3000"/>
              </a:lnSpc>
              <a:spcAft>
                <a:spcPts val="0"/>
              </a:spcAft>
              <a:defRPr/>
            </a:pPr>
            <a:r>
              <a:rPr kumimoji="0" lang="zh-TW" altLang="en-US" sz="2400" b="1" dirty="0">
                <a:solidFill>
                  <a:schemeClr val="tx1"/>
                </a:solidFill>
                <a:latin typeface="微軟正黑體" pitchFamily="34" charset="-120"/>
                <a:ea typeface="微軟正黑體" pitchFamily="34" charset="-120"/>
              </a:rPr>
              <a:t>網址</a:t>
            </a:r>
            <a:r>
              <a:rPr lang="en-US" altLang="zh-TW" sz="2400" b="1" dirty="0">
                <a:solidFill>
                  <a:schemeClr val="tx1"/>
                </a:solidFill>
                <a:latin typeface="微軟正黑體" pitchFamily="34" charset="-120"/>
                <a:ea typeface="微軟正黑體" pitchFamily="34" charset="-120"/>
              </a:rPr>
              <a:t>https://chc.entry.edu.tw</a:t>
            </a:r>
            <a:endParaRPr kumimoji="0" lang="zh-TW" altLang="en-US" sz="2000" b="1" dirty="0">
              <a:solidFill>
                <a:schemeClr val="tx1"/>
              </a:solidFill>
              <a:latin typeface="微軟正黑體" pitchFamily="34" charset="-120"/>
              <a:ea typeface="微軟正黑體" pitchFamily="34" charset="-120"/>
            </a:endParaRPr>
          </a:p>
        </p:txBody>
      </p:sp>
      <p:sp>
        <p:nvSpPr>
          <p:cNvPr id="10" name="手繪多邊形 9"/>
          <p:cNvSpPr/>
          <p:nvPr/>
        </p:nvSpPr>
        <p:spPr>
          <a:xfrm>
            <a:off x="539552" y="101995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FFFF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個人序位查詢</a:t>
            </a:r>
            <a:r>
              <a:rPr lang="en-US" altLang="zh-TW" sz="2800" b="1" dirty="0">
                <a:solidFill>
                  <a:srgbClr val="C00000"/>
                </a:solidFill>
                <a:latin typeface="微軟正黑體" pitchFamily="34" charset="-120"/>
                <a:ea typeface="微軟正黑體" pitchFamily="34" charset="-120"/>
              </a:rPr>
              <a:t>112</a:t>
            </a:r>
            <a:r>
              <a:rPr lang="zh-TW" altLang="en-US" sz="2800" b="1" dirty="0">
                <a:solidFill>
                  <a:srgbClr val="C00000"/>
                </a:solidFill>
                <a:latin typeface="微軟正黑體" pitchFamily="34" charset="-120"/>
                <a:ea typeface="微軟正黑體" pitchFamily="34" charset="-120"/>
              </a:rPr>
              <a:t>年</a:t>
            </a:r>
            <a:r>
              <a:rPr kumimoji="0" lang="en-US" altLang="zh-TW" sz="2800" b="1" dirty="0">
                <a:solidFill>
                  <a:srgbClr val="C00000"/>
                </a:solidFill>
                <a:latin typeface="微軟正黑體" pitchFamily="34" charset="-120"/>
                <a:ea typeface="微軟正黑體" pitchFamily="34" charset="-120"/>
              </a:rPr>
              <a:t>6</a:t>
            </a:r>
            <a:r>
              <a:rPr kumimoji="0" lang="zh-TW" altLang="en-US" sz="2800" b="1" dirty="0">
                <a:solidFill>
                  <a:srgbClr val="C00000"/>
                </a:solidFill>
                <a:latin typeface="微軟正黑體" pitchFamily="34" charset="-120"/>
                <a:ea typeface="微軟正黑體" pitchFamily="34" charset="-120"/>
              </a:rPr>
              <a:t>月</a:t>
            </a:r>
            <a:r>
              <a:rPr kumimoji="0" lang="en-US" altLang="zh-TW" sz="2800" b="1" dirty="0">
                <a:solidFill>
                  <a:srgbClr val="C00000"/>
                </a:solidFill>
                <a:latin typeface="微軟正黑體" pitchFamily="34" charset="-120"/>
                <a:ea typeface="微軟正黑體" pitchFamily="34" charset="-120"/>
              </a:rPr>
              <a:t>21</a:t>
            </a:r>
            <a:r>
              <a:rPr kumimoji="0" lang="zh-TW" altLang="en-US" sz="2800" b="1" dirty="0">
                <a:solidFill>
                  <a:srgbClr val="C00000"/>
                </a:solidFill>
                <a:latin typeface="微軟正黑體" pitchFamily="34" charset="-120"/>
                <a:ea typeface="微軟正黑體" pitchFamily="34" charset="-120"/>
              </a:rPr>
              <a:t>日下午</a:t>
            </a:r>
            <a:r>
              <a:rPr lang="en-US" altLang="zh-TW" sz="2800" b="1" dirty="0">
                <a:solidFill>
                  <a:srgbClr val="C00000"/>
                </a:solidFill>
                <a:latin typeface="微軟正黑體" pitchFamily="34" charset="-120"/>
                <a:ea typeface="微軟正黑體" pitchFamily="34" charset="-120"/>
              </a:rPr>
              <a:t>1</a:t>
            </a:r>
            <a:r>
              <a:rPr kumimoji="0" lang="zh-TW" altLang="en-US" sz="2800" b="1" dirty="0">
                <a:solidFill>
                  <a:srgbClr val="C00000"/>
                </a:solidFill>
                <a:latin typeface="微軟正黑體" pitchFamily="34" charset="-120"/>
                <a:ea typeface="微軟正黑體" pitchFamily="34" charset="-120"/>
              </a:rPr>
              <a:t>時</a:t>
            </a:r>
            <a:endParaRPr kumimoji="0" lang="zh-TW" altLang="en-US" sz="2800" b="1" dirty="0">
              <a:solidFill>
                <a:srgbClr val="FF0000"/>
              </a:solidFill>
              <a:latin typeface="微軟正黑體" pitchFamily="34" charset="-120"/>
              <a:ea typeface="微軟正黑體" pitchFamily="34" charset="-120"/>
            </a:endParaRPr>
          </a:p>
        </p:txBody>
      </p:sp>
      <p:pic>
        <p:nvPicPr>
          <p:cNvPr id="6146" name="Picture 2">
            <a:extLst>
              <a:ext uri="{FF2B5EF4-FFF2-40B4-BE49-F238E27FC236}">
                <a16:creationId xmlns:a16="http://schemas.microsoft.com/office/drawing/2014/main" id="{ACBA7BCC-A472-4FD2-8472-CD454CA17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04475"/>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46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0" y="0"/>
            <a:ext cx="9144000" cy="655017"/>
          </a:xfrm>
          <a:prstGeom prst="rect">
            <a:avLst/>
          </a:prstGeom>
          <a:solidFill>
            <a:srgbClr val="002060"/>
          </a:solidFill>
          <a:ln>
            <a:noFill/>
          </a:ln>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spcAft>
                <a:spcPts val="0"/>
              </a:spcAft>
              <a:defRPr/>
            </a:pPr>
            <a:r>
              <a:rPr lang="en-US" altLang="zh-TW" sz="3200" b="1" dirty="0">
                <a:solidFill>
                  <a:schemeClr val="bg1"/>
                </a:solidFill>
                <a:latin typeface="微軟正黑體" pitchFamily="34" charset="-120"/>
                <a:ea typeface="微軟正黑體" pitchFamily="34" charset="-120"/>
              </a:rPr>
              <a:t>112</a:t>
            </a:r>
            <a:r>
              <a:rPr lang="zh-TW" altLang="en-US" sz="3200" b="1" dirty="0">
                <a:solidFill>
                  <a:schemeClr val="bg1"/>
                </a:solidFill>
                <a:latin typeface="微軟正黑體" pitchFamily="34" charset="-120"/>
                <a:ea typeface="微軟正黑體" pitchFamily="34" charset="-120"/>
              </a:rPr>
              <a:t>學年度免試入學彰化區超額比序積分對照表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1869707197"/>
              </p:ext>
            </p:extLst>
          </p:nvPr>
        </p:nvGraphicFramePr>
        <p:xfrm>
          <a:off x="167508" y="692696"/>
          <a:ext cx="8796980" cy="6062648"/>
        </p:xfrm>
        <a:graphic>
          <a:graphicData uri="http://schemas.openxmlformats.org/drawingml/2006/table">
            <a:tbl>
              <a:tblPr/>
              <a:tblGrid>
                <a:gridCol w="900447">
                  <a:extLst>
                    <a:ext uri="{9D8B030D-6E8A-4147-A177-3AD203B41FA5}">
                      <a16:colId xmlns:a16="http://schemas.microsoft.com/office/drawing/2014/main" val="20000"/>
                    </a:ext>
                  </a:extLst>
                </a:gridCol>
                <a:gridCol w="1055773">
                  <a:extLst>
                    <a:ext uri="{9D8B030D-6E8A-4147-A177-3AD203B41FA5}">
                      <a16:colId xmlns:a16="http://schemas.microsoft.com/office/drawing/2014/main" val="20001"/>
                    </a:ext>
                  </a:extLst>
                </a:gridCol>
                <a:gridCol w="4898428">
                  <a:extLst>
                    <a:ext uri="{9D8B030D-6E8A-4147-A177-3AD203B41FA5}">
                      <a16:colId xmlns:a16="http://schemas.microsoft.com/office/drawing/2014/main" val="20002"/>
                    </a:ext>
                  </a:extLst>
                </a:gridCol>
                <a:gridCol w="1049175">
                  <a:extLst>
                    <a:ext uri="{9D8B030D-6E8A-4147-A177-3AD203B41FA5}">
                      <a16:colId xmlns:a16="http://schemas.microsoft.com/office/drawing/2014/main" val="20003"/>
                    </a:ext>
                  </a:extLst>
                </a:gridCol>
                <a:gridCol w="893157">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a:latin typeface="微軟正黑體" pitchFamily="34" charset="-120"/>
                          <a:ea typeface="微軟正黑體" pitchFamily="34" charset="-120"/>
                        </a:rPr>
                        <a:t>不限志願</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b="1" dirty="0">
                          <a:latin typeface="華康中黑體" panose="02010609010101010101" pitchFamily="49" charset="-120"/>
                          <a:ea typeface="華康中黑體" panose="02010609010101010101" pitchFamily="49" charset="-120"/>
                        </a:rPr>
                        <a:t>上限</a:t>
                      </a:r>
                      <a:r>
                        <a:rPr lang="en-US" altLang="zh-TW" b="1" dirty="0">
                          <a:latin typeface="華康中黑體" panose="02010609010101010101" pitchFamily="49" charset="-120"/>
                          <a:ea typeface="華康中黑體" panose="02010609010101010101" pitchFamily="49" charset="-120"/>
                        </a:rPr>
                        <a:t>6</a:t>
                      </a:r>
                      <a:r>
                        <a:rPr lang="zh-TW" altLang="en-US" b="1" dirty="0">
                          <a:latin typeface="華康中黑體" panose="02010609010101010101" pitchFamily="49" charset="-120"/>
                          <a:ea typeface="華康中黑體" panose="02010609010101010101" pitchFamily="49"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1"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健康與體育、藝術、綜合活動</a:t>
                      </a:r>
                      <a:r>
                        <a:rPr kumimoji="0" lang="zh-TW" altLang="en-US" sz="18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rPr>
                        <a:t>、科技，四擇三</a:t>
                      </a:r>
                      <a:endParaRPr kumimoji="0" lang="en-US" altLang="zh-TW" sz="18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b="1" dirty="0">
                          <a:latin typeface="微軟正黑體" pitchFamily="34" charset="-120"/>
                          <a:ea typeface="微軟正黑體" pitchFamily="34" charset="-120"/>
                        </a:rPr>
                        <a:t>上限</a:t>
                      </a:r>
                      <a:r>
                        <a:rPr lang="en-US" altLang="zh-TW" b="1" dirty="0">
                          <a:latin typeface="微軟正黑體" pitchFamily="34" charset="-120"/>
                          <a:ea typeface="微軟正黑體" pitchFamily="34" charset="-120"/>
                        </a:rPr>
                        <a:t>6</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r h="336247">
                <a:tc vMerge="1">
                  <a:txBody>
                    <a:bodyPr/>
                    <a:lstStyle/>
                    <a:p>
                      <a:endParaRPr lang="zh-TW" altLang="en-US"/>
                    </a:p>
                  </a:txBody>
                  <a:tcPr/>
                </a:tc>
                <a:tc>
                  <a:txBody>
                    <a:bodyPr/>
                    <a:lstStyle/>
                    <a:p>
                      <a:pPr algn="ct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b="1" dirty="0">
                          <a:latin typeface="微軟正黑體" pitchFamily="34" charset="-120"/>
                          <a:ea typeface="微軟正黑體" pitchFamily="34" charset="-120"/>
                        </a:rPr>
                        <a:t>參與學校社團績優每滿一學期</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b="1" dirty="0">
                          <a:latin typeface="微軟正黑體" pitchFamily="34" charset="-120"/>
                          <a:ea typeface="微軟正黑體" pitchFamily="34" charset="-120"/>
                        </a:rPr>
                        <a:t>上限</a:t>
                      </a:r>
                      <a:r>
                        <a:rPr lang="en-US" altLang="zh-TW" b="1" dirty="0">
                          <a:solidFill>
                            <a:schemeClr val="tx1"/>
                          </a:solidFill>
                          <a:latin typeface="微軟正黑體" pitchFamily="34" charset="-120"/>
                          <a:ea typeface="微軟正黑體" pitchFamily="34" charset="-120"/>
                        </a:rPr>
                        <a:t>4</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b="1" dirty="0">
                          <a:latin typeface="微軟正黑體" pitchFamily="34" charset="-120"/>
                          <a:ea typeface="微軟正黑體" pitchFamily="34" charset="-120"/>
                        </a:rPr>
                        <a:t>上限</a:t>
                      </a:r>
                      <a:r>
                        <a:rPr lang="en-US" altLang="zh-TW" b="1" dirty="0">
                          <a:latin typeface="微軟正黑體" pitchFamily="34" charset="-120"/>
                          <a:ea typeface="微軟正黑體" pitchFamily="34" charset="-120"/>
                        </a:rPr>
                        <a:t>6</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b="1" dirty="0">
                          <a:latin typeface="微軟正黑體" pitchFamily="34" charset="-120"/>
                          <a:ea typeface="微軟正黑體" pitchFamily="34" charset="-120"/>
                        </a:rPr>
                        <a:t>上限</a:t>
                      </a:r>
                      <a:r>
                        <a:rPr lang="en-US" altLang="zh-TW" b="1" dirty="0">
                          <a:latin typeface="微軟正黑體" pitchFamily="34" charset="-120"/>
                          <a:ea typeface="微軟正黑體" pitchFamily="34" charset="-120"/>
                        </a:rPr>
                        <a:t>6</a:t>
                      </a:r>
                      <a:r>
                        <a:rPr lang="zh-TW" altLang="en-US" b="1"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b="1"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7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11"/>
                  </a:ext>
                </a:extLst>
              </a:tr>
              <a:tr h="396028">
                <a:tc grid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FF0000"/>
                          </a:solidFill>
                          <a:effectLst/>
                          <a:latin typeface="微軟正黑體" pitchFamily="34" charset="-120"/>
                          <a:ea typeface="微軟正黑體" pitchFamily="34" charset="-120"/>
                          <a:cs typeface="Tahoma" pitchFamily="34" charset="0"/>
                        </a:rPr>
                        <a:t>均衡學習項目：只採原始成績，不採補考成績</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2"/>
                  </a:ext>
                </a:extLst>
              </a:tr>
            </a:tbl>
          </a:graphicData>
        </a:graphic>
      </p:graphicFrame>
      <p:sp>
        <p:nvSpPr>
          <p:cNvPr id="2" name="投影片編號版面配置區 1">
            <a:extLst>
              <a:ext uri="{FF2B5EF4-FFF2-40B4-BE49-F238E27FC236}">
                <a16:creationId xmlns:a16="http://schemas.microsoft.com/office/drawing/2014/main" id="{C6B07D89-3BED-4654-95CE-17BB7A187404}"/>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29</a:t>
            </a:fld>
            <a:endParaRPr lang="zh-TW" altLang="en-US">
              <a:solidFill>
                <a:prstClr val="black">
                  <a:tint val="75000"/>
                </a:prstClr>
              </a:solidFill>
            </a:endParaRPr>
          </a:p>
        </p:txBody>
      </p:sp>
    </p:spTree>
    <p:extLst>
      <p:ext uri="{BB962C8B-B14F-4D97-AF65-F5344CB8AC3E}">
        <p14:creationId xmlns:p14="http://schemas.microsoft.com/office/powerpoint/2010/main" val="656891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latin typeface="微軟正黑體" panose="020B0604030504040204" pitchFamily="34" charset="-120"/>
                <a:ea typeface="微軟正黑體" panose="020B0604030504040204" pitchFamily="34" charset="-120"/>
              </a:rPr>
              <a:pPr/>
              <a:t>3</a:t>
            </a:fld>
            <a:endParaRPr lang="en-US" altLang="zh-TW">
              <a:latin typeface="微軟正黑體" panose="020B0604030504040204" pitchFamily="34" charset="-120"/>
              <a:ea typeface="微軟正黑體" panose="020B0604030504040204" pitchFamily="34" charset="-120"/>
            </a:endParaRPr>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latin typeface="微軟正黑體" panose="020B0604030504040204" pitchFamily="34" charset="-120"/>
                <a:ea typeface="微軟正黑體" panose="020B0604030504040204" pitchFamily="34" charset="-120"/>
              </a:rPr>
              <a:pPr algn="r" eaLnBrk="1" hangingPunct="1"/>
              <a:t>3</a:t>
            </a:fld>
            <a:endParaRPr lang="en-US" altLang="zh-TW" sz="1400" b="1">
              <a:latin typeface="微軟正黑體" panose="020B0604030504040204" pitchFamily="34" charset="-120"/>
              <a:ea typeface="微軟正黑體" panose="020B0604030504040204" pitchFamily="34" charset="-120"/>
            </a:endParaRPr>
          </a:p>
        </p:txBody>
      </p:sp>
      <p:sp>
        <p:nvSpPr>
          <p:cNvPr id="28" name="內容版面配置區 2"/>
          <p:cNvSpPr txBox="1">
            <a:spLocks/>
          </p:cNvSpPr>
          <p:nvPr/>
        </p:nvSpPr>
        <p:spPr bwMode="auto">
          <a:xfrm>
            <a:off x="1187253" y="5172622"/>
            <a:ext cx="6404365" cy="1048608"/>
          </a:xfrm>
          <a:prstGeom prst="rect">
            <a:avLst/>
          </a:prstGeom>
          <a:solidFill>
            <a:srgbClr val="002060"/>
          </a:solidFill>
          <a:ln>
            <a:noFill/>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zh-TW" altLang="en-US" sz="3200" b="1" dirty="0">
                <a:solidFill>
                  <a:schemeClr val="bg1"/>
                </a:solidFill>
                <a:latin typeface="微軟正黑體" panose="020B0604030504040204" pitchFamily="34" charset="-120"/>
                <a:ea typeface="微軟正黑體" panose="020B0604030504040204" pitchFamily="34" charset="-120"/>
              </a:rPr>
              <a:t>十二年國民基本教育著重適性入學</a:t>
            </a:r>
            <a:br>
              <a:rPr lang="en-US" altLang="zh-TW" sz="3200" b="1" dirty="0">
                <a:solidFill>
                  <a:schemeClr val="bg1"/>
                </a:solidFill>
                <a:latin typeface="微軟正黑體" panose="020B0604030504040204" pitchFamily="34" charset="-120"/>
                <a:ea typeface="微軟正黑體" panose="020B0604030504040204" pitchFamily="34" charset="-120"/>
              </a:rPr>
            </a:br>
            <a:r>
              <a:rPr lang="zh-TW" altLang="en-US" sz="3200" b="1" dirty="0">
                <a:solidFill>
                  <a:schemeClr val="bg1"/>
                </a:solidFill>
                <a:latin typeface="微軟正黑體" panose="020B0604030504040204" pitchFamily="34" charset="-120"/>
                <a:ea typeface="微軟正黑體" panose="020B0604030504040204" pitchFamily="34" charset="-120"/>
              </a:rPr>
              <a:t>引導教學正常化與強化生涯輔導</a:t>
            </a:r>
            <a:endParaRPr lang="zh-TW" altLang="en-US" sz="3200" b="1" u="sng" dirty="0">
              <a:solidFill>
                <a:schemeClr val="bg1"/>
              </a:solidFill>
              <a:latin typeface="微軟正黑體" panose="020B0604030504040204" pitchFamily="34" charset="-120"/>
              <a:ea typeface="微軟正黑體" panose="020B0604030504040204" pitchFamily="34" charset="-120"/>
            </a:endParaRPr>
          </a:p>
        </p:txBody>
      </p:sp>
      <p:sp>
        <p:nvSpPr>
          <p:cNvPr id="24" name="標題 1"/>
          <p:cNvSpPr txBox="1">
            <a:spLocks/>
          </p:cNvSpPr>
          <p:nvPr/>
        </p:nvSpPr>
        <p:spPr>
          <a:xfrm>
            <a:off x="0" y="-7012"/>
            <a:ext cx="9144000" cy="796124"/>
          </a:xfrm>
          <a:prstGeom prst="rect">
            <a:avLst/>
          </a:prstGeom>
          <a:solidFill>
            <a:srgbClr val="C00000"/>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chemeClr val="bg1"/>
                </a:solidFill>
                <a:latin typeface="微軟正黑體" panose="020B0604030504040204" pitchFamily="34" charset="-120"/>
                <a:ea typeface="微軟正黑體" panose="020B0604030504040204" pitchFamily="34" charset="-120"/>
              </a:rPr>
              <a:t>十二年國民基本教育入學方式</a:t>
            </a:r>
          </a:p>
        </p:txBody>
      </p:sp>
      <p:grpSp>
        <p:nvGrpSpPr>
          <p:cNvPr id="2" name="群組 1">
            <a:extLst>
              <a:ext uri="{FF2B5EF4-FFF2-40B4-BE49-F238E27FC236}">
                <a16:creationId xmlns:a16="http://schemas.microsoft.com/office/drawing/2014/main" id="{9A6E1B4F-A9A0-4A81-98AE-8E4EF6078CC1}"/>
              </a:ext>
            </a:extLst>
          </p:cNvPr>
          <p:cNvGrpSpPr/>
          <p:nvPr/>
        </p:nvGrpSpPr>
        <p:grpSpPr>
          <a:xfrm>
            <a:off x="633412" y="1298890"/>
            <a:ext cx="7877176" cy="3657338"/>
            <a:chOff x="711995" y="1256715"/>
            <a:chExt cx="7877176" cy="3657338"/>
          </a:xfrm>
        </p:grpSpPr>
        <p:grpSp>
          <p:nvGrpSpPr>
            <p:cNvPr id="155652" name="群組 11"/>
            <p:cNvGrpSpPr>
              <a:grpSpLocks/>
            </p:cNvGrpSpPr>
            <p:nvPr/>
          </p:nvGrpSpPr>
          <p:grpSpPr bwMode="auto">
            <a:xfrm>
              <a:off x="711995" y="1256715"/>
              <a:ext cx="7877176" cy="3657338"/>
              <a:chOff x="610866" y="1068703"/>
              <a:chExt cx="7877604" cy="3656679"/>
            </a:xfrm>
          </p:grpSpPr>
          <p:sp>
            <p:nvSpPr>
              <p:cNvPr id="7173" name="文字方塊 21"/>
              <p:cNvSpPr txBox="1">
                <a:spLocks noChangeArrowheads="1"/>
              </p:cNvSpPr>
              <p:nvPr/>
            </p:nvSpPr>
            <p:spPr bwMode="auto">
              <a:xfrm>
                <a:off x="4619402" y="1068703"/>
                <a:ext cx="3386321" cy="953935"/>
              </a:xfrm>
              <a:prstGeom prst="rect">
                <a:avLst/>
              </a:prstGeom>
              <a:noFill/>
              <a:ln w="12700">
                <a:noFill/>
                <a:miter lim="800000"/>
                <a:headEnd/>
                <a:tailEnd/>
              </a:ln>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FF0000"/>
                    </a:solidFill>
                    <a:latin typeface="微軟正黑體" panose="020B0604030504040204" pitchFamily="34" charset="-120"/>
                    <a:ea typeface="微軟正黑體" panose="020B0604030504040204" pitchFamily="34" charset="-120"/>
                  </a:rPr>
                  <a:t>免試入學、特色招生</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algn="ctr" eaLnBrk="1" hangingPunct="1">
                  <a:defRPr/>
                </a:pPr>
                <a:r>
                  <a:rPr lang="zh-TW" altLang="en-US" sz="2800" b="1" dirty="0">
                    <a:solidFill>
                      <a:srgbClr val="FF0000"/>
                    </a:solidFill>
                    <a:latin typeface="微軟正黑體" panose="020B0604030504040204" pitchFamily="34" charset="-120"/>
                    <a:ea typeface="微軟正黑體" panose="020B0604030504040204" pitchFamily="34" charset="-120"/>
                  </a:rPr>
                  <a:t>興趣、性向、能力</a:t>
                </a:r>
                <a:endParaRPr lang="en-US" altLang="zh-TW" sz="2800" b="1" dirty="0">
                  <a:solidFill>
                    <a:srgbClr val="FF0000"/>
                  </a:solidFill>
                  <a:latin typeface="微軟正黑體" panose="020B0604030504040204" pitchFamily="34" charset="-120"/>
                  <a:ea typeface="微軟正黑體" panose="020B0604030504040204" pitchFamily="34" charset="-120"/>
                </a:endParaRP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dirty="0">
                    <a:latin typeface="微軟正黑體" panose="020B0604030504040204" pitchFamily="34" charset="-120"/>
                    <a:ea typeface="微軟正黑體" panose="020B0604030504040204" pitchFamily="34" charset="-120"/>
                  </a:rPr>
                  <a:t>基測</a:t>
                </a:r>
              </a:p>
            </p:txBody>
          </p:sp>
          <p:sp>
            <p:nvSpPr>
              <p:cNvPr id="25" name="Text Box 34"/>
              <p:cNvSpPr txBox="1">
                <a:spLocks noChangeArrowheads="1"/>
              </p:cNvSpPr>
              <p:nvPr/>
            </p:nvSpPr>
            <p:spPr bwMode="auto">
              <a:xfrm>
                <a:off x="3071690" y="3419496"/>
                <a:ext cx="1757721" cy="463762"/>
              </a:xfrm>
              <a:prstGeom prst="rect">
                <a:avLst/>
              </a:prstGeom>
              <a:noFill/>
              <a:ln>
                <a:noFill/>
              </a:ln>
              <a:scene3d>
                <a:camera prst="orthographicFront"/>
                <a:lightRig rig="threePt" dir="t"/>
              </a:scene3d>
              <a:sp3d>
                <a:bevelT/>
              </a:sp3d>
            </p:spPr>
            <p:txBody>
              <a:bodyPr wrap="square" lIns="90000" tIns="46800" rIns="90000" bIns="46800">
                <a:spAutoFit/>
              </a:bodyPr>
              <a:lstStyle/>
              <a:p>
                <a:pPr>
                  <a:defRPr/>
                </a:pPr>
                <a:r>
                  <a:rPr kumimoji="0" lang="en-US" altLang="zh-TW" sz="2400" b="1" dirty="0">
                    <a:latin typeface="微軟正黑體" panose="020B0604030504040204" pitchFamily="34" charset="-120"/>
                    <a:ea typeface="微軟正黑體" panose="020B0604030504040204" pitchFamily="34" charset="-120"/>
                  </a:rPr>
                  <a:t>90~102</a:t>
                </a:r>
                <a:r>
                  <a:rPr kumimoji="0" lang="zh-TW" altLang="en-US" sz="2400" b="1" dirty="0">
                    <a:latin typeface="微軟正黑體" panose="020B0604030504040204" pitchFamily="34" charset="-120"/>
                    <a:ea typeface="微軟正黑體" panose="020B0604030504040204" pitchFamily="34" charset="-120"/>
                  </a:rPr>
                  <a:t>年</a:t>
                </a:r>
                <a:endParaRPr kumimoji="0" lang="zh-TW" altLang="zh-TW" sz="2400" b="1" dirty="0">
                  <a:latin typeface="微軟正黑體" panose="020B0604030504040204" pitchFamily="34" charset="-120"/>
                  <a:ea typeface="微軟正黑體" panose="020B0604030504040204" pitchFamily="34" charset="-12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latin typeface="微軟正黑體" panose="020B0604030504040204" pitchFamily="34" charset="-120"/>
                  <a:ea typeface="微軟正黑體" panose="020B0604030504040204" pitchFamily="34" charset="-120"/>
                </a:endParaRPr>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latin typeface="微軟正黑體" panose="020B0604030504040204" pitchFamily="34" charset="-120"/>
                  <a:ea typeface="微軟正黑體" panose="020B0604030504040204" pitchFamily="34" charset="-120"/>
                </a:endParaRPr>
              </a:p>
            </p:txBody>
          </p:sp>
          <p:sp>
            <p:nvSpPr>
              <p:cNvPr id="32" name="Text Box 34"/>
              <p:cNvSpPr txBox="1">
                <a:spLocks noChangeArrowheads="1"/>
              </p:cNvSpPr>
              <p:nvPr/>
            </p:nvSpPr>
            <p:spPr bwMode="auto">
              <a:xfrm>
                <a:off x="4948082" y="3410577"/>
                <a:ext cx="1649492" cy="463762"/>
              </a:xfrm>
              <a:prstGeom prst="rect">
                <a:avLst/>
              </a:prstGeom>
              <a:noFill/>
              <a:ln>
                <a:noFill/>
              </a:ln>
              <a:scene3d>
                <a:camera prst="orthographicFront"/>
                <a:lightRig rig="threePt" dir="t"/>
              </a:scene3d>
              <a:sp3d>
                <a:bevelT/>
              </a:sp3d>
            </p:spPr>
            <p:txBody>
              <a:bodyPr wrap="square" lIns="90000" tIns="46800" rIns="90000" bIns="46800">
                <a:spAutoFit/>
              </a:bodyPr>
              <a:lstStyle/>
              <a:p>
                <a:pPr>
                  <a:defRPr/>
                </a:pPr>
                <a:r>
                  <a:rPr kumimoji="0" lang="en-US" altLang="zh-TW" sz="2400" b="1" dirty="0">
                    <a:latin typeface="微軟正黑體" panose="020B0604030504040204" pitchFamily="34" charset="-120"/>
                    <a:ea typeface="微軟正黑體" panose="020B0604030504040204" pitchFamily="34" charset="-120"/>
                  </a:rPr>
                  <a:t>103</a:t>
                </a:r>
                <a:r>
                  <a:rPr kumimoji="0" lang="zh-TW" altLang="en-US" sz="2400" b="1" dirty="0">
                    <a:latin typeface="微軟正黑體" panose="020B0604030504040204" pitchFamily="34" charset="-120"/>
                    <a:ea typeface="微軟正黑體" panose="020B0604030504040204" pitchFamily="34" charset="-120"/>
                  </a:rPr>
                  <a:t>年迄今</a:t>
                </a:r>
                <a:endParaRPr kumimoji="0" lang="zh-TW" altLang="zh-TW" sz="2400" b="1" dirty="0">
                  <a:latin typeface="微軟正黑體" panose="020B0604030504040204" pitchFamily="34" charset="-120"/>
                  <a:ea typeface="微軟正黑體" panose="020B0604030504040204" pitchFamily="34" charset="-120"/>
                </a:endParaRPr>
              </a:p>
            </p:txBody>
          </p:sp>
          <p:sp>
            <p:nvSpPr>
              <p:cNvPr id="33" name="Text Box 34"/>
              <p:cNvSpPr txBox="1">
                <a:spLocks noChangeArrowheads="1"/>
              </p:cNvSpPr>
              <p:nvPr/>
            </p:nvSpPr>
            <p:spPr bwMode="auto">
              <a:xfrm>
                <a:off x="872585" y="3413541"/>
                <a:ext cx="2320121" cy="463760"/>
              </a:xfrm>
              <a:prstGeom prst="rect">
                <a:avLst/>
              </a:prstGeom>
              <a:noFill/>
              <a:ln>
                <a:noFill/>
              </a:ln>
              <a:scene3d>
                <a:camera prst="orthographicFront"/>
                <a:lightRig rig="threePt" dir="t"/>
              </a:scene3d>
              <a:sp3d>
                <a:bevelT/>
              </a:sp3d>
            </p:spPr>
            <p:txBody>
              <a:bodyPr lIns="90000" tIns="46800" rIns="90000" bIns="46800">
                <a:spAutoFit/>
              </a:bodyPr>
              <a:lstStyle/>
              <a:p>
                <a:pPr>
                  <a:defRPr/>
                </a:pPr>
                <a:r>
                  <a:rPr kumimoji="0" lang="zh-TW" altLang="en-US" sz="2400" b="1" dirty="0">
                    <a:latin typeface="微軟正黑體" panose="020B0604030504040204" pitchFamily="34" charset="-120"/>
                    <a:ea typeface="微軟正黑體" panose="020B0604030504040204" pitchFamily="34" charset="-120"/>
                  </a:rPr>
                  <a:t>民國</a:t>
                </a:r>
                <a:r>
                  <a:rPr kumimoji="0" lang="en-US" altLang="zh-TW" sz="2400" b="1" dirty="0">
                    <a:latin typeface="微軟正黑體" panose="020B0604030504040204" pitchFamily="34" charset="-120"/>
                    <a:ea typeface="微軟正黑體" panose="020B0604030504040204" pitchFamily="34" charset="-120"/>
                  </a:rPr>
                  <a:t>90</a:t>
                </a:r>
                <a:r>
                  <a:rPr kumimoji="0" lang="zh-TW" altLang="en-US" sz="2400" b="1" dirty="0">
                    <a:latin typeface="微軟正黑體" panose="020B0604030504040204" pitchFamily="34" charset="-120"/>
                    <a:ea typeface="微軟正黑體" panose="020B0604030504040204" pitchFamily="34" charset="-120"/>
                  </a:rPr>
                  <a:t>年以前</a:t>
                </a:r>
                <a:endParaRPr kumimoji="0" lang="zh-TW" altLang="zh-TW" sz="2400" b="1" dirty="0">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610866" y="1616727"/>
                <a:ext cx="3756228" cy="523126"/>
              </a:xfrm>
              <a:prstGeom prst="rect">
                <a:avLst/>
              </a:prstGeom>
              <a:noFill/>
            </p:spPr>
            <p:txBody>
              <a:bodyPr wrap="square">
                <a:spAutoFit/>
              </a:bodyPr>
              <a:lstStyle/>
              <a:p>
                <a:pPr>
                  <a:defRPr/>
                </a:pPr>
                <a:r>
                  <a:rPr lang="zh-TW" altLang="en-US" sz="2800" b="1" dirty="0">
                    <a:solidFill>
                      <a:srgbClr val="FF0000"/>
                    </a:solidFill>
                    <a:latin typeface="微軟正黑體" panose="020B0604030504040204" pitchFamily="34" charset="-120"/>
                    <a:ea typeface="微軟正黑體" panose="020B0604030504040204" pitchFamily="34" charset="-120"/>
                  </a:rPr>
                  <a:t>以</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考試</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en-US" sz="2800" b="1" dirty="0">
                    <a:solidFill>
                      <a:srgbClr val="FF0000"/>
                    </a:solidFill>
                    <a:latin typeface="微軟正黑體" panose="020B0604030504040204" pitchFamily="34" charset="-120"/>
                    <a:ea typeface="微軟正黑體" panose="020B0604030504040204" pitchFamily="34"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p:spPr>
            <p:txBody>
              <a:bodyPr/>
              <a:lstStyle/>
              <a:p>
                <a:pPr>
                  <a:spcBef>
                    <a:spcPct val="50000"/>
                  </a:spcBef>
                  <a:defRPr/>
                </a:pPr>
                <a:endParaRPr lang="zh-TW" altLang="en-US" sz="2400">
                  <a:latin typeface="微軟正黑體" panose="020B0604030504040204" pitchFamily="34" charset="-120"/>
                  <a:ea typeface="微軟正黑體" panose="020B0604030504040204" pitchFamily="34"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微軟正黑體" panose="020B0604030504040204" pitchFamily="34" charset="-120"/>
                    <a:ea typeface="微軟正黑體" panose="020B0604030504040204" pitchFamily="34"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a:scene3d>
                <a:camera prst="orthographicFront"/>
                <a:lightRig rig="threePt" dir="t"/>
              </a:scene3d>
              <a:sp3d>
                <a:bevelT/>
              </a:sp3d>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多元入學</a:t>
                </a:r>
              </a:p>
            </p:txBody>
          </p:sp>
          <p:sp>
            <p:nvSpPr>
              <p:cNvPr id="40" name="文字方塊 21"/>
              <p:cNvSpPr txBox="1">
                <a:spLocks noChangeArrowheads="1"/>
              </p:cNvSpPr>
              <p:nvPr/>
            </p:nvSpPr>
            <p:spPr bwMode="auto">
              <a:xfrm>
                <a:off x="4798920" y="4091203"/>
                <a:ext cx="3689550" cy="523126"/>
              </a:xfrm>
              <a:prstGeom prst="rect">
                <a:avLst/>
              </a:prstGeom>
              <a:noFill/>
              <a:ln w="12700">
                <a:noFill/>
                <a:miter lim="800000"/>
                <a:headEnd/>
                <a:tailEnd/>
              </a:ln>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000099"/>
                    </a:solidFill>
                    <a:latin typeface="微軟正黑體" panose="020B0604030504040204" pitchFamily="34" charset="-120"/>
                    <a:ea typeface="微軟正黑體" panose="020B0604030504040204" pitchFamily="34" charset="-120"/>
                  </a:rPr>
                  <a:t>會考：確保學力品質     </a:t>
                </a:r>
                <a:endParaRPr lang="zh-TW" altLang="en-US" sz="2800" b="1" dirty="0">
                  <a:solidFill>
                    <a:srgbClr val="FF0000"/>
                  </a:solidFill>
                  <a:latin typeface="微軟正黑體" panose="020B0604030504040204" pitchFamily="34" charset="-120"/>
                  <a:ea typeface="微軟正黑體" panose="020B0604030504040204" pitchFamily="34" charset="-120"/>
                </a:endParaRPr>
              </a:p>
            </p:txBody>
          </p:sp>
          <p:sp>
            <p:nvSpPr>
              <p:cNvPr id="155675" name="Line 27"/>
              <p:cNvSpPr>
                <a:spLocks noChangeShapeType="1"/>
              </p:cNvSpPr>
              <p:nvPr/>
            </p:nvSpPr>
            <p:spPr bwMode="auto">
              <a:xfrm>
                <a:off x="953669" y="3875865"/>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latin typeface="微軟正黑體" panose="020B0604030504040204" pitchFamily="34" charset="-120"/>
                  <a:ea typeface="微軟正黑體" panose="020B0604030504040204" pitchFamily="34" charset="-120"/>
                </a:endParaRPr>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a:scene3d>
                <a:camera prst="orthographicFront"/>
                <a:lightRig rig="threePt" dir="t"/>
              </a:scene3d>
              <a:sp3d>
                <a:bevelT/>
              </a:sp3d>
            </p:spPr>
            <p:txBody>
              <a:bodyPr lIns="90000" tIns="46800" rIns="90000" bIns="46800" anchor="ctr"/>
              <a:lstStyle/>
              <a:p>
                <a:pPr algn="ctr">
                  <a:defRPr/>
                </a:pPr>
                <a:r>
                  <a:rPr kumimoji="0" lang="zh-TW" altLang="en-US" sz="3000" b="1" dirty="0">
                    <a:solidFill>
                      <a:srgbClr val="FF0000"/>
                    </a:solidFill>
                    <a:latin typeface="微軟正黑體" panose="020B0604030504040204" pitchFamily="34" charset="-120"/>
                    <a:ea typeface="微軟正黑體" panose="020B0604030504040204" pitchFamily="34" charset="-120"/>
                  </a:rPr>
                  <a:t>適性入學</a:t>
                </a:r>
              </a:p>
            </p:txBody>
          </p:sp>
          <p:cxnSp>
            <p:nvCxnSpPr>
              <p:cNvPr id="5" name="直線接點 4"/>
              <p:cNvCxnSpPr>
                <a:cxnSpLocks/>
              </p:cNvCxnSpPr>
              <p:nvPr/>
            </p:nvCxnSpPr>
            <p:spPr>
              <a:xfrm>
                <a:off x="2939857" y="2389701"/>
                <a:ext cx="25280" cy="233568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a:cxnSpLocks/>
              </p:cNvCxnSpPr>
              <p:nvPr/>
            </p:nvCxnSpPr>
            <p:spPr>
              <a:xfrm flipH="1">
                <a:off x="4817972" y="2430968"/>
                <a:ext cx="6349" cy="227593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dirty="0">
                    <a:latin typeface="微軟正黑體" panose="020B0604030504040204" pitchFamily="34" charset="-120"/>
                    <a:ea typeface="微軟正黑體" panose="020B0604030504040204" pitchFamily="34" charset="-120"/>
                  </a:rPr>
                  <a:t>聯考</a:t>
                </a:r>
              </a:p>
            </p:txBody>
          </p:sp>
        </p:grpSp>
        <p:sp>
          <p:nvSpPr>
            <p:cNvPr id="26" name="右大括弧 2">
              <a:extLst>
                <a:ext uri="{FF2B5EF4-FFF2-40B4-BE49-F238E27FC236}">
                  <a16:creationId xmlns:a16="http://schemas.microsoft.com/office/drawing/2014/main" id="{D9FEE4B0-5C30-4FAE-A141-C81AEAE1C622}"/>
                </a:ext>
              </a:extLst>
            </p:cNvPr>
            <p:cNvSpPr>
              <a:spLocks/>
            </p:cNvSpPr>
            <p:nvPr/>
          </p:nvSpPr>
          <p:spPr bwMode="auto">
            <a:xfrm rot="16200000">
              <a:off x="6212440" y="924184"/>
              <a:ext cx="373093" cy="2947138"/>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p:spPr>
          <p:txBody>
            <a:bodyPr/>
            <a:lstStyle/>
            <a:p>
              <a:pPr>
                <a:spcBef>
                  <a:spcPct val="50000"/>
                </a:spcBef>
                <a:defRPr/>
              </a:pPr>
              <a:endParaRPr lang="zh-TW" altLang="en-US" sz="2400">
                <a:latin typeface="微軟正黑體" panose="020B0604030504040204" pitchFamily="34" charset="-120"/>
                <a:ea typeface="微軟正黑體" panose="020B0604030504040204" pitchFamily="34" charset="-120"/>
              </a:endParaRPr>
            </a:p>
          </p:txBody>
        </p:sp>
      </p:grpSp>
      <p:pic>
        <p:nvPicPr>
          <p:cNvPr id="29" name="Picture 2">
            <a:extLst>
              <a:ext uri="{FF2B5EF4-FFF2-40B4-BE49-F238E27FC236}">
                <a16:creationId xmlns:a16="http://schemas.microsoft.com/office/drawing/2014/main" id="{14935793-46CD-4961-BC25-7679FADFB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647" y="1988840"/>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71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55942" y="1156355"/>
            <a:ext cx="1368425" cy="503238"/>
          </a:xfrm>
          <a:prstGeom prst="flowChartPredefinedProcess">
            <a:avLst/>
          </a:prstGeom>
          <a:solidFill>
            <a:srgbClr val="E6B9B8"/>
          </a:solidFill>
          <a:ln w="38100">
            <a:solidFill>
              <a:schemeClr val="accent2"/>
            </a:solidFill>
            <a:prstDash val="sysDot"/>
            <a:miter lim="800000"/>
            <a:headEnd/>
            <a:tailEnd/>
          </a:ln>
        </p:spPr>
        <p:txBody>
          <a:bodyPr wrap="none" anchor="ctr"/>
          <a:lstStyle/>
          <a:p>
            <a:pPr algn="ctr"/>
            <a:r>
              <a:rPr kumimoji="0" lang="zh-TW" altLang="en-US" sz="2800" b="1">
                <a:latin typeface="微軟正黑體" pitchFamily="34" charset="-120"/>
                <a:ea typeface="微軟正黑體" pitchFamily="34" charset="-120"/>
              </a:rPr>
              <a:t>高中</a:t>
            </a:r>
          </a:p>
        </p:txBody>
      </p:sp>
      <p:sp>
        <p:nvSpPr>
          <p:cNvPr id="4" name="AutoShape 9"/>
          <p:cNvSpPr>
            <a:spLocks noChangeArrowheads="1"/>
          </p:cNvSpPr>
          <p:nvPr/>
        </p:nvSpPr>
        <p:spPr bwMode="auto">
          <a:xfrm>
            <a:off x="3129726" y="1156356"/>
            <a:ext cx="1368425" cy="503237"/>
          </a:xfrm>
          <a:prstGeom prst="flowChartPredefinedProcess">
            <a:avLst/>
          </a:prstGeom>
          <a:solidFill>
            <a:srgbClr val="E6B9B8"/>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298195" y="1156356"/>
            <a:ext cx="1511300" cy="503237"/>
          </a:xfrm>
          <a:prstGeom prst="flowChartPredefinedProcess">
            <a:avLst/>
          </a:prstGeom>
          <a:solidFill>
            <a:srgbClr val="E6B9B8"/>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06828" y="1843062"/>
            <a:ext cx="2089150" cy="4464050"/>
          </a:xfrm>
          <a:prstGeom prst="flowChartAlternateProcess">
            <a:avLst/>
          </a:prstGeom>
          <a:solidFill>
            <a:srgbClr val="FFFFFF"/>
          </a:solid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彰化高中 </a:t>
            </a:r>
            <a:r>
              <a:rPr kumimoji="0" lang="en-US" altLang="zh-TW" sz="2400" dirty="0">
                <a:solidFill>
                  <a:srgbClr val="002060"/>
                </a:solidFill>
                <a:latin typeface="微軟正黑體" pitchFamily="34" charset="-120"/>
                <a:ea typeface="微軟正黑體" pitchFamily="34" charset="-120"/>
              </a:rPr>
              <a:t>524</a:t>
            </a:r>
          </a:p>
          <a:p>
            <a:r>
              <a:rPr kumimoji="0" lang="zh-TW" altLang="en-US" sz="2400" dirty="0">
                <a:latin typeface="微軟正黑體" pitchFamily="34" charset="-120"/>
                <a:ea typeface="微軟正黑體" pitchFamily="34" charset="-120"/>
              </a:rPr>
              <a:t>彰化女中 </a:t>
            </a:r>
            <a:r>
              <a:rPr lang="en-US" altLang="zh-TW" sz="2400" dirty="0">
                <a:latin typeface="微軟正黑體" pitchFamily="34" charset="-120"/>
                <a:ea typeface="微軟正黑體" pitchFamily="34" charset="-120"/>
              </a:rPr>
              <a:t>406</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392</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368</a:t>
            </a:r>
            <a:endParaRPr kumimoji="0"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75</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303</a:t>
            </a:r>
          </a:p>
          <a:p>
            <a:r>
              <a:rPr lang="zh-TW" altLang="en-US" sz="2400" dirty="0">
                <a:latin typeface="微軟正黑體" pitchFamily="34" charset="-120"/>
                <a:ea typeface="微軟正黑體" pitchFamily="34" charset="-120"/>
              </a:rPr>
              <a:t>彰藝</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普</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90</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50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721241" y="1843062"/>
            <a:ext cx="2287066" cy="3527425"/>
          </a:xfrm>
          <a:prstGeom prst="flowChartAlternateProcess">
            <a:avLst/>
          </a:prstGeom>
          <a:solidFill>
            <a:srgbClr val="FFFFFF"/>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彰化高商  </a:t>
            </a:r>
            <a:r>
              <a:rPr lang="en-US" altLang="zh-TW" sz="2400" dirty="0">
                <a:solidFill>
                  <a:schemeClr val="tx1"/>
                </a:solidFill>
                <a:latin typeface="微軟正黑體" pitchFamily="34" charset="-120"/>
                <a:ea typeface="微軟正黑體" pitchFamily="34" charset="-120"/>
              </a:rPr>
              <a:t>413</a:t>
            </a:r>
            <a:r>
              <a:rPr lang="zh-TW" altLang="en-US" sz="2400" dirty="0">
                <a:solidFill>
                  <a:schemeClr val="tx1"/>
                </a:solidFill>
                <a:latin typeface="微軟正黑體" pitchFamily="34" charset="-120"/>
                <a:ea typeface="微軟正黑體" pitchFamily="34" charset="-120"/>
              </a:rPr>
              <a:t> </a:t>
            </a:r>
            <a:endParaRPr lang="en-US" altLang="zh-TW" sz="2400" dirty="0">
              <a:solidFill>
                <a:schemeClr val="tx1"/>
              </a:solidFill>
              <a:latin typeface="微軟正黑體" pitchFamily="34" charset="-120"/>
              <a:ea typeface="微軟正黑體" pitchFamily="34" charset="-120"/>
            </a:endParaRPr>
          </a:p>
          <a:p>
            <a:r>
              <a:rPr kumimoji="0" lang="zh-TW" altLang="en-US" sz="2400" dirty="0">
                <a:solidFill>
                  <a:schemeClr val="tx1"/>
                </a:solidFill>
                <a:latin typeface="微軟正黑體" pitchFamily="34" charset="-120"/>
                <a:ea typeface="微軟正黑體" pitchFamily="34" charset="-120"/>
              </a:rPr>
              <a:t>彰師附工  </a:t>
            </a:r>
            <a:r>
              <a:rPr kumimoji="0" lang="en-US" altLang="zh-TW" sz="2400" dirty="0">
                <a:solidFill>
                  <a:schemeClr val="tx1"/>
                </a:solidFill>
                <a:latin typeface="微軟正黑體" pitchFamily="34" charset="-120"/>
                <a:ea typeface="微軟正黑體" pitchFamily="34" charset="-120"/>
              </a:rPr>
              <a:t>376</a:t>
            </a:r>
            <a:endParaRPr lang="en-US" altLang="zh-TW" sz="2400" dirty="0">
              <a:solidFill>
                <a:schemeClr val="tx1"/>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員林家商  </a:t>
            </a:r>
            <a:r>
              <a:rPr lang="en-US" altLang="zh-TW" sz="2400" dirty="0">
                <a:solidFill>
                  <a:schemeClr val="tx1"/>
                </a:solidFill>
                <a:latin typeface="微軟正黑體" pitchFamily="34" charset="-120"/>
                <a:ea typeface="微軟正黑體" pitchFamily="34" charset="-120"/>
              </a:rPr>
              <a:t>222</a:t>
            </a:r>
          </a:p>
          <a:p>
            <a:r>
              <a:rPr lang="zh-TW" altLang="en-US" sz="2400" dirty="0">
                <a:solidFill>
                  <a:schemeClr val="tx1"/>
                </a:solidFill>
                <a:latin typeface="微軟正黑體" pitchFamily="34" charset="-120"/>
                <a:ea typeface="微軟正黑體" pitchFamily="34" charset="-120"/>
              </a:rPr>
              <a:t>崇實高工  </a:t>
            </a:r>
            <a:r>
              <a:rPr lang="en-US" altLang="zh-TW" sz="2400" dirty="0">
                <a:solidFill>
                  <a:schemeClr val="tx1"/>
                </a:solidFill>
                <a:latin typeface="微軟正黑體" pitchFamily="34" charset="-120"/>
                <a:ea typeface="微軟正黑體" pitchFamily="34" charset="-120"/>
              </a:rPr>
              <a:t>242</a:t>
            </a:r>
          </a:p>
          <a:p>
            <a:r>
              <a:rPr lang="zh-TW" altLang="en-US" sz="2400" dirty="0">
                <a:solidFill>
                  <a:schemeClr val="tx1"/>
                </a:solidFill>
                <a:latin typeface="微軟正黑體" pitchFamily="34" charset="-120"/>
                <a:ea typeface="微軟正黑體" pitchFamily="34" charset="-120"/>
              </a:rPr>
              <a:t>秀水高工  </a:t>
            </a:r>
            <a:r>
              <a:rPr lang="en-US" altLang="zh-TW" sz="2400" dirty="0">
                <a:solidFill>
                  <a:schemeClr val="tx1"/>
                </a:solidFill>
                <a:latin typeface="微軟正黑體" pitchFamily="34" charset="-120"/>
                <a:ea typeface="微軟正黑體" pitchFamily="34" charset="-120"/>
              </a:rPr>
              <a:t>175</a:t>
            </a:r>
          </a:p>
          <a:p>
            <a:r>
              <a:rPr kumimoji="0" lang="zh-TW" altLang="en-US" sz="2400" dirty="0">
                <a:solidFill>
                  <a:schemeClr val="tx1"/>
                </a:solidFill>
                <a:latin typeface="微軟正黑體" pitchFamily="34" charset="-120"/>
                <a:ea typeface="微軟正黑體" pitchFamily="34" charset="-120"/>
              </a:rPr>
              <a:t>北斗家商  </a:t>
            </a:r>
            <a:r>
              <a:rPr lang="en-US" altLang="zh-TW" sz="2400" dirty="0">
                <a:solidFill>
                  <a:schemeClr val="tx1"/>
                </a:solidFill>
                <a:latin typeface="微軟正黑體" pitchFamily="34" charset="-120"/>
                <a:ea typeface="微軟正黑體" pitchFamily="34" charset="-120"/>
              </a:rPr>
              <a:t>241</a:t>
            </a:r>
          </a:p>
          <a:p>
            <a:r>
              <a:rPr kumimoji="0" lang="zh-TW" altLang="en-US" sz="2400" dirty="0">
                <a:solidFill>
                  <a:schemeClr val="tx1"/>
                </a:solidFill>
                <a:latin typeface="微軟正黑體" pitchFamily="34" charset="-120"/>
                <a:ea typeface="微軟正黑體" pitchFamily="34" charset="-120"/>
              </a:rPr>
              <a:t>員林農工  </a:t>
            </a:r>
            <a:r>
              <a:rPr lang="en-US" altLang="zh-TW" sz="2400" dirty="0">
                <a:solidFill>
                  <a:schemeClr val="tx1"/>
                </a:solidFill>
                <a:latin typeface="微軟正黑體" pitchFamily="34" charset="-120"/>
                <a:ea typeface="微軟正黑體" pitchFamily="34" charset="-120"/>
              </a:rPr>
              <a:t>272</a:t>
            </a:r>
          </a:p>
          <a:p>
            <a:r>
              <a:rPr kumimoji="0" lang="zh-TW" altLang="en-US" sz="2400" dirty="0">
                <a:solidFill>
                  <a:schemeClr val="tx1"/>
                </a:solidFill>
                <a:latin typeface="微軟正黑體" pitchFamily="34" charset="-120"/>
                <a:ea typeface="微軟正黑體" pitchFamily="34" charset="-120"/>
              </a:rPr>
              <a:t>永靖高工  </a:t>
            </a:r>
            <a:r>
              <a:rPr lang="en-US" altLang="zh-TW" sz="2400" dirty="0">
                <a:solidFill>
                  <a:schemeClr val="tx1"/>
                </a:solidFill>
                <a:latin typeface="微軟正黑體" pitchFamily="34" charset="-120"/>
                <a:ea typeface="微軟正黑體" pitchFamily="34" charset="-120"/>
              </a:rPr>
              <a:t>264</a:t>
            </a:r>
            <a:endParaRPr kumimoji="0" lang="en-US" altLang="zh-TW" sz="2400" dirty="0">
              <a:solidFill>
                <a:schemeClr val="tx1"/>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二林工商  </a:t>
            </a:r>
            <a:r>
              <a:rPr lang="en-US" altLang="zh-TW" sz="2400" dirty="0">
                <a:solidFill>
                  <a:schemeClr val="tx1"/>
                </a:solidFill>
                <a:latin typeface="微軟正黑體" pitchFamily="34" charset="-120"/>
                <a:ea typeface="微軟正黑體" pitchFamily="34" charset="-120"/>
              </a:rPr>
              <a:t>263</a:t>
            </a:r>
            <a:endParaRPr kumimoji="0" lang="en-US" altLang="zh-TW" sz="2400" dirty="0">
              <a:solidFill>
                <a:schemeClr val="tx1"/>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223918" y="1862202"/>
            <a:ext cx="1692820" cy="1994775"/>
          </a:xfrm>
          <a:prstGeom prst="roundRect">
            <a:avLst/>
          </a:prstGeom>
          <a:solidFill>
            <a:srgbClr val="FFFFFF"/>
          </a:solidFill>
          <a:ln w="38100">
            <a:solidFill>
              <a:schemeClr val="accent2"/>
            </a:solidFill>
            <a:miter lim="800000"/>
            <a:headEnd/>
            <a:tailEnd/>
          </a:ln>
        </p:spPr>
        <p:txBody>
          <a:bodyPr wrap="none" anchor="ctr"/>
          <a:lstStyle/>
          <a:p>
            <a:r>
              <a:rPr kumimoji="0" lang="zh-TW" altLang="en-US" sz="2400" dirty="0">
                <a:latin typeface="微軟正黑體" pitchFamily="34" charset="-120"/>
                <a:ea typeface="微軟正黑體" pitchFamily="34" charset="-120"/>
              </a:rPr>
              <a:t>文興 </a:t>
            </a:r>
            <a:r>
              <a:rPr kumimoji="0" lang="en-US" altLang="zh-TW" sz="2400" dirty="0">
                <a:latin typeface="微軟正黑體" pitchFamily="34" charset="-120"/>
                <a:ea typeface="微軟正黑體" pitchFamily="34" charset="-120"/>
              </a:rPr>
              <a:t>79</a:t>
            </a:r>
          </a:p>
          <a:p>
            <a:r>
              <a:rPr kumimoji="0" lang="zh-TW" altLang="en-US" sz="2400" dirty="0">
                <a:latin typeface="微軟正黑體" pitchFamily="34" charset="-120"/>
                <a:ea typeface="微軟正黑體" pitchFamily="34" charset="-120"/>
              </a:rPr>
              <a:t>達德 </a:t>
            </a:r>
            <a:r>
              <a:rPr kumimoji="0" lang="en-US" altLang="zh-TW" sz="2400" dirty="0">
                <a:latin typeface="微軟正黑體" pitchFamily="34" charset="-120"/>
                <a:ea typeface="微軟正黑體" pitchFamily="34" charset="-120"/>
              </a:rPr>
              <a:t>286</a:t>
            </a:r>
            <a:endParaRPr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大慶 </a:t>
            </a:r>
            <a:r>
              <a:rPr lang="en-US" altLang="zh-TW" sz="2400" dirty="0">
                <a:latin typeface="微軟正黑體" pitchFamily="34" charset="-120"/>
                <a:ea typeface="微軟正黑體" pitchFamily="34" charset="-120"/>
              </a:rPr>
              <a:t>110</a:t>
            </a:r>
          </a:p>
          <a:p>
            <a:r>
              <a:rPr kumimoji="0" lang="zh-TW" altLang="en-US" sz="2400" dirty="0">
                <a:latin typeface="微軟正黑體" pitchFamily="34" charset="-120"/>
                <a:ea typeface="微軟正黑體" pitchFamily="34" charset="-120"/>
              </a:rPr>
              <a:t>正德 </a:t>
            </a:r>
            <a:r>
              <a:rPr kumimoji="0" lang="en-US" altLang="zh-TW" sz="2400" dirty="0">
                <a:latin typeface="微軟正黑體" pitchFamily="34" charset="-120"/>
                <a:ea typeface="微軟正黑體" pitchFamily="34" charset="-120"/>
              </a:rPr>
              <a:t>221</a:t>
            </a:r>
          </a:p>
          <a:p>
            <a:r>
              <a:rPr kumimoji="0" lang="zh-TW" altLang="en-US" sz="2400" dirty="0">
                <a:latin typeface="微軟正黑體" pitchFamily="34" charset="-120"/>
                <a:ea typeface="微軟正黑體" pitchFamily="34" charset="-120"/>
              </a:rPr>
              <a:t>精誠 </a:t>
            </a:r>
            <a:r>
              <a:rPr lang="en-US" altLang="zh-TW" sz="2400" dirty="0">
                <a:latin typeface="微軟正黑體" pitchFamily="34" charset="-120"/>
                <a:ea typeface="微軟正黑體" pitchFamily="34" charset="-120"/>
              </a:rPr>
              <a:t>215</a:t>
            </a:r>
            <a:endParaRPr kumimoji="0" lang="en-US" altLang="zh-TW" sz="2400" dirty="0">
              <a:latin typeface="微軟正黑體" pitchFamily="34" charset="-120"/>
              <a:ea typeface="微軟正黑體" pitchFamily="34" charset="-120"/>
            </a:endParaRPr>
          </a:p>
        </p:txBody>
      </p:sp>
      <p:sp>
        <p:nvSpPr>
          <p:cNvPr id="22" name="圓角矩形 21"/>
          <p:cNvSpPr/>
          <p:nvPr/>
        </p:nvSpPr>
        <p:spPr>
          <a:xfrm>
            <a:off x="0" y="-24040"/>
            <a:ext cx="9144000" cy="866141"/>
          </a:xfrm>
          <a:prstGeom prst="rect">
            <a:avLst/>
          </a:prstGeom>
          <a:solidFill>
            <a:srgbClr val="002060"/>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4000" b="1" dirty="0">
                <a:latin typeface="微軟正黑體" pitchFamily="34" charset="-120"/>
                <a:ea typeface="微軟正黑體" pitchFamily="34" charset="-120"/>
              </a:rPr>
              <a:t>112</a:t>
            </a:r>
            <a:r>
              <a:rPr kumimoji="0" lang="zh-TW" altLang="en-US" sz="4000" b="1" dirty="0">
                <a:latin typeface="微軟正黑體" pitchFamily="34" charset="-120"/>
                <a:ea typeface="微軟正黑體" pitchFamily="34" charset="-120"/>
              </a:rPr>
              <a:t>學年度彰化區高中職</a:t>
            </a:r>
            <a:r>
              <a:rPr kumimoji="0" lang="zh-TW" altLang="en-US" sz="4000" b="1" dirty="0">
                <a:solidFill>
                  <a:schemeClr val="bg1"/>
                </a:solidFill>
                <a:latin typeface="微軟正黑體" pitchFamily="34" charset="-120"/>
                <a:ea typeface="微軟正黑體" pitchFamily="34" charset="-120"/>
              </a:rPr>
              <a:t>免試入學</a:t>
            </a:r>
            <a:r>
              <a:rPr kumimoji="0" lang="zh-TW" altLang="en-US" sz="4000" b="1" dirty="0">
                <a:latin typeface="微軟正黑體" pitchFamily="34" charset="-120"/>
                <a:ea typeface="微軟正黑體" pitchFamily="34" charset="-120"/>
              </a:rPr>
              <a:t>名額</a:t>
            </a:r>
          </a:p>
        </p:txBody>
      </p:sp>
      <p:sp>
        <p:nvSpPr>
          <p:cNvPr id="2" name="投影片編號版面配置區 1">
            <a:extLst>
              <a:ext uri="{FF2B5EF4-FFF2-40B4-BE49-F238E27FC236}">
                <a16:creationId xmlns:a16="http://schemas.microsoft.com/office/drawing/2014/main" id="{98ECDC26-55F9-430F-86F3-609DA4218E36}"/>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30</a:t>
            </a:fld>
            <a:endParaRPr lang="zh-TW" altLang="en-US">
              <a:solidFill>
                <a:prstClr val="black">
                  <a:tint val="75000"/>
                </a:prstClr>
              </a:solidFill>
            </a:endParaRPr>
          </a:p>
        </p:txBody>
      </p:sp>
      <p:sp>
        <p:nvSpPr>
          <p:cNvPr id="18" name="矩形: 圓角 17">
            <a:extLst>
              <a:ext uri="{FF2B5EF4-FFF2-40B4-BE49-F238E27FC236}">
                <a16:creationId xmlns:a16="http://schemas.microsoft.com/office/drawing/2014/main" id="{A2EFFFCE-8D14-4692-8CB0-975A7ABB25DC}"/>
              </a:ext>
            </a:extLst>
          </p:cNvPr>
          <p:cNvSpPr/>
          <p:nvPr/>
        </p:nvSpPr>
        <p:spPr>
          <a:xfrm>
            <a:off x="6286837" y="5577419"/>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schemeClr val="bg1"/>
                </a:solidFill>
                <a:latin typeface="微軟正黑體" pitchFamily="34" charset="-120"/>
                <a:ea typeface="微軟正黑體" pitchFamily="34" charset="-120"/>
              </a:rPr>
              <a:t>總名額</a:t>
            </a:r>
            <a:r>
              <a:rPr lang="en-US" altLang="zh-TW" sz="2800" b="1" dirty="0">
                <a:solidFill>
                  <a:schemeClr val="bg1"/>
                </a:solidFill>
                <a:latin typeface="微軟正黑體" pitchFamily="34" charset="-120"/>
                <a:ea typeface="微軟正黑體" pitchFamily="34" charset="-120"/>
              </a:rPr>
              <a:t>6328</a:t>
            </a:r>
            <a:endParaRPr lang="zh-TW" altLang="en-US" sz="2800" dirty="0">
              <a:solidFill>
                <a:schemeClr val="bg1"/>
              </a:solidFill>
            </a:endParaRPr>
          </a:p>
        </p:txBody>
      </p:sp>
      <p:sp>
        <p:nvSpPr>
          <p:cNvPr id="5" name="箭號: 向右 4">
            <a:extLst>
              <a:ext uri="{FF2B5EF4-FFF2-40B4-BE49-F238E27FC236}">
                <a16:creationId xmlns:a16="http://schemas.microsoft.com/office/drawing/2014/main" id="{5901AFED-ADC7-499F-BED5-AE25876A8EDD}"/>
              </a:ext>
            </a:extLst>
          </p:cNvPr>
          <p:cNvSpPr/>
          <p:nvPr/>
        </p:nvSpPr>
        <p:spPr>
          <a:xfrm>
            <a:off x="5508104" y="5805264"/>
            <a:ext cx="720080" cy="3600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下 8">
            <a:extLst>
              <a:ext uri="{FF2B5EF4-FFF2-40B4-BE49-F238E27FC236}">
                <a16:creationId xmlns:a16="http://schemas.microsoft.com/office/drawing/2014/main" id="{7E9A6F7F-5105-42B2-89B9-AF76F62971DE}"/>
              </a:ext>
            </a:extLst>
          </p:cNvPr>
          <p:cNvSpPr/>
          <p:nvPr/>
        </p:nvSpPr>
        <p:spPr>
          <a:xfrm>
            <a:off x="7805791" y="4509120"/>
            <a:ext cx="432048" cy="98626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箭號: 向右 10">
            <a:extLst>
              <a:ext uri="{FF2B5EF4-FFF2-40B4-BE49-F238E27FC236}">
                <a16:creationId xmlns:a16="http://schemas.microsoft.com/office/drawing/2014/main" id="{A8297903-6A8F-44F2-9A1C-C466D8CA19EB}"/>
              </a:ext>
            </a:extLst>
          </p:cNvPr>
          <p:cNvSpPr/>
          <p:nvPr/>
        </p:nvSpPr>
        <p:spPr>
          <a:xfrm rot="2972460">
            <a:off x="6565045" y="4987763"/>
            <a:ext cx="823525" cy="40217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文字方塊 19">
            <a:extLst>
              <a:ext uri="{FF2B5EF4-FFF2-40B4-BE49-F238E27FC236}">
                <a16:creationId xmlns:a16="http://schemas.microsoft.com/office/drawing/2014/main" id="{A4D3ABC8-A6D6-4C82-89AD-07F86FF9E794}"/>
              </a:ext>
            </a:extLst>
          </p:cNvPr>
          <p:cNvSpPr txBox="1"/>
          <p:nvPr/>
        </p:nvSpPr>
        <p:spPr>
          <a:xfrm>
            <a:off x="2855571" y="6354246"/>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
        <p:nvSpPr>
          <p:cNvPr id="16" name="矩形: 圓角 15">
            <a:extLst>
              <a:ext uri="{FF2B5EF4-FFF2-40B4-BE49-F238E27FC236}">
                <a16:creationId xmlns:a16="http://schemas.microsoft.com/office/drawing/2014/main" id="{C231599E-EA68-4ABE-8B26-6571E421184A}"/>
              </a:ext>
            </a:extLst>
          </p:cNvPr>
          <p:cNvSpPr/>
          <p:nvPr/>
        </p:nvSpPr>
        <p:spPr>
          <a:xfrm>
            <a:off x="5331989" y="4584778"/>
            <a:ext cx="1584749" cy="492685"/>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私立</a:t>
            </a:r>
            <a:r>
              <a:rPr lang="en-US" altLang="zh-TW" sz="2400" b="1" dirty="0">
                <a:solidFill>
                  <a:schemeClr val="bg1"/>
                </a:solidFill>
                <a:latin typeface="微軟正黑體" pitchFamily="34" charset="-120"/>
                <a:ea typeface="微軟正黑體" pitchFamily="34" charset="-120"/>
              </a:rPr>
              <a:t>911</a:t>
            </a:r>
          </a:p>
        </p:txBody>
      </p:sp>
      <p:sp>
        <p:nvSpPr>
          <p:cNvPr id="17" name="矩形: 圓角 16">
            <a:extLst>
              <a:ext uri="{FF2B5EF4-FFF2-40B4-BE49-F238E27FC236}">
                <a16:creationId xmlns:a16="http://schemas.microsoft.com/office/drawing/2014/main" id="{FB898302-4351-408A-AFA1-B62DF094378B}"/>
              </a:ext>
            </a:extLst>
          </p:cNvPr>
          <p:cNvSpPr/>
          <p:nvPr/>
        </p:nvSpPr>
        <p:spPr>
          <a:xfrm>
            <a:off x="7082230" y="3835402"/>
            <a:ext cx="1879170" cy="994693"/>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進修學校</a:t>
            </a:r>
            <a:r>
              <a:rPr lang="en-US" altLang="zh-TW" sz="2400" b="1" dirty="0">
                <a:solidFill>
                  <a:schemeClr val="bg1"/>
                </a:solidFill>
                <a:latin typeface="微軟正黑體" pitchFamily="34" charset="-120"/>
                <a:ea typeface="微軟正黑體" pitchFamily="34" charset="-120"/>
              </a:rPr>
              <a:t>476</a:t>
            </a:r>
          </a:p>
        </p:txBody>
      </p:sp>
      <p:sp>
        <p:nvSpPr>
          <p:cNvPr id="15" name="矩形: 圓角 14">
            <a:extLst>
              <a:ext uri="{FF2B5EF4-FFF2-40B4-BE49-F238E27FC236}">
                <a16:creationId xmlns:a16="http://schemas.microsoft.com/office/drawing/2014/main" id="{8D1FAB8E-5AEE-4BB3-A0FA-5D0105CD8673}"/>
              </a:ext>
            </a:extLst>
          </p:cNvPr>
          <p:cNvSpPr/>
          <p:nvPr/>
        </p:nvSpPr>
        <p:spPr>
          <a:xfrm>
            <a:off x="3008201" y="5577419"/>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a:t>
            </a:r>
            <a:r>
              <a:rPr lang="en-US" altLang="zh-TW" b="1" dirty="0">
                <a:solidFill>
                  <a:schemeClr val="bg1"/>
                </a:solidFill>
                <a:latin typeface="微軟正黑體" pitchFamily="34" charset="-120"/>
                <a:ea typeface="微軟正黑體" pitchFamily="34" charset="-120"/>
              </a:rPr>
              <a:t>4536+</a:t>
            </a:r>
            <a:r>
              <a:rPr lang="zh-TW" altLang="en-US" b="1" dirty="0">
                <a:solidFill>
                  <a:schemeClr val="bg1"/>
                </a:solidFill>
                <a:latin typeface="微軟正黑體" pitchFamily="34" charset="-120"/>
                <a:ea typeface="微軟正黑體" pitchFamily="34" charset="-120"/>
              </a:rPr>
              <a:t>縣立</a:t>
            </a:r>
            <a:r>
              <a:rPr lang="en-US" altLang="zh-TW" b="1" dirty="0">
                <a:solidFill>
                  <a:schemeClr val="bg1"/>
                </a:solidFill>
                <a:latin typeface="微軟正黑體" pitchFamily="34" charset="-120"/>
                <a:ea typeface="微軟正黑體" pitchFamily="34" charset="-120"/>
              </a:rPr>
              <a:t>405</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4941</a:t>
            </a:r>
            <a:endParaRPr lang="zh-TW" altLang="en-US" dirty="0">
              <a:solidFill>
                <a:schemeClr val="bg1"/>
              </a:solidFill>
            </a:endParaRPr>
          </a:p>
        </p:txBody>
      </p:sp>
    </p:spTree>
    <p:extLst>
      <p:ext uri="{BB962C8B-B14F-4D97-AF65-F5344CB8AC3E}">
        <p14:creationId xmlns:p14="http://schemas.microsoft.com/office/powerpoint/2010/main" val="2584774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476150700"/>
              </p:ext>
            </p:extLst>
          </p:nvPr>
        </p:nvGraphicFramePr>
        <p:xfrm>
          <a:off x="179512" y="1164144"/>
          <a:ext cx="6048672" cy="5522400"/>
        </p:xfrm>
        <a:graphic>
          <a:graphicData uri="http://schemas.openxmlformats.org/drawingml/2006/table">
            <a:tbl>
              <a:tblPr/>
              <a:tblGrid>
                <a:gridCol w="93610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a:latin typeface="微軟正黑體" panose="020B0604030504040204" pitchFamily="34" charset="-120"/>
                          <a:ea typeface="微軟正黑體" panose="020B0604030504040204" pitchFamily="34" charset="-120"/>
                        </a:rPr>
                        <a:t>  C</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電機與電子群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化工科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化工群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  D</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電子科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動力機械群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bl>
          </a:graphicData>
        </a:graphic>
      </p:graphicFrame>
      <p:sp>
        <p:nvSpPr>
          <p:cNvPr id="12" name="標題 1"/>
          <p:cNvSpPr txBox="1">
            <a:spLocks/>
          </p:cNvSpPr>
          <p:nvPr/>
        </p:nvSpPr>
        <p:spPr bwMode="auto">
          <a:xfrm>
            <a:off x="10344" y="1"/>
            <a:ext cx="9133656" cy="692696"/>
          </a:xfrm>
          <a:prstGeom prst="rect">
            <a:avLst/>
          </a:prstGeom>
          <a:solidFill>
            <a:srgbClr val="002060"/>
          </a:solidFill>
          <a:ln>
            <a:noFill/>
          </a:ln>
        </p:spPr>
        <p:txBody>
          <a:bodyPr vert="horz" wrap="square" lIns="91440" tIns="45720" rIns="91440" bIns="45720" numCol="1" anchor="b"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110000"/>
              </a:lnSpc>
              <a:spcAft>
                <a:spcPts val="0"/>
              </a:spcAft>
              <a:defRPr/>
            </a:pPr>
            <a:r>
              <a:rPr kumimoji="1" lang="en-US" altLang="zh-TW" b="1" dirty="0">
                <a:solidFill>
                  <a:schemeClr val="bg1"/>
                </a:solidFill>
                <a:latin typeface="微軟正黑體" pitchFamily="34" charset="-120"/>
                <a:ea typeface="微軟正黑體" pitchFamily="34" charset="-120"/>
              </a:rPr>
              <a:t>112</a:t>
            </a:r>
            <a:r>
              <a:rPr kumimoji="1" lang="zh-TW" altLang="en-US" b="1" dirty="0">
                <a:solidFill>
                  <a:schemeClr val="bg1"/>
                </a:solidFill>
                <a:latin typeface="微軟正黑體" pitchFamily="34" charset="-120"/>
                <a:ea typeface="微軟正黑體" pitchFamily="34" charset="-120"/>
              </a:rPr>
              <a:t>學年度免試入學志願序計分方式說明</a:t>
            </a:r>
            <a:r>
              <a:rPr kumimoji="1" lang="zh-TW" altLang="en-US" dirty="0">
                <a:solidFill>
                  <a:schemeClr val="bg1"/>
                </a:solidFill>
                <a:latin typeface="微軟正黑體" pitchFamily="34" charset="-120"/>
                <a:ea typeface="微軟正黑體" pitchFamily="34" charset="-120"/>
              </a:rPr>
              <a:t> </a:t>
            </a:r>
          </a:p>
        </p:txBody>
      </p:sp>
      <p:sp>
        <p:nvSpPr>
          <p:cNvPr id="13" name="矩形 12"/>
          <p:cNvSpPr/>
          <p:nvPr/>
        </p:nvSpPr>
        <p:spPr>
          <a:xfrm>
            <a:off x="6362200" y="1340768"/>
            <a:ext cx="2604628" cy="460851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連續選填同校同職群 </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者皆計為同一志願序</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積分。</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 第</a:t>
            </a:r>
            <a:r>
              <a:rPr lang="en-US" altLang="zh-TW" b="1" dirty="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志願序積分</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均為</a:t>
            </a:r>
            <a:r>
              <a:rPr lang="en-US" altLang="zh-TW" b="1" dirty="0">
                <a:latin typeface="微軟正黑體" panose="020B0604030504040204" pitchFamily="34" charset="-120"/>
                <a:ea typeface="微軟正黑體" panose="020B0604030504040204" pitchFamily="34" charset="-120"/>
              </a:rPr>
              <a:t>45</a:t>
            </a:r>
            <a:r>
              <a:rPr lang="zh-TW" altLang="en-US" b="1" dirty="0">
                <a:latin typeface="微軟正黑體" panose="020B0604030504040204" pitchFamily="34" charset="-120"/>
                <a:ea typeface="微軟正黑體" panose="020B0604030504040204" pitchFamily="34" charset="-120"/>
              </a:rPr>
              <a:t>分，第</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志</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願序以後均為</a:t>
            </a:r>
            <a:r>
              <a:rPr lang="en-US" altLang="zh-TW" b="1" dirty="0">
                <a:latin typeface="微軟正黑體" panose="020B0604030504040204" pitchFamily="34" charset="-120"/>
                <a:ea typeface="微軟正黑體" panose="020B0604030504040204" pitchFamily="34" charset="-120"/>
              </a:rPr>
              <a:t>44</a:t>
            </a:r>
            <a:r>
              <a:rPr lang="zh-TW" altLang="en-US" b="1" dirty="0">
                <a:latin typeface="微軟正黑體" panose="020B0604030504040204" pitchFamily="34" charset="-120"/>
                <a:ea typeface="微軟正黑體" panose="020B0604030504040204" pitchFamily="34" charset="-120"/>
              </a:rPr>
              <a:t>分。</a:t>
            </a: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志願序至少選填</a:t>
            </a:r>
            <a:r>
              <a:rPr lang="en-US" altLang="zh-TW" b="1" dirty="0">
                <a:latin typeface="微軟正黑體" panose="020B0604030504040204" pitchFamily="34" charset="-120"/>
                <a:ea typeface="微軟正黑體" panose="020B0604030504040204" pitchFamily="34" charset="-120"/>
              </a:rPr>
              <a:t>40</a:t>
            </a:r>
            <a:r>
              <a:rPr lang="zh-TW" altLang="en-US" b="1" dirty="0">
                <a:latin typeface="微軟正黑體" panose="020B0604030504040204" pitchFamily="34" charset="-120"/>
                <a:ea typeface="微軟正黑體" panose="020B0604030504040204" pitchFamily="34" charset="-120"/>
              </a:rPr>
              <a:t>個</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以上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教育處規定</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避免高分落榜。</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同分比序第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   (1-1)&gt;(2-1)</a:t>
            </a:r>
          </a:p>
          <a:p>
            <a:pPr>
              <a:lnSpc>
                <a:spcPts val="2000"/>
              </a:lnSpc>
            </a:pPr>
            <a:r>
              <a:rPr lang="en-US" altLang="zh-TW" b="1" dirty="0">
                <a:latin typeface="微軟正黑體" panose="020B0604030504040204" pitchFamily="34" charset="-120"/>
                <a:ea typeface="微軟正黑體" panose="020B0604030504040204" pitchFamily="34" charset="-120"/>
              </a:rPr>
              <a:t>   (2-1)&gt;(2-2)&gt;(2-3)</a:t>
            </a:r>
          </a:p>
          <a:p>
            <a:pPr>
              <a:lnSpc>
                <a:spcPts val="2000"/>
              </a:lnSpc>
            </a:pPr>
            <a:r>
              <a:rPr lang="en-US" altLang="zh-TW" b="1" dirty="0">
                <a:latin typeface="微軟正黑體" panose="020B0604030504040204" pitchFamily="34" charset="-120"/>
                <a:ea typeface="微軟正黑體" panose="020B0604030504040204" pitchFamily="34" charset="-120"/>
              </a:rPr>
              <a:t> </a:t>
            </a:r>
            <a:endParaRPr lang="zh-TW" altLang="en-US" sz="2000" b="1"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BDC06887-9071-47DA-8999-333B57DF3E3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31</a:t>
            </a:fld>
            <a:endParaRPr lang="zh-TW" altLang="en-US">
              <a:solidFill>
                <a:prstClr val="black">
                  <a:tint val="75000"/>
                </a:prstClr>
              </a:solidFill>
            </a:endParaRPr>
          </a:p>
        </p:txBody>
      </p:sp>
    </p:spTree>
    <p:extLst>
      <p:ext uri="{BB962C8B-B14F-4D97-AF65-F5344CB8AC3E}">
        <p14:creationId xmlns:p14="http://schemas.microsoft.com/office/powerpoint/2010/main" val="3286924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2379"/>
            <a:ext cx="9144000" cy="849091"/>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spcAft>
                <a:spcPct val="35000"/>
              </a:spcAft>
              <a:defRPr/>
            </a:pPr>
            <a:r>
              <a:rPr kumimoji="1" lang="en-US" altLang="zh-TW" b="1" dirty="0">
                <a:solidFill>
                  <a:schemeClr val="bg1"/>
                </a:solidFill>
                <a:latin typeface="微軟正黑體" pitchFamily="34" charset="-120"/>
                <a:ea typeface="微軟正黑體" pitchFamily="34" charset="-120"/>
              </a:rPr>
              <a:t>112</a:t>
            </a:r>
            <a:r>
              <a:rPr kumimoji="1" lang="zh-TW" altLang="en-US" b="1" dirty="0">
                <a:solidFill>
                  <a:schemeClr val="bg1"/>
                </a:solidFill>
                <a:latin typeface="微軟正黑體" pitchFamily="34" charset="-120"/>
                <a:ea typeface="微軟正黑體" pitchFamily="34" charset="-120"/>
              </a:rPr>
              <a:t>學年度免試入學錄取方式說明</a:t>
            </a:r>
            <a:r>
              <a:rPr kumimoji="1" lang="zh-TW" altLang="en-US" dirty="0">
                <a:solidFill>
                  <a:schemeClr val="bg1"/>
                </a:solidFill>
                <a:latin typeface="微軟正黑體" pitchFamily="34" charset="-120"/>
                <a:ea typeface="微軟正黑體" pitchFamily="34" charset="-120"/>
              </a:rPr>
              <a:t> </a:t>
            </a: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報名人數未超過招生人數時，則全部錄取</a:t>
            </a:r>
            <a:br>
              <a:rPr kumimoji="0" lang="en-US" altLang="zh-TW" sz="2800" b="1" dirty="0">
                <a:solidFill>
                  <a:srgbClr val="002060"/>
                </a:solidFill>
                <a:latin typeface="微軟正黑體" pitchFamily="34" charset="-120"/>
                <a:ea typeface="微軟正黑體" pitchFamily="34" charset="-120"/>
              </a:rPr>
            </a:br>
            <a:r>
              <a:rPr kumimoji="0" lang="zh-TW" altLang="en-US" sz="2800" b="1" dirty="0">
                <a:solidFill>
                  <a:srgbClr val="002060"/>
                </a:solidFill>
                <a:latin typeface="微軟正黑體" pitchFamily="34" charset="-120"/>
                <a:ea typeface="微軟正黑體" pitchFamily="34" charset="-120"/>
              </a:rPr>
              <a:t>報名人數</a:t>
            </a:r>
            <a:r>
              <a:rPr lang="zh-TW" altLang="en-US" sz="2800" b="1" dirty="0">
                <a:solidFill>
                  <a:srgbClr val="002060"/>
                </a:solidFill>
                <a:latin typeface="微軟正黑體" pitchFamily="34" charset="-120"/>
                <a:ea typeface="微軟正黑體" pitchFamily="34" charset="-120"/>
              </a:rPr>
              <a:t>超過</a:t>
            </a:r>
            <a:r>
              <a:rPr kumimoji="0" lang="zh-TW" altLang="en-US" sz="2800" b="1" dirty="0">
                <a:solidFill>
                  <a:srgbClr val="002060"/>
                </a:solidFill>
                <a:latin typeface="微軟正黑體" pitchFamily="34" charset="-120"/>
                <a:ea typeface="微軟正黑體" pitchFamily="34" charset="-120"/>
              </a:rPr>
              <a:t>招生人數時，則進行超額比序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超額比序先比</a:t>
            </a:r>
            <a:r>
              <a:rPr lang="zh-TW" altLang="en-US" sz="28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a:solidFill>
                  <a:srgbClr val="002060"/>
                </a:solidFill>
                <a:latin typeface="微軟正黑體" pitchFamily="34" charset="-120"/>
                <a:ea typeface="微軟正黑體" pitchFamily="34" charset="-120"/>
              </a:rPr>
              <a:t>，再配合學生選填之志願進行比序分發，若總積分相同則進行同</a:t>
            </a:r>
            <a:r>
              <a:rPr kumimoji="0" lang="zh-TW" altLang="en-US" sz="2800" b="1" dirty="0">
                <a:solidFill>
                  <a:srgbClr val="002060"/>
                </a:solidFill>
                <a:latin typeface="微軟正黑體" pitchFamily="34" charset="-120"/>
                <a:ea typeface="微軟正黑體" pitchFamily="34" charset="-120"/>
              </a:rPr>
              <a:t>分比序</a:t>
            </a:r>
            <a:r>
              <a:rPr kumimoji="0" lang="en-US" altLang="zh-TW" sz="2800" b="1" dirty="0">
                <a:solidFill>
                  <a:srgbClr val="002060"/>
                </a:solidFill>
                <a:latin typeface="微軟正黑體" pitchFamily="34" charset="-120"/>
                <a:ea typeface="微軟正黑體" pitchFamily="34" charset="-120"/>
              </a:rPr>
              <a:t>(</a:t>
            </a:r>
            <a:r>
              <a:rPr kumimoji="0" lang="zh-TW" altLang="en-US" sz="2800" b="1" dirty="0">
                <a:solidFill>
                  <a:srgbClr val="002060"/>
                </a:solidFill>
                <a:latin typeface="微軟正黑體" pitchFamily="34" charset="-120"/>
                <a:ea typeface="微軟正黑體" pitchFamily="34" charset="-120"/>
              </a:rPr>
              <a:t>順序如下</a:t>
            </a:r>
            <a:r>
              <a:rPr kumimoji="0" lang="en-US" altLang="zh-TW" sz="2800" b="1" dirty="0">
                <a:solidFill>
                  <a:srgbClr val="002060"/>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a:latin typeface="微軟正黑體" pitchFamily="34" charset="-120"/>
                <a:ea typeface="微軟正黑體" pitchFamily="34" charset="-120"/>
              </a:rPr>
              <a:t>                            </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a:solidFill>
                  <a:srgbClr val="C00000"/>
                </a:solidFill>
                <a:latin typeface="微軟正黑體" pitchFamily="34" charset="-120"/>
                <a:ea typeface="微軟正黑體" pitchFamily="34" charset="-120"/>
              </a:rPr>
              <a:t>比序完仍超額時，則增額錄取</a:t>
            </a:r>
            <a:r>
              <a:rPr kumimoji="0" lang="en-US" altLang="zh-TW" sz="2000" dirty="0">
                <a:solidFill>
                  <a:srgbClr val="C00000"/>
                </a:solidFill>
                <a:effectLst>
                  <a:outerShdw blurRad="38100" dist="38100" dir="2700000" algn="tl">
                    <a:srgbClr val="C0C0C0"/>
                  </a:outerShdw>
                </a:effectLst>
                <a:latin typeface="微軟正黑體" pitchFamily="34" charset="-120"/>
                <a:ea typeface="微軟正黑體" pitchFamily="34" charset="-120"/>
              </a:rPr>
              <a:t> </a:t>
            </a: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志願序</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就近入學</a:t>
              </a: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寫作測驗</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各科積分</a:t>
              </a: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a:solidFill>
                  <a:srgbClr val="FF0000"/>
                </a:solidFill>
                <a:latin typeface="微軟正黑體" pitchFamily="34" charset="-120"/>
                <a:ea typeface="微軟正黑體" pitchFamily="34" charset="-120"/>
              </a:rPr>
              <a:t>「即志願順位」</a:t>
            </a: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社團參與</a:t>
              </a: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12</a:t>
              </a:r>
            </a:p>
          </p:txBody>
        </p:sp>
      </p:grpSp>
      <p:sp>
        <p:nvSpPr>
          <p:cNvPr id="2" name="投影片編號版面配置區 1">
            <a:extLst>
              <a:ext uri="{FF2B5EF4-FFF2-40B4-BE49-F238E27FC236}">
                <a16:creationId xmlns:a16="http://schemas.microsoft.com/office/drawing/2014/main" id="{330541A9-44DE-44FD-A343-FB2BB7D17BE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32</a:t>
            </a:fld>
            <a:endParaRPr lang="zh-TW" altLang="en-US">
              <a:solidFill>
                <a:prstClr val="black">
                  <a:tint val="75000"/>
                </a:prstClr>
              </a:solidFill>
            </a:endParaRPr>
          </a:p>
        </p:txBody>
      </p:sp>
    </p:spTree>
    <p:extLst>
      <p:ext uri="{BB962C8B-B14F-4D97-AF65-F5344CB8AC3E}">
        <p14:creationId xmlns:p14="http://schemas.microsoft.com/office/powerpoint/2010/main" val="1235016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1" y="0"/>
            <a:ext cx="9144000" cy="826925"/>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3200" b="1" dirty="0">
                <a:solidFill>
                  <a:schemeClr val="bg1"/>
                </a:solidFill>
                <a:latin typeface="微軟正黑體" pitchFamily="34" charset="-120"/>
                <a:ea typeface="微軟正黑體" pitchFamily="34" charset="-120"/>
              </a:rPr>
              <a:t>112</a:t>
            </a:r>
            <a:r>
              <a:rPr lang="zh-TW" altLang="en-US" sz="3200" b="1" dirty="0">
                <a:solidFill>
                  <a:schemeClr val="bg1"/>
                </a:solidFill>
                <a:latin typeface="微軟正黑體" pitchFamily="34" charset="-120"/>
                <a:ea typeface="微軟正黑體" pitchFamily="34" charset="-120"/>
              </a:rPr>
              <a:t>學年度免試入學特殊身份學生外加名額處理方式</a:t>
            </a:r>
            <a:endParaRPr lang="en-US" altLang="zh-TW" sz="3200"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33</a:t>
            </a:fld>
            <a:endParaRPr lang="zh-TW" altLang="en-US">
              <a:solidFill>
                <a:prstClr val="black">
                  <a:tint val="75000"/>
                </a:prstClr>
              </a:solidFill>
            </a:endParaRPr>
          </a:p>
        </p:txBody>
      </p:sp>
      <p:graphicFrame>
        <p:nvGraphicFramePr>
          <p:cNvPr id="8" name="表格 7"/>
          <p:cNvGraphicFramePr>
            <a:graphicFrameLocks noGrp="1"/>
          </p:cNvGraphicFramePr>
          <p:nvPr>
            <p:extLst>
              <p:ext uri="{D42A27DB-BD31-4B8C-83A1-F6EECF244321}">
                <p14:modId xmlns:p14="http://schemas.microsoft.com/office/powerpoint/2010/main" val="808564139"/>
              </p:ext>
            </p:extLst>
          </p:nvPr>
        </p:nvGraphicFramePr>
        <p:xfrm>
          <a:off x="179387" y="1569746"/>
          <a:ext cx="8785225" cy="4786604"/>
        </p:xfrm>
        <a:graphic>
          <a:graphicData uri="http://schemas.openxmlformats.org/drawingml/2006/table">
            <a:tbl>
              <a:tblPr/>
              <a:tblGrid>
                <a:gridCol w="458788">
                  <a:extLst>
                    <a:ext uri="{9D8B030D-6E8A-4147-A177-3AD203B41FA5}">
                      <a16:colId xmlns:a16="http://schemas.microsoft.com/office/drawing/2014/main" val="20000"/>
                    </a:ext>
                  </a:extLst>
                </a:gridCol>
                <a:gridCol w="2770187">
                  <a:extLst>
                    <a:ext uri="{9D8B030D-6E8A-4147-A177-3AD203B41FA5}">
                      <a16:colId xmlns:a16="http://schemas.microsoft.com/office/drawing/2014/main" val="20001"/>
                    </a:ext>
                  </a:extLst>
                </a:gridCol>
                <a:gridCol w="530225">
                  <a:extLst>
                    <a:ext uri="{9D8B030D-6E8A-4147-A177-3AD203B41FA5}">
                      <a16:colId xmlns:a16="http://schemas.microsoft.com/office/drawing/2014/main" val="20002"/>
                    </a:ext>
                  </a:extLst>
                </a:gridCol>
                <a:gridCol w="1528763">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530225">
                  <a:extLst>
                    <a:ext uri="{9D8B030D-6E8A-4147-A177-3AD203B41FA5}">
                      <a16:colId xmlns:a16="http://schemas.microsoft.com/office/drawing/2014/main" val="20006"/>
                    </a:ext>
                  </a:extLst>
                </a:gridCol>
                <a:gridCol w="411162">
                  <a:extLst>
                    <a:ext uri="{9D8B030D-6E8A-4147-A177-3AD203B41FA5}">
                      <a16:colId xmlns:a16="http://schemas.microsoft.com/office/drawing/2014/main" val="20007"/>
                    </a:ext>
                  </a:extLst>
                </a:gridCol>
                <a:gridCol w="409575">
                  <a:extLst>
                    <a:ext uri="{9D8B030D-6E8A-4147-A177-3AD203B41FA5}">
                      <a16:colId xmlns:a16="http://schemas.microsoft.com/office/drawing/2014/main" val="20008"/>
                    </a:ext>
                  </a:extLst>
                </a:gridCol>
                <a:gridCol w="409575">
                  <a:extLst>
                    <a:ext uri="{9D8B030D-6E8A-4147-A177-3AD203B41FA5}">
                      <a16:colId xmlns:a16="http://schemas.microsoft.com/office/drawing/2014/main" val="20009"/>
                    </a:ext>
                  </a:extLst>
                </a:gridCol>
                <a:gridCol w="409575">
                  <a:extLst>
                    <a:ext uri="{9D8B030D-6E8A-4147-A177-3AD203B41FA5}">
                      <a16:colId xmlns:a16="http://schemas.microsoft.com/office/drawing/2014/main"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3" name="圓角矩形 12"/>
          <p:cNvSpPr/>
          <p:nvPr/>
        </p:nvSpPr>
        <p:spPr>
          <a:xfrm>
            <a:off x="6804025" y="1569455"/>
            <a:ext cx="2160587" cy="4786604"/>
          </a:xfrm>
          <a:prstGeom prst="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矩形: 摺角紙張 8"/>
          <p:cNvSpPr/>
          <p:nvPr/>
        </p:nvSpPr>
        <p:spPr>
          <a:xfrm>
            <a:off x="1795156" y="1000970"/>
            <a:ext cx="4144996" cy="2316115"/>
          </a:xfrm>
          <a:prstGeom prst="foldedCorner">
            <a:avLst/>
          </a:prstGeom>
          <a:solidFill>
            <a:schemeClr val="accent1">
              <a:lumMod val="50000"/>
            </a:schemeClr>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500"/>
              </a:lnSpc>
              <a:defRPr/>
            </a:pPr>
            <a:r>
              <a:rPr lang="zh-TW" altLang="en-US" sz="2800" b="1" dirty="0">
                <a:solidFill>
                  <a:prstClr val="white"/>
                </a:solidFill>
                <a:latin typeface="微軟正黑體" pitchFamily="34" charset="-120"/>
                <a:ea typeface="微軟正黑體" pitchFamily="34" charset="-120"/>
              </a:rPr>
              <a:t>原住民比序項目總積分</a:t>
            </a:r>
            <a:endParaRPr lang="en-US" altLang="zh-TW" sz="2800" b="1" dirty="0">
              <a:solidFill>
                <a:prstClr val="white"/>
              </a:solidFill>
              <a:latin typeface="微軟正黑體" pitchFamily="34" charset="-120"/>
              <a:ea typeface="微軟正黑體" pitchFamily="34" charset="-120"/>
            </a:endParaRPr>
          </a:p>
          <a:p>
            <a:pPr algn="ctr">
              <a:lnSpc>
                <a:spcPts val="3500"/>
              </a:lnSpc>
              <a:defRPr/>
            </a:pPr>
            <a:r>
              <a:rPr lang="en-US" altLang="zh-TW" sz="2800" b="1" dirty="0">
                <a:solidFill>
                  <a:prstClr val="white"/>
                </a:solidFill>
                <a:latin typeface="微軟正黑體" pitchFamily="34" charset="-120"/>
                <a:ea typeface="微軟正黑體" pitchFamily="34" charset="-120"/>
              </a:rPr>
              <a:t>【</a:t>
            </a:r>
            <a:r>
              <a:rPr lang="zh-TW" altLang="en-US" sz="2800" b="1" dirty="0">
                <a:solidFill>
                  <a:prstClr val="white"/>
                </a:solidFill>
                <a:latin typeface="微軟正黑體" pitchFamily="34" charset="-120"/>
                <a:ea typeface="微軟正黑體" pitchFamily="34" charset="-120"/>
              </a:rPr>
              <a:t>文化及語言能力證明</a:t>
            </a:r>
            <a:r>
              <a:rPr lang="en-US" altLang="zh-TW" sz="2800" b="1" dirty="0">
                <a:solidFill>
                  <a:prstClr val="white"/>
                </a:solidFill>
                <a:latin typeface="微軟正黑體" pitchFamily="34" charset="-120"/>
                <a:ea typeface="微軟正黑體" pitchFamily="34" charset="-120"/>
              </a:rPr>
              <a:t>】</a:t>
            </a:r>
          </a:p>
          <a:p>
            <a:pPr algn="ctr">
              <a:lnSpc>
                <a:spcPts val="3500"/>
              </a:lnSpc>
              <a:defRPr/>
            </a:pPr>
            <a:r>
              <a:rPr lang="zh-TW" altLang="en-US" sz="2800" b="1" dirty="0">
                <a:solidFill>
                  <a:prstClr val="white"/>
                </a:solidFill>
                <a:latin typeface="微軟正黑體" pitchFamily="34" charset="-120"/>
                <a:ea typeface="微軟正黑體" pitchFamily="34" charset="-120"/>
              </a:rPr>
              <a:t>通過者</a:t>
            </a:r>
            <a:r>
              <a:rPr lang="en-US" altLang="zh-TW" sz="2800" b="1" dirty="0">
                <a:solidFill>
                  <a:prstClr val="white"/>
                </a:solidFill>
                <a:latin typeface="微軟正黑體" pitchFamily="34" charset="-120"/>
                <a:ea typeface="微軟正黑體" pitchFamily="34" charset="-120"/>
              </a:rPr>
              <a:t>+35%</a:t>
            </a:r>
          </a:p>
          <a:p>
            <a:pPr algn="ctr">
              <a:defRPr/>
            </a:pPr>
            <a:r>
              <a:rPr lang="zh-TW" altLang="en-US" sz="2800" b="1" dirty="0">
                <a:solidFill>
                  <a:prstClr val="white"/>
                </a:solidFill>
                <a:latin typeface="微軟正黑體" pitchFamily="34" charset="-120"/>
                <a:ea typeface="微軟正黑體" pitchFamily="34" charset="-120"/>
              </a:rPr>
              <a:t>未通過者</a:t>
            </a:r>
            <a:r>
              <a:rPr lang="en-US" altLang="zh-TW" sz="2800" b="1" dirty="0">
                <a:solidFill>
                  <a:prstClr val="white"/>
                </a:solidFill>
                <a:latin typeface="微軟正黑體" pitchFamily="34" charset="-120"/>
                <a:ea typeface="微軟正黑體" pitchFamily="34" charset="-120"/>
              </a:rPr>
              <a:t>+10%</a:t>
            </a:r>
            <a:endParaRPr lang="zh-TW" altLang="en-US" sz="2800" b="1" dirty="0">
              <a:solidFill>
                <a:prstClr val="white"/>
              </a:solidFill>
              <a:latin typeface="微軟正黑體" pitchFamily="34" charset="-120"/>
              <a:ea typeface="微軟正黑體" pitchFamily="34" charset="-120"/>
            </a:endParaRPr>
          </a:p>
        </p:txBody>
      </p:sp>
      <p:sp>
        <p:nvSpPr>
          <p:cNvPr id="14" name="圓角矩形 13"/>
          <p:cNvSpPr/>
          <p:nvPr/>
        </p:nvSpPr>
        <p:spPr>
          <a:xfrm>
            <a:off x="7300912" y="1831683"/>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64512" y="1831683"/>
            <a:ext cx="8001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0" name="橢圓 9"/>
          <p:cNvSpPr/>
          <p:nvPr/>
        </p:nvSpPr>
        <p:spPr>
          <a:xfrm>
            <a:off x="5585706" y="3540915"/>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568504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0" y="-10153"/>
            <a:ext cx="9144000" cy="995148"/>
          </a:xfrm>
          <a:prstGeom prst="rect">
            <a:avLst/>
          </a:prstGeom>
          <a:solidFill>
            <a:srgbClr val="00206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a:solidFill>
                  <a:prstClr val="white"/>
                </a:solidFill>
                <a:latin typeface="微軟正黑體" pitchFamily="34" charset="-120"/>
                <a:ea typeface="微軟正黑體" pitchFamily="34" charset="-120"/>
              </a:rPr>
              <a:t>112</a:t>
            </a:r>
            <a:r>
              <a:rPr lang="zh-TW" altLang="en-US" b="1" dirty="0">
                <a:solidFill>
                  <a:prstClr val="white"/>
                </a:solidFill>
                <a:latin typeface="微軟正黑體" pitchFamily="34" charset="-120"/>
                <a:ea typeface="微軟正黑體" pitchFamily="34" charset="-120"/>
              </a:rPr>
              <a:t>學年度免試入學積分序位查詢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2071124" y="3140968"/>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6"/>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
        <p:nvSpPr>
          <p:cNvPr id="5" name="投影片編號版面配置區 4">
            <a:extLst>
              <a:ext uri="{FF2B5EF4-FFF2-40B4-BE49-F238E27FC236}">
                <a16:creationId xmlns:a16="http://schemas.microsoft.com/office/drawing/2014/main" id="{334E7486-2C39-4A50-AFD2-74D5E90E3F4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34</a:t>
            </a:fld>
            <a:endParaRPr lang="zh-TW" altLang="en-US">
              <a:solidFill>
                <a:prstClr val="black">
                  <a:tint val="75000"/>
                </a:prstClr>
              </a:solidFill>
            </a:endParaRPr>
          </a:p>
        </p:txBody>
      </p:sp>
      <p:sp>
        <p:nvSpPr>
          <p:cNvPr id="3" name="文字方塊 2">
            <a:extLst>
              <a:ext uri="{FF2B5EF4-FFF2-40B4-BE49-F238E27FC236}">
                <a16:creationId xmlns:a16="http://schemas.microsoft.com/office/drawing/2014/main" id="{3AE3A2DA-A415-4435-B378-189BD0BBA1AE}"/>
              </a:ext>
            </a:extLst>
          </p:cNvPr>
          <p:cNvSpPr txBox="1"/>
          <p:nvPr/>
        </p:nvSpPr>
        <p:spPr>
          <a:xfrm>
            <a:off x="4015340" y="1673814"/>
            <a:ext cx="340636" cy="172616"/>
          </a:xfrm>
          <a:prstGeom prst="rect">
            <a:avLst/>
          </a:prstGeom>
          <a:solidFill>
            <a:schemeClr val="bg1"/>
          </a:solidFill>
        </p:spPr>
        <p:txBody>
          <a:bodyPr wrap="square" rtlCol="0">
            <a:spAutoFit/>
          </a:bodyPr>
          <a:lstStyle/>
          <a:p>
            <a:endParaRPr lang="zh-TW" altLang="en-US" dirty="0"/>
          </a:p>
        </p:txBody>
      </p:sp>
      <p:sp>
        <p:nvSpPr>
          <p:cNvPr id="13" name="文字方塊 12">
            <a:extLst>
              <a:ext uri="{FF2B5EF4-FFF2-40B4-BE49-F238E27FC236}">
                <a16:creationId xmlns:a16="http://schemas.microsoft.com/office/drawing/2014/main" id="{5A239D27-1117-4C79-9B34-CC4C8D2F380A}"/>
              </a:ext>
            </a:extLst>
          </p:cNvPr>
          <p:cNvSpPr txBox="1"/>
          <p:nvPr/>
        </p:nvSpPr>
        <p:spPr>
          <a:xfrm>
            <a:off x="2694945" y="1813231"/>
            <a:ext cx="340636" cy="172616"/>
          </a:xfrm>
          <a:prstGeom prst="rect">
            <a:avLst/>
          </a:prstGeom>
          <a:solidFill>
            <a:schemeClr val="bg1"/>
          </a:solidFill>
        </p:spPr>
        <p:txBody>
          <a:bodyPr wrap="square" rtlCol="0">
            <a:spAutoFit/>
          </a:bodyPr>
          <a:lstStyle/>
          <a:p>
            <a:endParaRPr lang="zh-TW" altLang="en-US" dirty="0"/>
          </a:p>
        </p:txBody>
      </p:sp>
      <p:sp>
        <p:nvSpPr>
          <p:cNvPr id="14" name="文字方塊 13">
            <a:extLst>
              <a:ext uri="{FF2B5EF4-FFF2-40B4-BE49-F238E27FC236}">
                <a16:creationId xmlns:a16="http://schemas.microsoft.com/office/drawing/2014/main" id="{89F313C3-8FC3-449C-9B35-B5321E8C186A}"/>
              </a:ext>
            </a:extLst>
          </p:cNvPr>
          <p:cNvSpPr txBox="1"/>
          <p:nvPr/>
        </p:nvSpPr>
        <p:spPr>
          <a:xfrm>
            <a:off x="1259632" y="1985847"/>
            <a:ext cx="432048" cy="363484"/>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995838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9EDF4"/>
        </a:solidFill>
        <a:effectLst/>
      </p:bgPr>
    </p:bg>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1387186789"/>
              </p:ext>
            </p:extLst>
          </p:nvPr>
        </p:nvGraphicFramePr>
        <p:xfrm>
          <a:off x="260024" y="994220"/>
          <a:ext cx="8632456" cy="5278550"/>
        </p:xfrm>
        <a:graphic>
          <a:graphicData uri="http://schemas.openxmlformats.org/drawingml/2006/table">
            <a:tbl>
              <a:tblPr firstRow="1" bandRow="1">
                <a:tableStyleId>{5C22544A-7EE6-4342-B048-85BDC9FD1C3A}</a:tableStyleId>
              </a:tblPr>
              <a:tblGrid>
                <a:gridCol w="4124544">
                  <a:extLst>
                    <a:ext uri="{9D8B030D-6E8A-4147-A177-3AD203B41FA5}">
                      <a16:colId xmlns:a16="http://schemas.microsoft.com/office/drawing/2014/main" val="20000"/>
                    </a:ext>
                  </a:extLst>
                </a:gridCol>
                <a:gridCol w="4507912">
                  <a:extLst>
                    <a:ext uri="{9D8B030D-6E8A-4147-A177-3AD203B41FA5}">
                      <a16:colId xmlns:a16="http://schemas.microsoft.com/office/drawing/2014/main" val="20001"/>
                    </a:ext>
                  </a:extLst>
                </a:gridCol>
              </a:tblGrid>
              <a:tr h="527855">
                <a:tc>
                  <a:txBody>
                    <a:bodyPr/>
                    <a:lstStyle/>
                    <a:p>
                      <a:pPr algn="ctr"/>
                      <a:r>
                        <a:rPr lang="zh-TW" altLang="en-US" sz="2800" b="1" dirty="0">
                          <a:solidFill>
                            <a:schemeClr val="bg1"/>
                          </a:solidFill>
                          <a:latin typeface="微軟正黑體" pitchFamily="34" charset="-120"/>
                          <a:ea typeface="微軟正黑體" pitchFamily="34" charset="-120"/>
                        </a:rPr>
                        <a:t>項目</a:t>
                      </a:r>
                    </a:p>
                  </a:txBody>
                  <a:tcPr marL="91439" marR="91439" marT="45718" marB="45718" anchor="ctr"/>
                </a:tc>
                <a:tc>
                  <a:txBody>
                    <a:bodyPr/>
                    <a:lstStyle/>
                    <a:p>
                      <a:pPr algn="ctr"/>
                      <a:r>
                        <a:rPr lang="zh-TW" altLang="en-US" sz="2800" b="1" dirty="0">
                          <a:solidFill>
                            <a:schemeClr val="bg1"/>
                          </a:solidFill>
                          <a:latin typeface="微軟正黑體" pitchFamily="34" charset="-120"/>
                          <a:ea typeface="微軟正黑體" pitchFamily="34" charset="-120"/>
                        </a:rPr>
                        <a:t>日期</a:t>
                      </a:r>
                      <a:r>
                        <a:rPr lang="en-US" altLang="zh-TW" sz="2800" b="1" dirty="0">
                          <a:solidFill>
                            <a:schemeClr val="bg1"/>
                          </a:solidFill>
                          <a:latin typeface="微軟正黑體" pitchFamily="34" charset="-120"/>
                          <a:ea typeface="微軟正黑體" pitchFamily="34" charset="-120"/>
                        </a:rPr>
                        <a:t>(112</a:t>
                      </a:r>
                      <a:r>
                        <a:rPr lang="zh-TW" altLang="en-US" sz="2800" b="1" dirty="0">
                          <a:solidFill>
                            <a:schemeClr val="bg1"/>
                          </a:solidFill>
                          <a:latin typeface="微軟正黑體" pitchFamily="34" charset="-120"/>
                          <a:ea typeface="微軟正黑體" pitchFamily="34" charset="-120"/>
                        </a:rPr>
                        <a:t>年</a:t>
                      </a:r>
                      <a:r>
                        <a:rPr lang="en-US" altLang="zh-TW" sz="2800" b="1" dirty="0">
                          <a:solidFill>
                            <a:schemeClr val="bg1"/>
                          </a:solidFill>
                          <a:latin typeface="微軟正黑體" pitchFamily="34" charset="-120"/>
                          <a:ea typeface="微軟正黑體" pitchFamily="34" charset="-120"/>
                        </a:rPr>
                        <a:t>)</a:t>
                      </a:r>
                      <a:endParaRPr lang="zh-TW" altLang="en-US" sz="2800" b="1" dirty="0">
                        <a:solidFill>
                          <a:schemeClr val="bg1"/>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0"/>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第一次志願模擬選填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13</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D0D8E8"/>
                    </a:solidFill>
                  </a:tcPr>
                </a:tc>
                <a:extLst>
                  <a:ext uri="{0D108BD9-81ED-4DB2-BD59-A6C34878D82A}">
                    <a16:rowId xmlns:a16="http://schemas.microsoft.com/office/drawing/2014/main" val="10001"/>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第二次志願模擬選填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28</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4</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12</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E9EDF4"/>
                    </a:solidFill>
                  </a:tcPr>
                </a:tc>
                <a:extLst>
                  <a:ext uri="{0D108BD9-81ED-4DB2-BD59-A6C34878D82A}">
                    <a16:rowId xmlns:a16="http://schemas.microsoft.com/office/drawing/2014/main" val="10002"/>
                  </a:ext>
                </a:extLst>
              </a:tr>
              <a:tr h="527855">
                <a:tc>
                  <a:txBody>
                    <a:bodyPr/>
                    <a:lstStyle/>
                    <a:p>
                      <a:pPr algn="ctr"/>
                      <a:r>
                        <a:rPr lang="zh-TW" altLang="en-US" sz="2800" b="1" u="none" kern="1200" dirty="0">
                          <a:solidFill>
                            <a:srgbClr val="C00000"/>
                          </a:solidFill>
                          <a:latin typeface="微軟正黑體" pitchFamily="34" charset="-120"/>
                          <a:ea typeface="微軟正黑體" pitchFamily="34" charset="-120"/>
                          <a:cs typeface="+mn-cs"/>
                        </a:rPr>
                        <a:t>積分採計截止日</a:t>
                      </a:r>
                    </a:p>
                  </a:txBody>
                  <a:tcPr marL="91439" marR="91439" marT="45718" marB="45718" anchor="ctr">
                    <a:solidFill>
                      <a:srgbClr val="D0D8E8"/>
                    </a:solidFill>
                  </a:tcPr>
                </a:tc>
                <a:tc>
                  <a:txBody>
                    <a:bodyPr/>
                    <a:lstStyle/>
                    <a:p>
                      <a:pPr algn="ctr"/>
                      <a:r>
                        <a:rPr lang="en-US" altLang="zh-TW" sz="2800" b="1" dirty="0">
                          <a:solidFill>
                            <a:srgbClr val="C00000"/>
                          </a:solidFill>
                          <a:latin typeface="微軟正黑體" pitchFamily="34" charset="-120"/>
                          <a:ea typeface="微軟正黑體" pitchFamily="34" charset="-120"/>
                        </a:rPr>
                        <a:t>4</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21</a:t>
                      </a:r>
                      <a:r>
                        <a:rPr lang="zh-TW" altLang="en-US" sz="2800" b="1" dirty="0">
                          <a:solidFill>
                            <a:srgbClr val="C00000"/>
                          </a:solidFill>
                          <a:latin typeface="微軟正黑體" pitchFamily="34" charset="-120"/>
                          <a:ea typeface="微軟正黑體" pitchFamily="34" charset="-120"/>
                        </a:rPr>
                        <a:t>日</a:t>
                      </a:r>
                    </a:p>
                  </a:txBody>
                  <a:tcPr marL="91439" marR="91439" marT="45718" marB="45718" anchor="ctr">
                    <a:solidFill>
                      <a:srgbClr val="D0D8E8"/>
                    </a:solidFill>
                  </a:tcPr>
                </a:tc>
                <a:extLst>
                  <a:ext uri="{0D108BD9-81ED-4DB2-BD59-A6C34878D82A}">
                    <a16:rowId xmlns:a16="http://schemas.microsoft.com/office/drawing/2014/main" val="10003"/>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公告實際招生名額</a:t>
                      </a:r>
                    </a:p>
                  </a:txBody>
                  <a:tcPr marL="91439" marR="91439" marT="45718" marB="45718" anchor="ctr">
                    <a:solidFill>
                      <a:srgbClr val="E9EDF4"/>
                    </a:solidFill>
                  </a:tcP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21</a:t>
                      </a:r>
                      <a:r>
                        <a:rPr lang="zh-TW" altLang="en-US" sz="2800" b="1" dirty="0">
                          <a:solidFill>
                            <a:schemeClr val="accent5">
                              <a:lumMod val="50000"/>
                            </a:schemeClr>
                          </a:solidFill>
                          <a:latin typeface="微軟正黑體" pitchFamily="34" charset="-120"/>
                          <a:ea typeface="微軟正黑體" pitchFamily="34" charset="-120"/>
                        </a:rPr>
                        <a:t>日中午</a:t>
                      </a:r>
                      <a:r>
                        <a:rPr lang="en-US" altLang="zh-TW" sz="2800" b="1" dirty="0">
                          <a:solidFill>
                            <a:schemeClr val="accent5">
                              <a:lumMod val="50000"/>
                            </a:schemeClr>
                          </a:solidFill>
                          <a:latin typeface="微軟正黑體" pitchFamily="34" charset="-120"/>
                          <a:ea typeface="微軟正黑體" pitchFamily="34" charset="-120"/>
                        </a:rPr>
                        <a:t>12</a:t>
                      </a:r>
                      <a:r>
                        <a:rPr lang="zh-TW" altLang="en-US" sz="2800" b="1" dirty="0">
                          <a:solidFill>
                            <a:schemeClr val="accent5">
                              <a:lumMod val="50000"/>
                            </a:schemeClr>
                          </a:solidFill>
                          <a:latin typeface="微軟正黑體" pitchFamily="34" charset="-120"/>
                          <a:ea typeface="微軟正黑體" pitchFamily="34" charset="-120"/>
                        </a:rPr>
                        <a:t>時後</a:t>
                      </a:r>
                    </a:p>
                  </a:txBody>
                  <a:tcPr marL="91439" marR="91439" marT="45718" marB="45718" anchor="ctr">
                    <a:solidFill>
                      <a:srgbClr val="E9EDF4"/>
                    </a:solidFill>
                  </a:tcPr>
                </a:tc>
                <a:extLst>
                  <a:ext uri="{0D108BD9-81ED-4DB2-BD59-A6C34878D82A}">
                    <a16:rowId xmlns:a16="http://schemas.microsoft.com/office/drawing/2014/main" val="10004"/>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開放個人序位查詢</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21</a:t>
                      </a:r>
                      <a:r>
                        <a:rPr lang="zh-TW" altLang="en-US" sz="2800" b="1" dirty="0">
                          <a:solidFill>
                            <a:schemeClr val="accent5">
                              <a:lumMod val="50000"/>
                            </a:schemeClr>
                          </a:solidFill>
                          <a:latin typeface="微軟正黑體" pitchFamily="34" charset="-120"/>
                          <a:ea typeface="微軟正黑體" pitchFamily="34" charset="-120"/>
                        </a:rPr>
                        <a:t>日至</a:t>
                      </a: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27</a:t>
                      </a:r>
                      <a:r>
                        <a:rPr lang="zh-TW" altLang="en-US" sz="2800" b="1" kern="1200" dirty="0">
                          <a:solidFill>
                            <a:schemeClr val="accent5">
                              <a:lumMod val="50000"/>
                            </a:schemeClr>
                          </a:solidFill>
                          <a:latin typeface="微軟正黑體" pitchFamily="34" charset="-120"/>
                          <a:ea typeface="微軟正黑體" pitchFamily="34" charset="-120"/>
                          <a:cs typeface="+mn-cs"/>
                        </a:rPr>
                        <a:t>日中午止</a:t>
                      </a:r>
                      <a:endParaRPr lang="zh-TW" altLang="en-US" sz="2800" b="1" dirty="0">
                        <a:solidFill>
                          <a:schemeClr val="accent5">
                            <a:lumMod val="50000"/>
                          </a:schemeClr>
                        </a:solidFill>
                        <a:latin typeface="微軟正黑體" pitchFamily="34" charset="-120"/>
                        <a:ea typeface="微軟正黑體" pitchFamily="34" charset="-120"/>
                      </a:endParaRPr>
                    </a:p>
                  </a:txBody>
                  <a:tcPr marL="91439" marR="91439" marT="45718" marB="45718" anchor="ctr"/>
                </a:tc>
                <a:extLst>
                  <a:ext uri="{0D108BD9-81ED-4DB2-BD59-A6C34878D82A}">
                    <a16:rowId xmlns:a16="http://schemas.microsoft.com/office/drawing/2014/main" val="10005"/>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線上志願選填</a:t>
                      </a:r>
                    </a:p>
                  </a:txBody>
                  <a:tcPr marL="91439" marR="91439" marT="45718" marB="45718" anchor="ctr">
                    <a:solidFill>
                      <a:srgbClr val="E9EDF4"/>
                    </a:solidFill>
                  </a:tcPr>
                </a:tc>
                <a:tc>
                  <a:txBody>
                    <a:bodyPr/>
                    <a:lstStyle/>
                    <a:p>
                      <a:pPr algn="ct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21</a:t>
                      </a:r>
                      <a:r>
                        <a:rPr lang="zh-TW" altLang="en-US" sz="2800" b="1" kern="1200" dirty="0">
                          <a:solidFill>
                            <a:schemeClr val="accent5">
                              <a:lumMod val="50000"/>
                            </a:schemeClr>
                          </a:solidFill>
                          <a:latin typeface="微軟正黑體" pitchFamily="34" charset="-120"/>
                          <a:ea typeface="微軟正黑體" pitchFamily="34" charset="-120"/>
                          <a:cs typeface="+mn-cs"/>
                        </a:rPr>
                        <a:t>日至</a:t>
                      </a: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27</a:t>
                      </a:r>
                      <a:r>
                        <a:rPr lang="zh-TW" altLang="en-US" sz="2800" b="1" kern="1200" dirty="0">
                          <a:solidFill>
                            <a:schemeClr val="accent5">
                              <a:lumMod val="50000"/>
                            </a:schemeClr>
                          </a:solidFill>
                          <a:latin typeface="微軟正黑體" pitchFamily="34" charset="-120"/>
                          <a:ea typeface="微軟正黑體" pitchFamily="34" charset="-120"/>
                          <a:cs typeface="+mn-cs"/>
                        </a:rPr>
                        <a:t>日中午止</a:t>
                      </a:r>
                    </a:p>
                  </a:txBody>
                  <a:tcPr marL="91439" marR="91439" marT="45718" marB="45718" anchor="ctr">
                    <a:solidFill>
                      <a:srgbClr val="E9EDF4"/>
                    </a:solidFill>
                  </a:tcPr>
                </a:tc>
                <a:extLst>
                  <a:ext uri="{0D108BD9-81ED-4DB2-BD59-A6C34878D82A}">
                    <a16:rowId xmlns:a16="http://schemas.microsoft.com/office/drawing/2014/main" val="10006"/>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集體報名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29</a:t>
                      </a:r>
                      <a:r>
                        <a:rPr lang="zh-TW" altLang="en-US" sz="2800" b="1" dirty="0">
                          <a:solidFill>
                            <a:schemeClr val="accent5">
                              <a:lumMod val="50000"/>
                            </a:schemeClr>
                          </a:solidFill>
                          <a:latin typeface="微軟正黑體" pitchFamily="34" charset="-120"/>
                          <a:ea typeface="微軟正黑體" pitchFamily="34" charset="-120"/>
                        </a:rPr>
                        <a:t>日至</a:t>
                      </a: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30</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7"/>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放榜</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11</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8"/>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報到</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14</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9"/>
                  </a:ext>
                </a:extLst>
              </a:tr>
            </a:tbl>
          </a:graphicData>
        </a:graphic>
      </p:graphicFrame>
      <p:sp>
        <p:nvSpPr>
          <p:cNvPr id="5" name="標題 1"/>
          <p:cNvSpPr txBox="1">
            <a:spLocks/>
          </p:cNvSpPr>
          <p:nvPr/>
        </p:nvSpPr>
        <p:spPr bwMode="auto">
          <a:xfrm>
            <a:off x="9122" y="0"/>
            <a:ext cx="9144000" cy="836712"/>
          </a:xfrm>
          <a:prstGeom prst="rect">
            <a:avLst/>
          </a:prstGeom>
          <a:solidFill>
            <a:srgbClr val="00206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學年度免試入學重要日程表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35</a:t>
            </a:fld>
            <a:endParaRPr lang="zh-TW" altLang="en-US">
              <a:solidFill>
                <a:prstClr val="black">
                  <a:tint val="75000"/>
                </a:prstClr>
              </a:solidFill>
            </a:endParaRPr>
          </a:p>
        </p:txBody>
      </p:sp>
      <p:sp>
        <p:nvSpPr>
          <p:cNvPr id="4" name="矩形 3">
            <a:extLst>
              <a:ext uri="{FF2B5EF4-FFF2-40B4-BE49-F238E27FC236}">
                <a16:creationId xmlns:a16="http://schemas.microsoft.com/office/drawing/2014/main" id="{820D061F-497B-41E3-8DFD-D2BF1942804A}"/>
              </a:ext>
            </a:extLst>
          </p:cNvPr>
          <p:cNvSpPr/>
          <p:nvPr/>
        </p:nvSpPr>
        <p:spPr>
          <a:xfrm>
            <a:off x="251520" y="2564903"/>
            <a:ext cx="8632456" cy="50933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41133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031305"/>
              </p:ext>
            </p:extLst>
          </p:nvPr>
        </p:nvGraphicFramePr>
        <p:xfrm>
          <a:off x="6372200" y="1124744"/>
          <a:ext cx="2428565" cy="457222"/>
        </p:xfrm>
        <a:graphic>
          <a:graphicData uri="http://schemas.openxmlformats.org/drawingml/2006/table">
            <a:tbl>
              <a:tblPr firstRow="1" bandRow="1">
                <a:tableStyleId>{21E4AEA4-8DFA-4A89-87EB-49C32662AFE0}</a:tableStyleId>
              </a:tblPr>
              <a:tblGrid>
                <a:gridCol w="2428565">
                  <a:extLst>
                    <a:ext uri="{9D8B030D-6E8A-4147-A177-3AD203B41FA5}">
                      <a16:colId xmlns:a16="http://schemas.microsoft.com/office/drawing/2014/main" val="20000"/>
                    </a:ext>
                  </a:extLst>
                </a:gridCol>
              </a:tblGrid>
              <a:tr h="324254">
                <a:tc>
                  <a:txBody>
                    <a:bodyPr/>
                    <a:lstStyle/>
                    <a:p>
                      <a:pPr marL="0" indent="0" algn="ctr">
                        <a:buFont typeface="Wingdings" pitchFamily="2" charset="2"/>
                        <a:buNone/>
                      </a:pPr>
                      <a:r>
                        <a:rPr lang="zh-TW" altLang="en-US" sz="2400" dirty="0">
                          <a:solidFill>
                            <a:schemeClr val="bg1"/>
                          </a:solidFill>
                          <a:latin typeface="微軟正黑體" pitchFamily="34" charset="-120"/>
                          <a:ea typeface="微軟正黑體" pitchFamily="34" charset="-120"/>
                        </a:rPr>
                        <a:t>可跨區報名</a:t>
                      </a:r>
                    </a:p>
                  </a:txBody>
                  <a:tcPr marL="0" marR="0" marT="45731" marB="45731"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10" name="標題 1"/>
          <p:cNvSpPr txBox="1">
            <a:spLocks/>
          </p:cNvSpPr>
          <p:nvPr/>
        </p:nvSpPr>
        <p:spPr bwMode="auto">
          <a:xfrm>
            <a:off x="-6373" y="0"/>
            <a:ext cx="9150373" cy="908720"/>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36</a:t>
            </a:fld>
            <a:endParaRPr lang="zh-TW" altLang="en-US">
              <a:solidFill>
                <a:prstClr val="black">
                  <a:tint val="75000"/>
                </a:prstClr>
              </a:solidFill>
            </a:endParaRPr>
          </a:p>
        </p:txBody>
      </p:sp>
      <p:graphicFrame>
        <p:nvGraphicFramePr>
          <p:cNvPr id="9" name="表格 8">
            <a:extLst>
              <a:ext uri="{FF2B5EF4-FFF2-40B4-BE49-F238E27FC236}">
                <a16:creationId xmlns:a16="http://schemas.microsoft.com/office/drawing/2014/main" id="{EECAB88D-5F88-4DA4-A7E0-3FD6BBB481F3}"/>
              </a:ext>
            </a:extLst>
          </p:cNvPr>
          <p:cNvGraphicFramePr>
            <a:graphicFrameLocks noGrp="1"/>
          </p:cNvGraphicFramePr>
          <p:nvPr>
            <p:extLst>
              <p:ext uri="{D42A27DB-BD31-4B8C-83A1-F6EECF244321}">
                <p14:modId xmlns:p14="http://schemas.microsoft.com/office/powerpoint/2010/main" val="3765786625"/>
              </p:ext>
            </p:extLst>
          </p:nvPr>
        </p:nvGraphicFramePr>
        <p:xfrm>
          <a:off x="179512" y="1248507"/>
          <a:ext cx="6120680" cy="4734286"/>
        </p:xfrm>
        <a:graphic>
          <a:graphicData uri="http://schemas.openxmlformats.org/drawingml/2006/table">
            <a:tbl>
              <a:tblPr/>
              <a:tblGrid>
                <a:gridCol w="1080120">
                  <a:extLst>
                    <a:ext uri="{9D8B030D-6E8A-4147-A177-3AD203B41FA5}">
                      <a16:colId xmlns:a16="http://schemas.microsoft.com/office/drawing/2014/main" val="2600208113"/>
                    </a:ext>
                  </a:extLst>
                </a:gridCol>
                <a:gridCol w="1944216">
                  <a:extLst>
                    <a:ext uri="{9D8B030D-6E8A-4147-A177-3AD203B41FA5}">
                      <a16:colId xmlns:a16="http://schemas.microsoft.com/office/drawing/2014/main" val="4058185805"/>
                    </a:ext>
                  </a:extLst>
                </a:gridCol>
                <a:gridCol w="2376264">
                  <a:extLst>
                    <a:ext uri="{9D8B030D-6E8A-4147-A177-3AD203B41FA5}">
                      <a16:colId xmlns:a16="http://schemas.microsoft.com/office/drawing/2014/main" val="1813731143"/>
                    </a:ext>
                  </a:extLst>
                </a:gridCol>
                <a:gridCol w="720080">
                  <a:extLst>
                    <a:ext uri="{9D8B030D-6E8A-4147-A177-3AD203B41FA5}">
                      <a16:colId xmlns:a16="http://schemas.microsoft.com/office/drawing/2014/main" val="3419161744"/>
                    </a:ext>
                  </a:extLst>
                </a:gridCol>
              </a:tblGrid>
              <a:tr h="418548">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區別</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特色班級</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4116815791"/>
                  </a:ext>
                </a:extLst>
              </a:tr>
              <a:tr h="481847">
                <a:tc rowSpan="4">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基北區</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(4</a:t>
                      </a: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altLang="en-US"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中正高中</a:t>
                      </a: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國際移動力課程實驗班</a:t>
                      </a:r>
                      <a:r>
                        <a:rPr lang="en-US" alt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r>
                        <a:rPr lang="en-US" alt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IBCP)</a:t>
                      </a:r>
                      <a:endPar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50</a:t>
                      </a:r>
                      <a:endParaRPr lang="zh-TW" altLang="en-US" sz="24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72404985"/>
                  </a:ext>
                </a:extLst>
              </a:tr>
              <a:tr h="447851">
                <a:tc vMerge="1">
                  <a:txBody>
                    <a:bodyPr/>
                    <a:lstStyle/>
                    <a:p>
                      <a:endParaRPr lang="zh-TW" altLang="en-US"/>
                    </a:p>
                  </a:txBody>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師大附中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資訊科學特色班</a:t>
                      </a:r>
                      <a:endParaRPr lang="zh-TW" sz="14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33</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1743416"/>
                  </a:ext>
                </a:extLst>
              </a:tr>
              <a:tr h="785944">
                <a:tc vMerge="1">
                  <a:txBody>
                    <a:bodyPr/>
                    <a:lstStyle/>
                    <a:p>
                      <a:endParaRPr lang="zh-TW" altLang="en-US"/>
                    </a:p>
                  </a:txBody>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基隆海事</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海洋科技人才培育實驗班</a:t>
                      </a:r>
                      <a:endParaRPr lang="zh-TW" sz="14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18</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03415239"/>
                  </a:ext>
                </a:extLst>
              </a:tr>
              <a:tr h="785944">
                <a:tc vMerge="1">
                  <a:txBody>
                    <a:bodyPr/>
                    <a:lstStyle/>
                    <a:p>
                      <a:endParaRPr lang="zh-TW" altLang="en-US"/>
                    </a:p>
                  </a:txBody>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西松高中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a:t>
                      </a:r>
                      <a:r>
                        <a:rPr 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雙語</a:t>
                      </a: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4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altLang="zh-TW" sz="24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20</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017666"/>
                  </a:ext>
                </a:extLst>
              </a:tr>
              <a:tr h="820033">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桃連區</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大園高中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a:t>
                      </a:r>
                      <a:r>
                        <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課程</a:t>
                      </a:r>
                      <a:r>
                        <a:rPr lang="en-US" alt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r>
                        <a:rPr 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en-US" alt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en-US"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專</a:t>
                      </a: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en-US" altLang="zh-TW" sz="2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50</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112006669"/>
                  </a:ext>
                </a:extLst>
              </a:tr>
              <a:tr h="864096">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嘉義區</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t>
                      </a:r>
                      <a:r>
                        <a:rPr lang="en-US" altLang="zh-TW" sz="24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zh-TW" sz="24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永慶高中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b="1"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b="1"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altLang="zh-TW" sz="2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28</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58261962"/>
                  </a:ext>
                </a:extLst>
              </a:tr>
            </a:tbl>
          </a:graphicData>
        </a:graphic>
      </p:graphicFrame>
      <p:graphicFrame>
        <p:nvGraphicFramePr>
          <p:cNvPr id="4" name="表格 3">
            <a:extLst>
              <a:ext uri="{FF2B5EF4-FFF2-40B4-BE49-F238E27FC236}">
                <a16:creationId xmlns:a16="http://schemas.microsoft.com/office/drawing/2014/main" id="{1F59A248-EA82-4652-B4B0-AD53F89955B0}"/>
              </a:ext>
            </a:extLst>
          </p:cNvPr>
          <p:cNvGraphicFramePr>
            <a:graphicFrameLocks noGrp="1"/>
          </p:cNvGraphicFramePr>
          <p:nvPr>
            <p:extLst>
              <p:ext uri="{D42A27DB-BD31-4B8C-83A1-F6EECF244321}">
                <p14:modId xmlns:p14="http://schemas.microsoft.com/office/powerpoint/2010/main" val="2601451471"/>
              </p:ext>
            </p:extLst>
          </p:nvPr>
        </p:nvGraphicFramePr>
        <p:xfrm>
          <a:off x="6372200" y="1683460"/>
          <a:ext cx="2428565" cy="4780049"/>
        </p:xfrm>
        <a:graphic>
          <a:graphicData uri="http://schemas.openxmlformats.org/drawingml/2006/table">
            <a:tbl>
              <a:tblPr firstRow="1" bandRow="1"/>
              <a:tblGrid>
                <a:gridCol w="1042566">
                  <a:extLst>
                    <a:ext uri="{9D8B030D-6E8A-4147-A177-3AD203B41FA5}">
                      <a16:colId xmlns:a16="http://schemas.microsoft.com/office/drawing/2014/main" val="2285952484"/>
                    </a:ext>
                  </a:extLst>
                </a:gridCol>
                <a:gridCol w="1385999">
                  <a:extLst>
                    <a:ext uri="{9D8B030D-6E8A-4147-A177-3AD203B41FA5}">
                      <a16:colId xmlns:a16="http://schemas.microsoft.com/office/drawing/2014/main" val="706158908"/>
                    </a:ext>
                  </a:extLst>
                </a:gridCol>
              </a:tblGrid>
              <a:tr h="413347">
                <a:tc>
                  <a:txBody>
                    <a:bodyPr/>
                    <a:lstStyle/>
                    <a:p>
                      <a:pPr algn="ct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時間</a:t>
                      </a:r>
                      <a:r>
                        <a:rPr lang="en-US" alt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(112</a:t>
                      </a:r>
                      <a:r>
                        <a:rPr lang="zh-TW" altLang="en-US"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年</a:t>
                      </a:r>
                      <a:r>
                        <a:rPr lang="en-US" alt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tc>
                  <a:txBody>
                    <a:bodyPr/>
                    <a:lstStyle/>
                    <a:p>
                      <a:pPr algn="ct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辦理事項</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extLst>
                  <a:ext uri="{0D108BD9-81ED-4DB2-BD59-A6C34878D82A}">
                    <a16:rowId xmlns:a16="http://schemas.microsoft.com/office/drawing/2014/main" val="2553726105"/>
                  </a:ext>
                </a:extLst>
              </a:tr>
              <a:tr h="677055">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19</a:t>
                      </a: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報名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974389163"/>
                  </a:ext>
                </a:extLst>
              </a:tr>
              <a:tr h="413347">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學科測驗</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4014081683"/>
                  </a:ext>
                </a:extLst>
              </a:tr>
              <a:tr h="1560169">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27</a:t>
                      </a: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0" algn="l" defTabSz="914400" rtl="0" eaLnBrk="1" latinLnBrk="0" hangingPunct="1">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29</a:t>
                      </a:r>
                      <a:endParaRPr lang="zh-TW" alt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開放網路查詢學科測驗分數及志願選填</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val="3679376797"/>
                  </a:ext>
                </a:extLst>
              </a:tr>
              <a:tr h="731023">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29</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志願選填截止日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1088362354"/>
                  </a:ext>
                </a:extLst>
              </a:tr>
              <a:tr h="731023">
                <a:tc>
                  <a:txBody>
                    <a:bodyPr/>
                    <a:lstStyle/>
                    <a:p>
                      <a:pPr>
                        <a:spcAft>
                          <a:spcPts val="0"/>
                        </a:spcAft>
                      </a:pPr>
                      <a:r>
                        <a:rPr lang="en-US"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7/</a:t>
                      </a:r>
                      <a:r>
                        <a:rPr lang="en-US" altLang="zh-TW" sz="1900" b="1" kern="1200" dirty="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11</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放榜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val="3407460161"/>
                  </a:ext>
                </a:extLst>
              </a:tr>
            </a:tbl>
          </a:graphicData>
        </a:graphic>
      </p:graphicFrame>
      <p:sp>
        <p:nvSpPr>
          <p:cNvPr id="8" name="文字方塊 7">
            <a:extLst>
              <a:ext uri="{FF2B5EF4-FFF2-40B4-BE49-F238E27FC236}">
                <a16:creationId xmlns:a16="http://schemas.microsoft.com/office/drawing/2014/main" id="{3717B144-EC2C-4E25-8A50-A44C4DCA82ED}"/>
              </a:ext>
            </a:extLst>
          </p:cNvPr>
          <p:cNvSpPr txBox="1"/>
          <p:nvPr/>
        </p:nvSpPr>
        <p:spPr>
          <a:xfrm>
            <a:off x="1284704" y="6095909"/>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1604377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0" y="0"/>
            <a:ext cx="9144000" cy="764704"/>
          </a:xfrm>
          <a:prstGeom prst="rect">
            <a:avLst/>
          </a:prstGeom>
          <a:solidFill>
            <a:schemeClr val="accent3">
              <a:lumMod val="75000"/>
            </a:schemeClr>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12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學年度彰化區特色招生專業群科甄選入學</a:t>
            </a:r>
            <a:endParaRPr kumimoji="1" lang="zh-TW" altLang="en-US" sz="3000" dirty="0">
              <a:solidFill>
                <a:schemeClr val="bg1"/>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500516592"/>
              </p:ext>
            </p:extLst>
          </p:nvPr>
        </p:nvGraphicFramePr>
        <p:xfrm>
          <a:off x="3563888" y="3230421"/>
          <a:ext cx="5472608" cy="2679604"/>
        </p:xfrm>
        <a:graphic>
          <a:graphicData uri="http://schemas.openxmlformats.org/drawingml/2006/table">
            <a:tbl>
              <a:tblPr firstRow="1" bandRow="1">
                <a:tableStyleId>{21E4AEA4-8DFA-4A89-87EB-49C32662AFE0}</a:tableStyleId>
              </a:tblPr>
              <a:tblGrid>
                <a:gridCol w="5472608">
                  <a:extLst>
                    <a:ext uri="{9D8B030D-6E8A-4147-A177-3AD203B41FA5}">
                      <a16:colId xmlns:a16="http://schemas.microsoft.com/office/drawing/2014/main" val="20000"/>
                    </a:ext>
                  </a:extLst>
                </a:gridCol>
              </a:tblGrid>
              <a:tr h="452572">
                <a:tc>
                  <a:txBody>
                    <a:bodyPr/>
                    <a:lstStyle/>
                    <a:p>
                      <a:pPr marL="0" indent="0" algn="ctr">
                        <a:buFont typeface="Wingdings" pitchFamily="2" charset="2"/>
                        <a:buNone/>
                      </a:pPr>
                      <a:r>
                        <a:rPr lang="zh-TW" altLang="en-US" sz="3200" dirty="0">
                          <a:solidFill>
                            <a:srgbClr val="FF0000"/>
                          </a:solidFill>
                          <a:latin typeface="微軟正黑體" pitchFamily="34" charset="-120"/>
                          <a:ea typeface="微軟正黑體" pitchFamily="34" charset="-120"/>
                        </a:rPr>
                        <a:t>可跨區報名</a:t>
                      </a:r>
                    </a:p>
                  </a:txBody>
                  <a:tcPr marL="0" marR="0" marT="45731" marB="45731" anchor="ctr">
                    <a:solidFill>
                      <a:schemeClr val="accent6">
                        <a:lumMod val="20000"/>
                        <a:lumOff val="80000"/>
                      </a:schemeClr>
                    </a:solidFill>
                  </a:tcPr>
                </a:tc>
                <a:extLst>
                  <a:ext uri="{0D108BD9-81ED-4DB2-BD59-A6C34878D82A}">
                    <a16:rowId xmlns:a16="http://schemas.microsoft.com/office/drawing/2014/main" val="10000"/>
                  </a:ext>
                </a:extLst>
              </a:tr>
              <a:tr h="2100462">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2000" b="1" dirty="0">
                          <a:solidFill>
                            <a:schemeClr val="tx1"/>
                          </a:solidFill>
                          <a:latin typeface="微軟正黑體" pitchFamily="34" charset="-120"/>
                          <a:ea typeface="微軟正黑體" pitchFamily="34" charset="-120"/>
                        </a:rPr>
                        <a:t>錄取門檻：國中教育會考成績</a:t>
                      </a:r>
                      <a:endParaRPr lang="en-US" altLang="zh-TW" sz="20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baseline="0" dirty="0">
                          <a:solidFill>
                            <a:schemeClr val="tx1"/>
                          </a:solidFill>
                          <a:latin typeface="微軟正黑體" pitchFamily="34" charset="-120"/>
                          <a:ea typeface="微軟正黑體" pitchFamily="34" charset="-120"/>
                        </a:rPr>
                        <a:t>       </a:t>
                      </a:r>
                      <a:r>
                        <a:rPr lang="zh-TW" altLang="en-US" sz="2000" b="1" dirty="0">
                          <a:solidFill>
                            <a:schemeClr val="tx1"/>
                          </a:solidFill>
                          <a:latin typeface="微軟正黑體" pitchFamily="34" charset="-120"/>
                          <a:ea typeface="微軟正黑體" pitchFamily="34" charset="-120"/>
                        </a:rPr>
                        <a:t>汽車科 </a:t>
                      </a:r>
                      <a:r>
                        <a:rPr lang="en-US" altLang="zh-TW" sz="2000" b="1" dirty="0">
                          <a:solidFill>
                            <a:schemeClr val="tx1"/>
                          </a:solidFill>
                          <a:latin typeface="微軟正黑體" pitchFamily="34" charset="-120"/>
                          <a:ea typeface="微軟正黑體" pitchFamily="34" charset="-120"/>
                        </a:rPr>
                        <a:t>:</a:t>
                      </a:r>
                      <a:r>
                        <a:rPr lang="zh-TW" altLang="en-US" sz="2000" b="1" dirty="0">
                          <a:solidFill>
                            <a:schemeClr val="tx1"/>
                          </a:solidFill>
                          <a:latin typeface="微軟正黑體" pitchFamily="34" charset="-120"/>
                          <a:ea typeface="微軟正黑體" pitchFamily="34" charset="-120"/>
                        </a:rPr>
                        <a:t> 各科</a:t>
                      </a:r>
                      <a:r>
                        <a:rPr lang="en-US" altLang="zh-TW" sz="2000" b="1" dirty="0">
                          <a:solidFill>
                            <a:schemeClr val="tx1"/>
                          </a:solidFill>
                          <a:latin typeface="微軟正黑體" pitchFamily="34" charset="-120"/>
                          <a:ea typeface="微軟正黑體" pitchFamily="34" charset="-120"/>
                        </a:rPr>
                        <a:t>B</a:t>
                      </a:r>
                      <a:r>
                        <a:rPr lang="zh-TW" altLang="en-US" sz="2000" b="1" dirty="0">
                          <a:solidFill>
                            <a:schemeClr val="tx1"/>
                          </a:solidFill>
                          <a:latin typeface="微軟正黑體" pitchFamily="34" charset="-120"/>
                          <a:ea typeface="微軟正黑體" pitchFamily="34" charset="-120"/>
                        </a:rPr>
                        <a:t>以上且英數自至少二科</a:t>
                      </a:r>
                      <a:r>
                        <a:rPr lang="en-US" altLang="zh-TW" sz="2000" b="1" dirty="0">
                          <a:solidFill>
                            <a:schemeClr val="tx1"/>
                          </a:solidFill>
                          <a:latin typeface="微軟正黑體" pitchFamily="34" charset="-120"/>
                          <a:ea typeface="微軟正黑體" pitchFamily="34" charset="-120"/>
                        </a:rPr>
                        <a:t>B+</a:t>
                      </a:r>
                      <a:r>
                        <a:rPr lang="zh-TW" altLang="en-US" sz="2000" b="1" dirty="0">
                          <a:solidFill>
                            <a:schemeClr val="tx1"/>
                          </a:solidFill>
                          <a:latin typeface="微軟正黑體" pitchFamily="34" charset="-120"/>
                          <a:ea typeface="微軟正黑體" pitchFamily="34" charset="-120"/>
                        </a:rPr>
                        <a:t>以上</a:t>
                      </a:r>
                      <a:endParaRPr lang="en-US" altLang="zh-TW" sz="20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baseline="0" dirty="0">
                          <a:solidFill>
                            <a:schemeClr val="tx1"/>
                          </a:solidFill>
                          <a:latin typeface="微軟正黑體" pitchFamily="34" charset="-120"/>
                          <a:ea typeface="微軟正黑體" pitchFamily="34" charset="-120"/>
                        </a:rPr>
                        <a:t>       建築科 </a:t>
                      </a:r>
                      <a:r>
                        <a:rPr lang="en-US" altLang="zh-TW" sz="2000" b="1" baseline="0" dirty="0">
                          <a:solidFill>
                            <a:schemeClr val="tx1"/>
                          </a:solidFill>
                          <a:latin typeface="微軟正黑體" pitchFamily="34" charset="-120"/>
                          <a:ea typeface="微軟正黑體" pitchFamily="34" charset="-120"/>
                        </a:rPr>
                        <a:t>:</a:t>
                      </a:r>
                      <a:r>
                        <a:rPr lang="zh-TW" altLang="en-US" sz="2000" b="1" baseline="0" dirty="0">
                          <a:solidFill>
                            <a:schemeClr val="tx1"/>
                          </a:solidFill>
                          <a:latin typeface="微軟正黑體" pitchFamily="34" charset="-120"/>
                          <a:ea typeface="微軟正黑體" pitchFamily="34" charset="-120"/>
                        </a:rPr>
                        <a:t> 國英社</a:t>
                      </a:r>
                      <a:r>
                        <a:rPr lang="en-US" altLang="zh-TW" sz="2000" b="1" baseline="0" dirty="0">
                          <a:solidFill>
                            <a:schemeClr val="tx1"/>
                          </a:solidFill>
                          <a:latin typeface="微軟正黑體" pitchFamily="34" charset="-120"/>
                          <a:ea typeface="微軟正黑體" pitchFamily="34" charset="-120"/>
                        </a:rPr>
                        <a:t>B</a:t>
                      </a:r>
                      <a:r>
                        <a:rPr lang="zh-TW" altLang="en-US" sz="2000" b="1" baseline="0" dirty="0">
                          <a:solidFill>
                            <a:schemeClr val="tx1"/>
                          </a:solidFill>
                          <a:latin typeface="微軟正黑體" pitchFamily="34" charset="-120"/>
                          <a:ea typeface="微軟正黑體" pitchFamily="34" charset="-120"/>
                        </a:rPr>
                        <a:t>以上，數自</a:t>
                      </a:r>
                      <a:r>
                        <a:rPr lang="en-US" altLang="zh-TW" sz="2000" b="1" baseline="0" dirty="0">
                          <a:solidFill>
                            <a:schemeClr val="tx1"/>
                          </a:solidFill>
                          <a:latin typeface="微軟正黑體" pitchFamily="34" charset="-120"/>
                          <a:ea typeface="微軟正黑體" pitchFamily="34" charset="-120"/>
                        </a:rPr>
                        <a:t>B+</a:t>
                      </a:r>
                      <a:r>
                        <a:rPr lang="zh-TW" altLang="en-US" sz="2000" b="1" baseline="0" dirty="0">
                          <a:solidFill>
                            <a:schemeClr val="tx1"/>
                          </a:solidFill>
                          <a:latin typeface="微軟正黑體" pitchFamily="34" charset="-120"/>
                          <a:ea typeface="微軟正黑體" pitchFamily="34" charset="-120"/>
                        </a:rPr>
                        <a:t>以上</a:t>
                      </a:r>
                      <a:endParaRPr lang="en-US" altLang="zh-TW" sz="2000" b="1" baseline="0" dirty="0">
                        <a:solidFill>
                          <a:schemeClr val="tx1"/>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2000" b="1" u="none" dirty="0">
                          <a:solidFill>
                            <a:schemeClr val="tx1"/>
                          </a:solidFill>
                          <a:latin typeface="微軟正黑體" pitchFamily="34" charset="-120"/>
                          <a:ea typeface="微軟正黑體" pitchFamily="34" charset="-120"/>
                        </a:rPr>
                        <a:t>汽車科 </a:t>
                      </a:r>
                      <a:r>
                        <a:rPr lang="en-US" altLang="zh-TW" sz="2000" b="1" u="none" dirty="0">
                          <a:solidFill>
                            <a:schemeClr val="tx1"/>
                          </a:solidFill>
                          <a:latin typeface="微軟正黑體" pitchFamily="34" charset="-120"/>
                          <a:ea typeface="微軟正黑體" pitchFamily="34" charset="-120"/>
                        </a:rPr>
                        <a:t>:</a:t>
                      </a:r>
                      <a:r>
                        <a:rPr lang="zh-TW" altLang="en-US" sz="2000" b="1" u="none" dirty="0">
                          <a:solidFill>
                            <a:schemeClr val="tx1"/>
                          </a:solidFill>
                          <a:latin typeface="微軟正黑體" pitchFamily="34" charset="-120"/>
                          <a:ea typeface="微軟正黑體" pitchFamily="34" charset="-120"/>
                        </a:rPr>
                        <a:t> 書審</a:t>
                      </a:r>
                      <a:r>
                        <a:rPr lang="en-US" altLang="zh-TW" sz="2000" b="1" u="none" dirty="0">
                          <a:solidFill>
                            <a:schemeClr val="tx1"/>
                          </a:solidFill>
                          <a:latin typeface="微軟正黑體" pitchFamily="34" charset="-120"/>
                          <a:ea typeface="微軟正黑體" pitchFamily="34" charset="-120"/>
                        </a:rPr>
                        <a:t>(30%)</a:t>
                      </a:r>
                      <a:r>
                        <a:rPr lang="zh-TW" altLang="en-US" sz="2000" b="1" u="none" dirty="0">
                          <a:solidFill>
                            <a:schemeClr val="tx1"/>
                          </a:solidFill>
                          <a:latin typeface="微軟正黑體" pitchFamily="34" charset="-120"/>
                          <a:ea typeface="微軟正黑體" pitchFamily="34" charset="-120"/>
                        </a:rPr>
                        <a:t>、面試</a:t>
                      </a:r>
                      <a:r>
                        <a:rPr lang="en-US" altLang="zh-TW" sz="2000" b="1" u="none" dirty="0">
                          <a:solidFill>
                            <a:schemeClr val="tx1"/>
                          </a:solidFill>
                          <a:latin typeface="微軟正黑體" pitchFamily="34" charset="-120"/>
                          <a:ea typeface="微軟正黑體" pitchFamily="34" charset="-120"/>
                        </a:rPr>
                        <a:t>(10%)</a:t>
                      </a:r>
                      <a:r>
                        <a:rPr lang="zh-TW" altLang="en-US" sz="2000" b="1" u="none" dirty="0">
                          <a:solidFill>
                            <a:schemeClr val="tx1"/>
                          </a:solidFill>
                          <a:latin typeface="微軟正黑體" pitchFamily="34" charset="-120"/>
                          <a:ea typeface="微軟正黑體" pitchFamily="34" charset="-120"/>
                        </a:rPr>
                        <a:t>、術科</a:t>
                      </a:r>
                      <a:r>
                        <a:rPr lang="en-US" altLang="zh-TW" sz="2000" b="1" u="none" dirty="0">
                          <a:solidFill>
                            <a:schemeClr val="tx1"/>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2000" b="1" u="none" dirty="0">
                          <a:solidFill>
                            <a:schemeClr val="tx1"/>
                          </a:solidFill>
                          <a:latin typeface="微軟正黑體" pitchFamily="34" charset="-120"/>
                          <a:ea typeface="微軟正黑體" pitchFamily="34" charset="-120"/>
                        </a:rPr>
                        <a:t>建築科 </a:t>
                      </a:r>
                      <a:r>
                        <a:rPr lang="en-US" altLang="zh-TW" sz="2000" b="1" u="none" dirty="0">
                          <a:solidFill>
                            <a:schemeClr val="tx1"/>
                          </a:solidFill>
                          <a:latin typeface="微軟正黑體" pitchFamily="34" charset="-120"/>
                          <a:ea typeface="微軟正黑體" pitchFamily="34" charset="-120"/>
                        </a:rPr>
                        <a:t>:</a:t>
                      </a:r>
                      <a:r>
                        <a:rPr lang="zh-TW" altLang="en-US" sz="2000" b="1" u="none" dirty="0">
                          <a:solidFill>
                            <a:schemeClr val="tx1"/>
                          </a:solidFill>
                          <a:latin typeface="微軟正黑體" pitchFamily="34" charset="-120"/>
                          <a:ea typeface="微軟正黑體" pitchFamily="34" charset="-120"/>
                        </a:rPr>
                        <a:t> 書審</a:t>
                      </a:r>
                      <a:r>
                        <a:rPr lang="en-US" altLang="zh-TW" sz="2000" b="1" u="none" dirty="0">
                          <a:solidFill>
                            <a:schemeClr val="tx1"/>
                          </a:solidFill>
                          <a:latin typeface="微軟正黑體" pitchFamily="34" charset="-120"/>
                          <a:ea typeface="微軟正黑體" pitchFamily="34" charset="-120"/>
                        </a:rPr>
                        <a:t>(30%)</a:t>
                      </a:r>
                      <a:r>
                        <a:rPr lang="zh-TW" altLang="en-US" sz="2000" b="1" u="none" dirty="0">
                          <a:solidFill>
                            <a:schemeClr val="tx1"/>
                          </a:solidFill>
                          <a:latin typeface="微軟正黑體" pitchFamily="34" charset="-120"/>
                          <a:ea typeface="微軟正黑體" pitchFamily="34" charset="-120"/>
                        </a:rPr>
                        <a:t>、面試</a:t>
                      </a:r>
                      <a:r>
                        <a:rPr lang="en-US" altLang="zh-TW" sz="2000" b="1" u="none" dirty="0">
                          <a:solidFill>
                            <a:schemeClr val="tx1"/>
                          </a:solidFill>
                          <a:latin typeface="微軟正黑體" pitchFamily="34" charset="-120"/>
                          <a:ea typeface="微軟正黑體" pitchFamily="34" charset="-120"/>
                        </a:rPr>
                        <a:t>(10%)</a:t>
                      </a:r>
                      <a:r>
                        <a:rPr lang="zh-TW" altLang="en-US" sz="2000" b="1" u="none" dirty="0">
                          <a:solidFill>
                            <a:schemeClr val="tx1"/>
                          </a:solidFill>
                          <a:latin typeface="微軟正黑體" pitchFamily="34" charset="-120"/>
                          <a:ea typeface="微軟正黑體" pitchFamily="34" charset="-120"/>
                        </a:rPr>
                        <a:t>、術科</a:t>
                      </a:r>
                      <a:r>
                        <a:rPr lang="en-US" altLang="zh-TW" sz="2000" b="1" u="none" dirty="0">
                          <a:solidFill>
                            <a:schemeClr val="tx1"/>
                          </a:solidFill>
                          <a:latin typeface="微軟正黑體" pitchFamily="34" charset="-120"/>
                          <a:ea typeface="微軟正黑體" pitchFamily="34" charset="-120"/>
                        </a:rPr>
                        <a:t>(60%)</a:t>
                      </a:r>
                    </a:p>
                  </a:txBody>
                  <a:tcPr marL="0" marR="0" marT="45731" marB="45731"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270339707"/>
              </p:ext>
            </p:extLst>
          </p:nvPr>
        </p:nvGraphicFramePr>
        <p:xfrm>
          <a:off x="307337" y="3429000"/>
          <a:ext cx="3168352" cy="2481025"/>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val="20000"/>
                    </a:ext>
                  </a:extLst>
                </a:gridCol>
                <a:gridCol w="1711574">
                  <a:extLst>
                    <a:ext uri="{9D8B030D-6E8A-4147-A177-3AD203B41FA5}">
                      <a16:colId xmlns:a16="http://schemas.microsoft.com/office/drawing/2014/main" val="20001"/>
                    </a:ext>
                  </a:extLst>
                </a:gridCol>
              </a:tblGrid>
              <a:tr h="531649">
                <a:tc>
                  <a:txBody>
                    <a:bodyPr/>
                    <a:lstStyle/>
                    <a:p>
                      <a:pPr algn="ctr">
                        <a:lnSpc>
                          <a:spcPct val="100000"/>
                        </a:lnSpc>
                        <a:spcAft>
                          <a:spcPts val="0"/>
                        </a:spcAft>
                      </a:pPr>
                      <a:r>
                        <a:rPr lang="zh-TW" sz="2000" b="1" kern="100" dirty="0">
                          <a:latin typeface="微軟正黑體" pitchFamily="34" charset="-120"/>
                          <a:ea typeface="微軟正黑體" pitchFamily="34" charset="-120"/>
                        </a:rPr>
                        <a:t>項</a:t>
                      </a:r>
                      <a:r>
                        <a:rPr lang="zh-TW" altLang="en-US" sz="2000" b="1" kern="100" dirty="0">
                          <a:latin typeface="微軟正黑體" pitchFamily="34" charset="-120"/>
                          <a:ea typeface="微軟正黑體" pitchFamily="34" charset="-120"/>
                        </a:rPr>
                        <a:t>    </a:t>
                      </a:r>
                      <a:r>
                        <a:rPr lang="en-US" sz="2000" b="1" kern="100" dirty="0">
                          <a:latin typeface="微軟正黑體" pitchFamily="34" charset="-120"/>
                          <a:ea typeface="微軟正黑體" pitchFamily="34" charset="-120"/>
                        </a:rPr>
                        <a:t>  </a:t>
                      </a:r>
                      <a:r>
                        <a:rPr lang="zh-TW" sz="2000" b="1"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b="1" kern="100" dirty="0">
                          <a:latin typeface="微軟正黑體" pitchFamily="34" charset="-120"/>
                          <a:ea typeface="微軟正黑體" pitchFamily="34" charset="-120"/>
                        </a:rPr>
                        <a:t>日期</a:t>
                      </a:r>
                      <a:r>
                        <a:rPr lang="en-US" altLang="zh-TW" sz="2000" b="1" kern="100" dirty="0">
                          <a:latin typeface="微軟正黑體" pitchFamily="34" charset="-120"/>
                          <a:ea typeface="微軟正黑體" pitchFamily="34" charset="-120"/>
                        </a:rPr>
                        <a:t>(112</a:t>
                      </a:r>
                      <a:r>
                        <a:rPr lang="zh-TW" altLang="en-US" sz="2000" b="1" kern="100" dirty="0">
                          <a:latin typeface="微軟正黑體" pitchFamily="34" charset="-120"/>
                          <a:ea typeface="微軟正黑體" pitchFamily="34" charset="-120"/>
                        </a:rPr>
                        <a:t>年</a:t>
                      </a:r>
                      <a:r>
                        <a:rPr lang="en-US" altLang="zh-TW" sz="2000" b="1" kern="100" dirty="0">
                          <a:latin typeface="微軟正黑體" pitchFamily="34" charset="-120"/>
                          <a:ea typeface="微軟正黑體" pitchFamily="34" charset="-120"/>
                        </a:rPr>
                        <a:t>)</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0"/>
                  </a:ext>
                </a:extLst>
              </a:tr>
              <a:tr h="531649">
                <a:tc>
                  <a:txBody>
                    <a:bodyPr/>
                    <a:lstStyle/>
                    <a:p>
                      <a:pPr algn="ctr">
                        <a:lnSpc>
                          <a:spcPct val="100000"/>
                        </a:lnSpc>
                        <a:spcAft>
                          <a:spcPts val="0"/>
                        </a:spcAft>
                      </a:pPr>
                      <a:r>
                        <a:rPr lang="zh-TW" sz="2000" b="1"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CCFF99">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b="1" u="none" dirty="0">
                          <a:latin typeface="微軟正黑體" pitchFamily="34" charset="-120"/>
                          <a:ea typeface="微軟正黑體" pitchFamily="34" charset="-120"/>
                        </a:rPr>
                        <a:t>3</a:t>
                      </a:r>
                      <a:r>
                        <a:rPr lang="zh-TW" altLang="en-US" sz="2000" b="1" u="none" dirty="0">
                          <a:latin typeface="微軟正黑體" pitchFamily="34" charset="-120"/>
                          <a:ea typeface="微軟正黑體" pitchFamily="34" charset="-120"/>
                        </a:rPr>
                        <a:t>月</a:t>
                      </a:r>
                      <a:r>
                        <a:rPr lang="en-US" altLang="zh-TW" sz="2000" b="1" u="none" dirty="0">
                          <a:latin typeface="微軟正黑體" pitchFamily="34" charset="-120"/>
                          <a:ea typeface="微軟正黑體" pitchFamily="34" charset="-120"/>
                        </a:rPr>
                        <a:t>13-17</a:t>
                      </a:r>
                      <a:r>
                        <a:rPr lang="zh-TW" altLang="en-US" sz="2000" b="1" u="none" dirty="0">
                          <a:latin typeface="微軟正黑體" pitchFamily="34" charset="-120"/>
                          <a:ea typeface="微軟正黑體" pitchFamily="34" charset="-120"/>
                        </a:rPr>
                        <a:t>日</a:t>
                      </a:r>
                      <a:endParaRPr lang="zh-TW" altLang="en-US" sz="2000" b="1" u="none" dirty="0">
                        <a:solidFill>
                          <a:srgbClr val="7030A0"/>
                        </a:solidFill>
                        <a:latin typeface="微軟正黑體" pitchFamily="34" charset="-120"/>
                        <a:ea typeface="微軟正黑體" pitchFamily="34" charset="-120"/>
                        <a:cs typeface="BiauKai"/>
                      </a:endParaRPr>
                    </a:p>
                  </a:txBody>
                  <a:tcPr marL="68580" marR="68580" marT="0" marB="0" anchor="ctr">
                    <a:solidFill>
                      <a:srgbClr val="CCFF99">
                        <a:alpha val="40000"/>
                      </a:srgbClr>
                    </a:solidFill>
                  </a:tcPr>
                </a:tc>
                <a:extLst>
                  <a:ext uri="{0D108BD9-81ED-4DB2-BD59-A6C34878D82A}">
                    <a16:rowId xmlns:a16="http://schemas.microsoft.com/office/drawing/2014/main" val="10001"/>
                  </a:ext>
                </a:extLst>
              </a:tr>
              <a:tr h="531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tc>
                  <a:txBody>
                    <a:bodyPr/>
                    <a:lstStyle/>
                    <a:p>
                      <a:pPr algn="ctr">
                        <a:lnSpc>
                          <a:spcPct val="100000"/>
                        </a:lnSpc>
                        <a:spcAft>
                          <a:spcPts val="0"/>
                        </a:spcAft>
                      </a:pPr>
                      <a:r>
                        <a:rPr lang="en-US" altLang="zh-TW" sz="2000" b="1" u="none" kern="100" dirty="0">
                          <a:latin typeface="微軟正黑體" pitchFamily="34" charset="-120"/>
                          <a:ea typeface="微軟正黑體" pitchFamily="34" charset="-120"/>
                        </a:rPr>
                        <a:t>4</a:t>
                      </a:r>
                      <a:r>
                        <a:rPr lang="zh-TW" altLang="en-US" sz="2000" b="1" u="none" kern="100" dirty="0">
                          <a:latin typeface="微軟正黑體" pitchFamily="34" charset="-120"/>
                          <a:ea typeface="微軟正黑體" pitchFamily="34" charset="-120"/>
                        </a:rPr>
                        <a:t>月</a:t>
                      </a:r>
                      <a:r>
                        <a:rPr lang="en-US" altLang="zh-TW" sz="2000" b="1" u="none" kern="100" dirty="0">
                          <a:latin typeface="微軟正黑體" pitchFamily="34" charset="-120"/>
                          <a:ea typeface="微軟正黑體" pitchFamily="34" charset="-120"/>
                        </a:rPr>
                        <a:t>22-23</a:t>
                      </a:r>
                      <a:r>
                        <a:rPr lang="zh-TW" altLang="en-US" sz="2000" b="1"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2"/>
                  </a:ext>
                </a:extLst>
              </a:tr>
              <a:tr h="443039">
                <a:tc>
                  <a:txBody>
                    <a:bodyPr/>
                    <a:lstStyle/>
                    <a:p>
                      <a:pPr algn="ctr">
                        <a:lnSpc>
                          <a:spcPct val="100000"/>
                        </a:lnSpc>
                        <a:spcAft>
                          <a:spcPts val="0"/>
                        </a:spcAft>
                      </a:pPr>
                      <a:r>
                        <a:rPr lang="zh-TW" altLang="en-US" sz="2000" b="1"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tc>
                  <a:txBody>
                    <a:bodyPr/>
                    <a:lstStyle/>
                    <a:p>
                      <a:pPr algn="ctr">
                        <a:lnSpc>
                          <a:spcPct val="100000"/>
                        </a:lnSpc>
                        <a:spcAft>
                          <a:spcPts val="0"/>
                        </a:spcAft>
                      </a:pPr>
                      <a:r>
                        <a:rPr lang="en-US" altLang="zh-TW" sz="2000" b="1" u="none" kern="100" dirty="0">
                          <a:latin typeface="微軟正黑體" pitchFamily="34" charset="-120"/>
                          <a:ea typeface="微軟正黑體" pitchFamily="34" charset="-120"/>
                        </a:rPr>
                        <a:t>6</a:t>
                      </a:r>
                      <a:r>
                        <a:rPr lang="zh-TW" altLang="en-US" sz="2000" b="1" u="none" kern="100" dirty="0">
                          <a:latin typeface="微軟正黑體" pitchFamily="34" charset="-120"/>
                          <a:ea typeface="微軟正黑體" pitchFamily="34" charset="-120"/>
                        </a:rPr>
                        <a:t>月</a:t>
                      </a:r>
                      <a:r>
                        <a:rPr lang="en-US" altLang="zh-TW" sz="2000" b="1" u="none" kern="100" dirty="0">
                          <a:latin typeface="微軟正黑體" pitchFamily="34" charset="-120"/>
                          <a:ea typeface="微軟正黑體" pitchFamily="34" charset="-120"/>
                        </a:rPr>
                        <a:t>14</a:t>
                      </a:r>
                      <a:r>
                        <a:rPr lang="zh-TW" altLang="en-US" sz="2000" b="1"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extLst>
                  <a:ext uri="{0D108BD9-81ED-4DB2-BD59-A6C34878D82A}">
                    <a16:rowId xmlns:a16="http://schemas.microsoft.com/office/drawing/2014/main" val="10003"/>
                  </a:ext>
                </a:extLst>
              </a:tr>
              <a:tr h="443039">
                <a:tc>
                  <a:txBody>
                    <a:bodyPr/>
                    <a:lstStyle/>
                    <a:p>
                      <a:pPr lvl="0" algn="ctr">
                        <a:lnSpc>
                          <a:spcPct val="100000"/>
                        </a:lnSpc>
                      </a:pPr>
                      <a:r>
                        <a:rPr lang="zh-TW" altLang="en-US" sz="2000" b="1"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altLang="zh-TW" sz="2000" b="1" u="none" kern="100" dirty="0">
                          <a:latin typeface="微軟正黑體" pitchFamily="34" charset="-120"/>
                          <a:ea typeface="微軟正黑體" pitchFamily="34" charset="-120"/>
                        </a:rPr>
                        <a:t>6</a:t>
                      </a:r>
                      <a:r>
                        <a:rPr lang="zh-TW" altLang="en-US" sz="2000" b="1" u="none" kern="100" dirty="0">
                          <a:latin typeface="微軟正黑體" pitchFamily="34" charset="-120"/>
                          <a:ea typeface="微軟正黑體" pitchFamily="34" charset="-120"/>
                        </a:rPr>
                        <a:t>月</a:t>
                      </a:r>
                      <a:r>
                        <a:rPr lang="en-US" altLang="zh-TW" sz="2000" b="1" u="none" kern="100" dirty="0">
                          <a:latin typeface="微軟正黑體" pitchFamily="34" charset="-120"/>
                          <a:ea typeface="微軟正黑體" pitchFamily="34" charset="-120"/>
                        </a:rPr>
                        <a:t>15</a:t>
                      </a:r>
                      <a:r>
                        <a:rPr lang="zh-TW" altLang="en-US" sz="2000" b="1"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1890369901"/>
              </p:ext>
            </p:extLst>
          </p:nvPr>
        </p:nvGraphicFramePr>
        <p:xfrm>
          <a:off x="307337" y="1412776"/>
          <a:ext cx="8640959" cy="1623431"/>
        </p:xfrm>
        <a:graphic>
          <a:graphicData uri="http://schemas.openxmlformats.org/drawingml/2006/table">
            <a:tbl>
              <a:tblPr/>
              <a:tblGrid>
                <a:gridCol w="1842927">
                  <a:extLst>
                    <a:ext uri="{9D8B030D-6E8A-4147-A177-3AD203B41FA5}">
                      <a16:colId xmlns:a16="http://schemas.microsoft.com/office/drawing/2014/main" val="20000"/>
                    </a:ext>
                  </a:extLst>
                </a:gridCol>
                <a:gridCol w="1883567">
                  <a:extLst>
                    <a:ext uri="{9D8B030D-6E8A-4147-A177-3AD203B41FA5}">
                      <a16:colId xmlns:a16="http://schemas.microsoft.com/office/drawing/2014/main" val="20001"/>
                    </a:ext>
                  </a:extLst>
                </a:gridCol>
                <a:gridCol w="3126733">
                  <a:extLst>
                    <a:ext uri="{9D8B030D-6E8A-4147-A177-3AD203B41FA5}">
                      <a16:colId xmlns:a16="http://schemas.microsoft.com/office/drawing/2014/main" val="20002"/>
                    </a:ext>
                  </a:extLst>
                </a:gridCol>
                <a:gridCol w="1787732">
                  <a:extLst>
                    <a:ext uri="{9D8B030D-6E8A-4147-A177-3AD203B41FA5}">
                      <a16:colId xmlns:a16="http://schemas.microsoft.com/office/drawing/2014/main" val="20003"/>
                    </a:ext>
                  </a:extLst>
                </a:gridCol>
              </a:tblGrid>
              <a:tr h="498363">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562534">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3200" b="1" i="0" u="none" strike="noStrike" cap="none" normalizeH="0" baseline="0" dirty="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1"/>
                  </a:ext>
                </a:extLst>
              </a:tr>
              <a:tr h="562534">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3200" b="1" dirty="0">
                          <a:latin typeface="微軟正黑體" pitchFamily="34" charset="-120"/>
                          <a:ea typeface="微軟正黑體" pitchFamily="34" charset="-120"/>
                        </a:rPr>
                        <a:t>18</a:t>
                      </a:r>
                      <a:endParaRPr lang="zh-TW" altLang="en-US" sz="3200" b="1"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2"/>
                  </a:ext>
                </a:extLst>
              </a:tr>
            </a:tbl>
          </a:graphicData>
        </a:graphic>
      </p:graphicFrame>
      <p:sp>
        <p:nvSpPr>
          <p:cNvPr id="11" name="文字方塊 10">
            <a:extLst>
              <a:ext uri="{FF2B5EF4-FFF2-40B4-BE49-F238E27FC236}">
                <a16:creationId xmlns:a16="http://schemas.microsoft.com/office/drawing/2014/main" id="{03A89C45-540E-4A36-9D5B-F6B43C92F431}"/>
              </a:ext>
            </a:extLst>
          </p:cNvPr>
          <p:cNvSpPr txBox="1"/>
          <p:nvPr/>
        </p:nvSpPr>
        <p:spPr>
          <a:xfrm>
            <a:off x="2672668" y="6084769"/>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3010228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38</a:t>
            </a:fld>
            <a:endParaRPr lang="en-US" altLang="zh-TW"/>
          </a:p>
        </p:txBody>
      </p:sp>
      <p:sp>
        <p:nvSpPr>
          <p:cNvPr id="9" name="手繪多邊形 8"/>
          <p:cNvSpPr/>
          <p:nvPr/>
        </p:nvSpPr>
        <p:spPr bwMode="auto">
          <a:xfrm>
            <a:off x="2737471" y="1913609"/>
            <a:ext cx="5813783" cy="783443"/>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聯合分發或單招，可跨區報名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a:latin typeface="微軟正黑體" pitchFamily="34" charset="-120"/>
                <a:ea typeface="微軟正黑體" pitchFamily="34" charset="-120"/>
              </a:rPr>
              <a:t>以術科</a:t>
            </a:r>
            <a:r>
              <a:rPr lang="zh-TW" altLang="en-US" sz="2400" b="1" dirty="0">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或能力檢定為主</a:t>
            </a:r>
          </a:p>
        </p:txBody>
      </p:sp>
      <p:sp>
        <p:nvSpPr>
          <p:cNvPr id="10" name="手繪多邊形 9"/>
          <p:cNvSpPr/>
          <p:nvPr/>
        </p:nvSpPr>
        <p:spPr bwMode="auto">
          <a:xfrm>
            <a:off x="610689" y="1910463"/>
            <a:ext cx="2108703" cy="789734"/>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42790" y="2764533"/>
            <a:ext cx="5837458" cy="761449"/>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endParaRPr kumimoji="0" lang="en-US" altLang="zh-TW" sz="2400" b="1" dirty="0">
              <a:latin typeface="微軟正黑體" pitchFamily="34" charset="-120"/>
              <a:ea typeface="微軟正黑體" pitchFamily="34" charset="-120"/>
            </a:endParaRPr>
          </a:p>
          <a:p>
            <a:pPr marL="0" lvl="1" defTabSz="1066800" fontAlgn="auto">
              <a:spcAft>
                <a:spcPts val="0"/>
              </a:spcAft>
              <a:defRPr/>
            </a:pPr>
            <a:r>
              <a:rPr kumimoji="0" lang="zh-TW" altLang="en-US" sz="2400" b="1" dirty="0">
                <a:latin typeface="微軟正黑體" pitchFamily="34" charset="-120"/>
                <a:ea typeface="微軟正黑體" pitchFamily="34" charset="-120"/>
              </a:rPr>
              <a:t>   設計考科及加權計分</a:t>
            </a:r>
          </a:p>
        </p:txBody>
      </p:sp>
      <p:sp>
        <p:nvSpPr>
          <p:cNvPr id="12" name="手繪多邊形 11"/>
          <p:cNvSpPr/>
          <p:nvPr/>
        </p:nvSpPr>
        <p:spPr bwMode="auto">
          <a:xfrm>
            <a:off x="665320" y="2736001"/>
            <a:ext cx="2093233" cy="814546"/>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測驗內容</a:t>
            </a:r>
          </a:p>
        </p:txBody>
      </p:sp>
      <p:sp>
        <p:nvSpPr>
          <p:cNvPr id="13" name="手繪多邊形 12"/>
          <p:cNvSpPr/>
          <p:nvPr/>
        </p:nvSpPr>
        <p:spPr bwMode="auto">
          <a:xfrm>
            <a:off x="2735621" y="3618028"/>
            <a:ext cx="6156859" cy="1820092"/>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13</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24</a:t>
            </a:r>
            <a:r>
              <a:rPr kumimoji="0" lang="zh-TW" altLang="en-US" sz="2400" b="1" dirty="0">
                <a:latin typeface="微軟正黑體" pitchFamily="34" charset="-120"/>
                <a:ea typeface="微軟正黑體" pitchFamily="34" charset="-120"/>
              </a:rPr>
              <a:t>日聯合術科測驗報名</a:t>
            </a:r>
            <a:endParaRPr kumimoji="0"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8</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9</a:t>
            </a:r>
            <a:r>
              <a:rPr kumimoji="0" lang="zh-TW" altLang="en-US" sz="2400" b="1" dirty="0">
                <a:latin typeface="微軟正黑體" pitchFamily="34" charset="-120"/>
                <a:ea typeface="微軟正黑體" pitchFamily="34" charset="-120"/>
              </a:rPr>
              <a:t>日術科測驗</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美術、戲劇</a:t>
            </a:r>
            <a:r>
              <a:rPr kumimoji="0" lang="en-US" altLang="zh-TW" sz="2400" b="1" dirty="0">
                <a:latin typeface="微軟正黑體" pitchFamily="34" charset="-120"/>
                <a:ea typeface="微軟正黑體" pitchFamily="34" charset="-120"/>
              </a:rPr>
              <a:t>)</a:t>
            </a:r>
          </a:p>
          <a:p>
            <a:pPr marL="0" lvl="1" defTabSz="1066800">
              <a:buFontTx/>
              <a:buChar char="••"/>
              <a:defRPr/>
            </a:pP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15</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17</a:t>
            </a:r>
            <a:r>
              <a:rPr lang="zh-TW" altLang="en-US" sz="2400" b="1" dirty="0">
                <a:latin typeface="微軟正黑體" pitchFamily="34" charset="-120"/>
                <a:ea typeface="微軟正黑體" pitchFamily="34" charset="-120"/>
              </a:rPr>
              <a:t>日術科測驗</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舞蹈、音樂</a:t>
            </a:r>
            <a:r>
              <a:rPr lang="en-US" altLang="zh-TW" sz="2400" b="1" dirty="0">
                <a:latin typeface="微軟正黑體" pitchFamily="34" charset="-120"/>
                <a:ea typeface="微軟正黑體" pitchFamily="34" charset="-120"/>
              </a:rPr>
              <a:t>)</a:t>
            </a:r>
            <a:endParaRPr kumimoji="0"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6</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9</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15</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分發報名</a:t>
            </a:r>
            <a:endParaRPr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26</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30</a:t>
            </a:r>
            <a:r>
              <a:rPr lang="zh-TW" altLang="en-US" sz="2400" b="1" dirty="0">
                <a:latin typeface="微軟正黑體" pitchFamily="34" charset="-120"/>
                <a:ea typeface="微軟正黑體" pitchFamily="34" charset="-120"/>
              </a:rPr>
              <a:t>日志願選填</a:t>
            </a:r>
            <a:endParaRPr lang="en-US" altLang="zh-TW" sz="2400" b="1" dirty="0">
              <a:latin typeface="微軟正黑體" pitchFamily="34" charset="-120"/>
              <a:ea typeface="微軟正黑體" pitchFamily="34" charset="-120"/>
            </a:endParaRPr>
          </a:p>
        </p:txBody>
      </p:sp>
      <p:sp>
        <p:nvSpPr>
          <p:cNvPr id="14" name="手繪多邊形 13"/>
          <p:cNvSpPr/>
          <p:nvPr/>
        </p:nvSpPr>
        <p:spPr bwMode="auto">
          <a:xfrm>
            <a:off x="592672" y="3618028"/>
            <a:ext cx="2146113" cy="1820092"/>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endParaRPr kumimoji="0" lang="en-US" altLang="zh-TW" sz="3200" b="1" dirty="0">
              <a:latin typeface="微軟正黑體" pitchFamily="34" charset="-120"/>
              <a:ea typeface="微軟正黑體" pitchFamily="34" charset="-120"/>
            </a:endParaRPr>
          </a:p>
          <a:p>
            <a:pPr algn="ctr" defTabSz="1422400" fontAlgn="auto">
              <a:spcAft>
                <a:spcPts val="0"/>
              </a:spcAft>
              <a:defRPr/>
            </a:pPr>
            <a:r>
              <a:rPr lang="en-US" altLang="zh-TW" sz="3200" b="1" dirty="0">
                <a:latin typeface="微軟正黑體" pitchFamily="34" charset="-120"/>
                <a:ea typeface="微軟正黑體" pitchFamily="34" charset="-120"/>
              </a:rPr>
              <a:t>(112</a:t>
            </a:r>
            <a:r>
              <a:rPr lang="zh-TW" altLang="en-US" sz="3200" b="1" dirty="0">
                <a:latin typeface="微軟正黑體" pitchFamily="34" charset="-120"/>
                <a:ea typeface="微軟正黑體" pitchFamily="34" charset="-120"/>
              </a:rPr>
              <a:t>年</a:t>
            </a:r>
            <a:r>
              <a:rPr lang="en-US" altLang="zh-TW" sz="3200" b="1" dirty="0">
                <a:latin typeface="微軟正黑體" pitchFamily="34" charset="-120"/>
                <a:ea typeface="微軟正黑體" pitchFamily="34" charset="-120"/>
              </a:rPr>
              <a:t>)</a:t>
            </a:r>
            <a:endParaRPr kumimoji="0" lang="zh-TW" altLang="en-US" sz="3200" b="1" dirty="0">
              <a:latin typeface="微軟正黑體" pitchFamily="34" charset="-120"/>
              <a:ea typeface="微軟正黑體" pitchFamily="34" charset="-120"/>
            </a:endParaRP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a:t>
            </a:r>
            <a:r>
              <a:rPr lang="zh-TW" altLang="en-US" sz="2400" b="1" dirty="0">
                <a:solidFill>
                  <a:srgbClr val="FF0000"/>
                </a:solidFill>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及學生志願作為錄取依據，得參採國中教育會考成績作為入學門檻</a:t>
            </a:r>
            <a:endParaRPr kumimoji="0" lang="en-US" altLang="zh-TW" sz="2400" b="1" dirty="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11</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12</a:t>
            </a:r>
            <a:r>
              <a:rPr lang="zh-TW" altLang="en-US" sz="2400" b="1" dirty="0">
                <a:latin typeface="微軟正黑體" pitchFamily="34" charset="-120"/>
                <a:ea typeface="微軟正黑體" pitchFamily="34" charset="-120"/>
              </a:rPr>
              <a:t>日分發放榜及報到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46113" cy="1270013"/>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lang="zh-TW" altLang="en-US" sz="3200" b="1" dirty="0">
                <a:latin typeface="微軟正黑體" pitchFamily="34" charset="-120"/>
                <a:ea typeface="微軟正黑體" pitchFamily="34" charset="-120"/>
              </a:rPr>
              <a:t>錄取方式</a:t>
            </a:r>
            <a:endParaRPr lang="en-US" altLang="zh-TW" sz="3200" b="1" dirty="0">
              <a:latin typeface="微軟正黑體" pitchFamily="34" charset="-120"/>
              <a:ea typeface="微軟正黑體" pitchFamily="34" charset="-120"/>
            </a:endParaRPr>
          </a:p>
          <a:p>
            <a:pPr algn="ctr" defTabSz="1422400" fontAlgn="auto">
              <a:lnSpc>
                <a:spcPct val="90000"/>
              </a:lnSpc>
              <a:spcAft>
                <a:spcPct val="35000"/>
              </a:spcAft>
              <a:defRPr/>
            </a:pPr>
            <a:r>
              <a:rPr lang="en-US" altLang="zh-TW" sz="3200" b="1" dirty="0">
                <a:latin typeface="微軟正黑體" pitchFamily="34" charset="-120"/>
                <a:ea typeface="微軟正黑體" pitchFamily="34" charset="-120"/>
              </a:rPr>
              <a:t>(112</a:t>
            </a:r>
            <a:r>
              <a:rPr lang="zh-TW" altLang="en-US" sz="3200" b="1" dirty="0">
                <a:latin typeface="微軟正黑體" pitchFamily="34" charset="-120"/>
                <a:ea typeface="微軟正黑體" pitchFamily="34" charset="-120"/>
              </a:rPr>
              <a:t>年</a:t>
            </a:r>
            <a:r>
              <a:rPr lang="en-US" altLang="zh-TW" sz="3200" b="1" dirty="0">
                <a:latin typeface="微軟正黑體" pitchFamily="34" charset="-120"/>
                <a:ea typeface="微軟正黑體" pitchFamily="34" charset="-120"/>
              </a:rPr>
              <a:t>)</a:t>
            </a:r>
            <a:endParaRPr kumimoji="0" lang="zh-TW" altLang="en-US" sz="3200" b="1" dirty="0">
              <a:latin typeface="微軟正黑體" pitchFamily="34" charset="-120"/>
              <a:ea typeface="微軟正黑體" pitchFamily="34" charset="-120"/>
            </a:endParaRPr>
          </a:p>
        </p:txBody>
      </p:sp>
      <p:sp>
        <p:nvSpPr>
          <p:cNvPr id="17" name="標題 1"/>
          <p:cNvSpPr>
            <a:spLocks noGrp="1"/>
          </p:cNvSpPr>
          <p:nvPr>
            <p:ph type="title"/>
          </p:nvPr>
        </p:nvSpPr>
        <p:spPr>
          <a:xfrm>
            <a:off x="0" y="-10996"/>
            <a:ext cx="9144000" cy="803322"/>
          </a:xfrm>
          <a:solidFill>
            <a:schemeClr val="accent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a:solidFill>
                  <a:schemeClr val="bg1"/>
                </a:solidFill>
                <a:latin typeface="微軟正黑體" panose="020B0604030504040204" pitchFamily="34" charset="-120"/>
                <a:ea typeface="微軟正黑體" panose="020B0604030504040204" pitchFamily="34" charset="-120"/>
              </a:rPr>
              <a:t>112</a:t>
            </a:r>
            <a:r>
              <a:rPr lang="zh-TW" altLang="en-US" b="1" dirty="0">
                <a:solidFill>
                  <a:schemeClr val="bg1"/>
                </a:solidFill>
                <a:latin typeface="微軟正黑體" panose="020B0604030504040204" pitchFamily="34" charset="-120"/>
                <a:ea typeface="微軟正黑體" panose="020B0604030504040204" pitchFamily="34" charset="-120"/>
              </a:rPr>
              <a:t>學年度特色招生藝才班甄選入學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19393" y="1166290"/>
            <a:ext cx="5849938" cy="558604"/>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1" y="1124744"/>
            <a:ext cx="2101580" cy="630612"/>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班        別</a:t>
            </a:r>
          </a:p>
        </p:txBody>
      </p:sp>
    </p:spTree>
    <p:extLst>
      <p:ext uri="{BB962C8B-B14F-4D97-AF65-F5344CB8AC3E}">
        <p14:creationId xmlns:p14="http://schemas.microsoft.com/office/powerpoint/2010/main" val="1997657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3448" y="-13672"/>
            <a:ext cx="9140552" cy="843754"/>
          </a:xfrm>
          <a:prstGeom prst="rect">
            <a:avLst/>
          </a:prstGeom>
          <a:solidFill>
            <a:schemeClr val="accent2">
              <a:lumMod val="50000"/>
            </a:schemeClr>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112</a:t>
            </a:r>
            <a:r>
              <a:rPr lang="zh-TW" altLang="en-US" sz="4400" b="1" dirty="0">
                <a:solidFill>
                  <a:schemeClr val="bg1"/>
                </a:solidFill>
                <a:latin typeface="微軟正黑體" pitchFamily="34" charset="-120"/>
                <a:ea typeface="微軟正黑體" pitchFamily="34" charset="-120"/>
              </a:rPr>
              <a:t>學年度特色招生藝才班招生名額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4004629327"/>
              </p:ext>
            </p:extLst>
          </p:nvPr>
        </p:nvGraphicFramePr>
        <p:xfrm>
          <a:off x="611560" y="948291"/>
          <a:ext cx="7112605" cy="3154714"/>
        </p:xfrm>
        <a:graphic>
          <a:graphicData uri="http://schemas.openxmlformats.org/drawingml/2006/table">
            <a:tbl>
              <a:tblPr/>
              <a:tblGrid>
                <a:gridCol w="748694">
                  <a:extLst>
                    <a:ext uri="{9D8B030D-6E8A-4147-A177-3AD203B41FA5}">
                      <a16:colId xmlns:a16="http://schemas.microsoft.com/office/drawing/2014/main" val="20000"/>
                    </a:ext>
                  </a:extLst>
                </a:gridCol>
                <a:gridCol w="2096347">
                  <a:extLst>
                    <a:ext uri="{9D8B030D-6E8A-4147-A177-3AD203B41FA5}">
                      <a16:colId xmlns:a16="http://schemas.microsoft.com/office/drawing/2014/main" val="20001"/>
                    </a:ext>
                  </a:extLst>
                </a:gridCol>
                <a:gridCol w="2545565">
                  <a:extLst>
                    <a:ext uri="{9D8B030D-6E8A-4147-A177-3AD203B41FA5}">
                      <a16:colId xmlns:a16="http://schemas.microsoft.com/office/drawing/2014/main" val="20002"/>
                    </a:ext>
                  </a:extLst>
                </a:gridCol>
                <a:gridCol w="1721999">
                  <a:extLst>
                    <a:ext uri="{9D8B030D-6E8A-4147-A177-3AD203B41FA5}">
                      <a16:colId xmlns:a16="http://schemas.microsoft.com/office/drawing/2014/main"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800" b="1" i="0" u="none" strike="noStrike" cap="none" normalizeH="0" baseline="0" dirty="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成功高中</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單獨招生</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3198648812"/>
              </p:ext>
            </p:extLst>
          </p:nvPr>
        </p:nvGraphicFramePr>
        <p:xfrm>
          <a:off x="1523571" y="4263511"/>
          <a:ext cx="6984777" cy="2053070"/>
        </p:xfrm>
        <a:graphic>
          <a:graphicData uri="http://schemas.openxmlformats.org/drawingml/2006/table">
            <a:tbl>
              <a:tblPr/>
              <a:tblGrid>
                <a:gridCol w="641949">
                  <a:extLst>
                    <a:ext uri="{9D8B030D-6E8A-4147-A177-3AD203B41FA5}">
                      <a16:colId xmlns:a16="http://schemas.microsoft.com/office/drawing/2014/main" val="20000"/>
                    </a:ext>
                  </a:extLst>
                </a:gridCol>
                <a:gridCol w="1212570">
                  <a:extLst>
                    <a:ext uri="{9D8B030D-6E8A-4147-A177-3AD203B41FA5}">
                      <a16:colId xmlns:a16="http://schemas.microsoft.com/office/drawing/2014/main" val="20001"/>
                    </a:ext>
                  </a:extLst>
                </a:gridCol>
                <a:gridCol w="5130258">
                  <a:extLst>
                    <a:ext uri="{9D8B030D-6E8A-4147-A177-3AD203B41FA5}">
                      <a16:colId xmlns:a16="http://schemas.microsoft.com/office/drawing/2014/main"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主修、副修、視唱、聽寫、樂理與基礎和聲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創意思維、口語表達、專長表演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pic>
        <p:nvPicPr>
          <p:cNvPr id="57" name="圖片 1"/>
          <p:cNvPicPr>
            <a:picLocks noChangeAspect="1"/>
          </p:cNvPicPr>
          <p:nvPr/>
        </p:nvPicPr>
        <p:blipFill>
          <a:blip r:embed="rId3"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p:spPr>
      </p:pic>
      <p:pic>
        <p:nvPicPr>
          <p:cNvPr id="58" name="圖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9F858C28-AED9-43AE-8677-CB27B5F37563}"/>
              </a:ext>
            </a:extLst>
          </p:cNvPr>
          <p:cNvSpPr>
            <a:spLocks noGrp="1"/>
          </p:cNvSpPr>
          <p:nvPr>
            <p:ph type="sldNum" sz="quarter" idx="10"/>
          </p:nvPr>
        </p:nvSpPr>
        <p:spPr/>
        <p:txBody>
          <a:bodyPr/>
          <a:lstStyle/>
          <a:p>
            <a:pPr>
              <a:defRPr/>
            </a:pPr>
            <a:fld id="{731E8EA0-7927-4149-8AAE-E8E80BF4AD48}" type="slidenum">
              <a:rPr lang="zh-TW" altLang="en-US" smtClean="0">
                <a:solidFill>
                  <a:prstClr val="black">
                    <a:tint val="75000"/>
                  </a:prstClr>
                </a:solidFill>
              </a:rPr>
              <a:pPr>
                <a:defRPr/>
              </a:pPr>
              <a:t>39</a:t>
            </a:fld>
            <a:endParaRPr lang="en-US" altLang="zh-TW">
              <a:solidFill>
                <a:prstClr val="black">
                  <a:tint val="75000"/>
                </a:prstClr>
              </a:solidFill>
            </a:endParaRPr>
          </a:p>
        </p:txBody>
      </p:sp>
      <p:sp>
        <p:nvSpPr>
          <p:cNvPr id="8" name="文字方塊 7">
            <a:extLst>
              <a:ext uri="{FF2B5EF4-FFF2-40B4-BE49-F238E27FC236}">
                <a16:creationId xmlns:a16="http://schemas.microsoft.com/office/drawing/2014/main" id="{3B631F3E-0BA8-46FA-B43F-6AAD114ECDD3}"/>
              </a:ext>
            </a:extLst>
          </p:cNvPr>
          <p:cNvSpPr txBox="1"/>
          <p:nvPr/>
        </p:nvSpPr>
        <p:spPr>
          <a:xfrm>
            <a:off x="3060811" y="6391912"/>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76588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734" y="0"/>
            <a:ext cx="9138265" cy="836712"/>
          </a:xfrm>
          <a:solidFill>
            <a:srgbClr val="C00000"/>
          </a:solidFill>
          <a:effectLst>
            <a:outerShdw blurRad="50800" dist="38100" dir="2700000" algn="tl" rotWithShape="0">
              <a:prstClr val="black">
                <a:alpha val="40000"/>
              </a:prstClr>
            </a:outerShdw>
          </a:effectLst>
        </p:spPr>
        <p:txBody>
          <a:bodyPr/>
          <a:lstStyle/>
          <a:p>
            <a:r>
              <a:rPr lang="zh-TW" altLang="en-US" sz="4800" b="1" dirty="0">
                <a:solidFill>
                  <a:schemeClr val="bg1"/>
                </a:solidFill>
                <a:latin typeface="微軟正黑體" panose="020B0604030504040204" pitchFamily="34" charset="-120"/>
                <a:ea typeface="微軟正黑體" panose="020B0604030504040204" pitchFamily="34" charset="-120"/>
              </a:rPr>
              <a:t>國中教育會考科目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786019079"/>
              </p:ext>
            </p:extLst>
          </p:nvPr>
        </p:nvGraphicFramePr>
        <p:xfrm>
          <a:off x="323528" y="1412776"/>
          <a:ext cx="8252785" cy="4494080"/>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28049">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432048">
                <a:tc>
                  <a:txBody>
                    <a:bodyPr/>
                    <a:lstStyle/>
                    <a:p>
                      <a:pPr algn="ctr"/>
                      <a:r>
                        <a:rPr lang="zh-TW" altLang="en-US" sz="2200" b="1" dirty="0">
                          <a:latin typeface="微軟正黑體" panose="020B0604030504040204" pitchFamily="34" charset="-120"/>
                          <a:ea typeface="微軟正黑體" panose="020B0604030504040204" pitchFamily="34" charset="-120"/>
                        </a:rPr>
                        <a:t>考試科目</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題型</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題數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時間</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zh-TW" altLang="en-US" sz="2200" b="1" dirty="0">
                          <a:latin typeface="微軟正黑體" panose="020B0604030504040204" pitchFamily="34" charset="-120"/>
                          <a:ea typeface="微軟正黑體" panose="020B0604030504040204" pitchFamily="34" charset="-120"/>
                        </a:rPr>
                        <a:t>備註</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34140">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國文</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a:t>
                      </a:r>
                      <a:r>
                        <a:rPr lang="zh-TW" altLang="en-US" sz="2200" b="1" dirty="0">
                          <a:solidFill>
                            <a:schemeClr val="tx1"/>
                          </a:solidFill>
                          <a:latin typeface="微軟正黑體" panose="020B0604030504040204" pitchFamily="34" charset="-120"/>
                          <a:ea typeface="微軟正黑體" panose="020B0604030504040204" pitchFamily="34" charset="-120"/>
                        </a:rPr>
                        <a:t>選</a:t>
                      </a:r>
                      <a:r>
                        <a:rPr lang="en-US" altLang="zh-TW" sz="2200" b="1" dirty="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38~46</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2434">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英語</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b="1" kern="0" dirty="0">
                          <a:solidFill>
                            <a:schemeClr val="tx1"/>
                          </a:solidFill>
                          <a:latin typeface="微軟正黑體" pitchFamily="34" charset="-120"/>
                          <a:ea typeface="微軟正黑體" pitchFamily="34" charset="-120"/>
                          <a:cs typeface="Times New Roman"/>
                        </a:rPr>
                        <a:t>4</a:t>
                      </a:r>
                      <a:r>
                        <a:rPr lang="zh-TW" sz="2200" b="1" kern="0" dirty="0">
                          <a:solidFill>
                            <a:schemeClr val="tx1"/>
                          </a:solidFill>
                          <a:latin typeface="微軟正黑體" pitchFamily="34" charset="-120"/>
                          <a:ea typeface="微軟正黑體" pitchFamily="34" charset="-120"/>
                          <a:cs typeface="Times New Roman"/>
                        </a:rPr>
                        <a:t>選</a:t>
                      </a:r>
                      <a:r>
                        <a:rPr lang="en-US" sz="2200" b="1" kern="0" dirty="0">
                          <a:solidFill>
                            <a:schemeClr val="tx1"/>
                          </a:solidFill>
                          <a:latin typeface="微軟正黑體" pitchFamily="34" charset="-120"/>
                          <a:ea typeface="微軟正黑體" pitchFamily="34" charset="-120"/>
                          <a:cs typeface="Times New Roman"/>
                        </a:rPr>
                        <a:t>1</a:t>
                      </a:r>
                      <a:r>
                        <a:rPr lang="zh-TW" sz="2200" b="1" kern="0" dirty="0">
                          <a:solidFill>
                            <a:schemeClr val="tx1"/>
                          </a:solidFill>
                          <a:latin typeface="微軟正黑體" pitchFamily="34" charset="-120"/>
                          <a:ea typeface="微軟正黑體" pitchFamily="34" charset="-120"/>
                          <a:cs typeface="Times New Roman"/>
                        </a:rPr>
                        <a:t>（閱讀）</a:t>
                      </a:r>
                      <a:endParaRPr lang="zh-TW" sz="2200" b="1"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40~45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535678">
                <a:tc vMerge="1">
                  <a:txBody>
                    <a:bodyPr/>
                    <a:lstStyle/>
                    <a:p>
                      <a:endParaRPr lang="zh-TW" altLang="en-US"/>
                    </a:p>
                  </a:txBody>
                  <a:tcPr/>
                </a:tc>
                <a:tc>
                  <a:txBody>
                    <a:bodyPr/>
                    <a:lstStyle/>
                    <a:p>
                      <a:pPr algn="ctr">
                        <a:spcAft>
                          <a:spcPts val="0"/>
                        </a:spcAft>
                      </a:pPr>
                      <a:r>
                        <a:rPr lang="en-US" sz="2200" b="1" kern="0" dirty="0">
                          <a:solidFill>
                            <a:schemeClr val="tx1"/>
                          </a:solidFill>
                          <a:latin typeface="微軟正黑體" pitchFamily="34" charset="-120"/>
                          <a:ea typeface="微軟正黑體" pitchFamily="34" charset="-120"/>
                          <a:cs typeface="Times New Roman"/>
                        </a:rPr>
                        <a:t>3</a:t>
                      </a:r>
                      <a:r>
                        <a:rPr lang="zh-TW" sz="2200" b="1" kern="0" dirty="0">
                          <a:solidFill>
                            <a:schemeClr val="tx1"/>
                          </a:solidFill>
                          <a:latin typeface="微軟正黑體" pitchFamily="34" charset="-120"/>
                          <a:ea typeface="微軟正黑體" pitchFamily="34" charset="-120"/>
                          <a:cs typeface="Times New Roman"/>
                        </a:rPr>
                        <a:t>選</a:t>
                      </a:r>
                      <a:r>
                        <a:rPr lang="en-US" sz="2200" b="1" kern="0" dirty="0">
                          <a:solidFill>
                            <a:schemeClr val="tx1"/>
                          </a:solidFill>
                          <a:latin typeface="微軟正黑體" pitchFamily="34" charset="-120"/>
                          <a:ea typeface="微軟正黑體" pitchFamily="34" charset="-120"/>
                          <a:cs typeface="Times New Roman"/>
                        </a:rPr>
                        <a:t>1</a:t>
                      </a:r>
                      <a:r>
                        <a:rPr lang="zh-TW" sz="2200" b="1" kern="0" dirty="0">
                          <a:solidFill>
                            <a:schemeClr val="tx1"/>
                          </a:solidFill>
                          <a:latin typeface="微軟正黑體" pitchFamily="34" charset="-120"/>
                          <a:ea typeface="微軟正黑體" pitchFamily="34" charset="-120"/>
                          <a:cs typeface="Times New Roman"/>
                        </a:rPr>
                        <a:t>（聽力）</a:t>
                      </a:r>
                      <a:endParaRPr lang="zh-TW" sz="2200" b="1"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20~30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556066">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數學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itchFamily="34" charset="-120"/>
                          <a:ea typeface="微軟正黑體" pitchFamily="34" charset="-120"/>
                        </a:rPr>
                        <a:t>4</a:t>
                      </a:r>
                      <a:r>
                        <a:rPr lang="zh-TW" altLang="en-US" sz="2200" b="1" dirty="0">
                          <a:solidFill>
                            <a:schemeClr val="tx1"/>
                          </a:solidFill>
                          <a:latin typeface="微軟正黑體" pitchFamily="34" charset="-120"/>
                          <a:ea typeface="微軟正黑體" pitchFamily="34" charset="-120"/>
                        </a:rPr>
                        <a:t>選</a:t>
                      </a:r>
                      <a:r>
                        <a:rPr lang="en-US" altLang="zh-TW" sz="2200" b="1" dirty="0">
                          <a:solidFill>
                            <a:schemeClr val="tx1"/>
                          </a:solidFill>
                          <a:latin typeface="微軟正黑體" pitchFamily="34" charset="-120"/>
                          <a:ea typeface="微軟正黑體" pitchFamily="34" charset="-120"/>
                        </a:rPr>
                        <a:t>1</a:t>
                      </a:r>
                      <a:endParaRPr lang="zh-TW" altLang="en-US" sz="2200" b="1"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23~28</a:t>
                      </a:r>
                      <a:r>
                        <a:rPr lang="zh-TW" altLang="en-US" sz="2200" b="1" dirty="0">
                          <a:solidFill>
                            <a:schemeClr val="tx1"/>
                          </a:solidFill>
                          <a:latin typeface="微軟正黑體" panose="020B0604030504040204" pitchFamily="34" charset="-120"/>
                          <a:ea typeface="微軟正黑體" panose="020B0604030504040204" pitchFamily="34" charset="-120"/>
                        </a:rPr>
                        <a:t>題</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80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556066">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b="1" dirty="0">
                          <a:solidFill>
                            <a:schemeClr val="tx1"/>
                          </a:solidFill>
                          <a:latin typeface="微軟正黑體" pitchFamily="34" charset="-120"/>
                          <a:ea typeface="微軟正黑體" pitchFamily="34" charset="-120"/>
                        </a:rPr>
                        <a:t>非選擇題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2~3</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492986">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社會</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itchFamily="34" charset="-120"/>
                          <a:ea typeface="微軟正黑體" pitchFamily="34" charset="-120"/>
                        </a:rPr>
                        <a:t>4</a:t>
                      </a:r>
                      <a:r>
                        <a:rPr lang="zh-TW" altLang="en-US" sz="2200" b="1" dirty="0">
                          <a:solidFill>
                            <a:schemeClr val="tx1"/>
                          </a:solidFill>
                          <a:latin typeface="微軟正黑體" pitchFamily="34" charset="-120"/>
                          <a:ea typeface="微軟正黑體" pitchFamily="34" charset="-120"/>
                        </a:rPr>
                        <a:t>選</a:t>
                      </a:r>
                      <a:r>
                        <a:rPr lang="en-US" altLang="zh-TW" sz="2200" b="1" dirty="0">
                          <a:solidFill>
                            <a:schemeClr val="tx1"/>
                          </a:solidFill>
                          <a:latin typeface="微軟正黑體" pitchFamily="34" charset="-120"/>
                          <a:ea typeface="微軟正黑體" pitchFamily="34" charset="-120"/>
                        </a:rPr>
                        <a:t>1</a:t>
                      </a:r>
                      <a:endParaRPr lang="zh-TW" altLang="en-US" sz="2200" b="1"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50~60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48">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自然</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itchFamily="34" charset="-120"/>
                          <a:ea typeface="微軟正黑體" pitchFamily="34" charset="-120"/>
                        </a:rPr>
                        <a:t>4</a:t>
                      </a:r>
                      <a:r>
                        <a:rPr lang="zh-TW" altLang="en-US" sz="2200" b="1" dirty="0">
                          <a:solidFill>
                            <a:schemeClr val="tx1"/>
                          </a:solidFill>
                          <a:latin typeface="微軟正黑體" pitchFamily="34" charset="-120"/>
                          <a:ea typeface="微軟正黑體" pitchFamily="34" charset="-120"/>
                        </a:rPr>
                        <a:t>選</a:t>
                      </a:r>
                      <a:r>
                        <a:rPr lang="en-US" altLang="zh-TW" sz="2200" b="1" dirty="0">
                          <a:solidFill>
                            <a:schemeClr val="tx1"/>
                          </a:solidFill>
                          <a:latin typeface="微軟正黑體" pitchFamily="34" charset="-120"/>
                          <a:ea typeface="微軟正黑體" pitchFamily="34" charset="-120"/>
                        </a:rPr>
                        <a:t>1</a:t>
                      </a:r>
                      <a:endParaRPr lang="zh-TW" altLang="en-US" sz="2200" b="1"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45~55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27747">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寫作測驗</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b="1" dirty="0">
                          <a:solidFill>
                            <a:schemeClr val="tx1"/>
                          </a:solidFill>
                          <a:latin typeface="微軟正黑體" pitchFamily="34" charset="-120"/>
                          <a:ea typeface="微軟正黑體" pitchFamily="34" charset="-120"/>
                        </a:rPr>
                        <a:t>引導寫作</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4</a:t>
            </a:fld>
            <a:endParaRPr lang="zh-TW" altLang="en-US"/>
          </a:p>
        </p:txBody>
      </p:sp>
    </p:spTree>
    <p:extLst>
      <p:ext uri="{BB962C8B-B14F-4D97-AF65-F5344CB8AC3E}">
        <p14:creationId xmlns:p14="http://schemas.microsoft.com/office/powerpoint/2010/main" val="2986694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40</a:t>
            </a:fld>
            <a:endParaRPr lang="zh-TW" altLang="en-US">
              <a:solidFill>
                <a:prstClr val="black">
                  <a:tint val="75000"/>
                </a:prstClr>
              </a:solidFill>
            </a:endParaRPr>
          </a:p>
        </p:txBody>
      </p:sp>
      <p:sp>
        <p:nvSpPr>
          <p:cNvPr id="5" name="標題 1"/>
          <p:cNvSpPr txBox="1">
            <a:spLocks/>
          </p:cNvSpPr>
          <p:nvPr/>
        </p:nvSpPr>
        <p:spPr bwMode="auto">
          <a:xfrm>
            <a:off x="0" y="-25875"/>
            <a:ext cx="9144000" cy="862587"/>
          </a:xfrm>
          <a:prstGeom prst="rect">
            <a:avLst/>
          </a:prstGeom>
          <a:solidFill>
            <a:schemeClr val="tx1">
              <a:lumMod val="65000"/>
              <a:lumOff val="35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學年度特色招生體育班甄選入學</a:t>
            </a:r>
            <a:endParaRPr lang="en-US" altLang="zh-TW"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348794646"/>
              </p:ext>
            </p:extLst>
          </p:nvPr>
        </p:nvGraphicFramePr>
        <p:xfrm>
          <a:off x="359412" y="4758858"/>
          <a:ext cx="3932022" cy="1906415"/>
        </p:xfrm>
        <a:graphic>
          <a:graphicData uri="http://schemas.openxmlformats.org/drawingml/2006/table">
            <a:tbl>
              <a:tblPr firstRow="1" bandRow="1">
                <a:tableStyleId>{775DCB02-9BB8-47FD-8907-85C794F793BA}</a:tableStyleId>
              </a:tblPr>
              <a:tblGrid>
                <a:gridCol w="1526014">
                  <a:extLst>
                    <a:ext uri="{9D8B030D-6E8A-4147-A177-3AD203B41FA5}">
                      <a16:colId xmlns:a16="http://schemas.microsoft.com/office/drawing/2014/main" val="20000"/>
                    </a:ext>
                  </a:extLst>
                </a:gridCol>
                <a:gridCol w="2406008">
                  <a:extLst>
                    <a:ext uri="{9D8B030D-6E8A-4147-A177-3AD203B41FA5}">
                      <a16:colId xmlns:a16="http://schemas.microsoft.com/office/drawing/2014/main" val="20001"/>
                    </a:ext>
                  </a:extLst>
                </a:gridCol>
              </a:tblGrid>
              <a:tr h="440198">
                <a:tc>
                  <a:txBody>
                    <a:bodyPr/>
                    <a:lstStyle/>
                    <a:p>
                      <a:pPr algn="ctr">
                        <a:lnSpc>
                          <a:spcPct val="100000"/>
                        </a:lnSpc>
                        <a:spcAft>
                          <a:spcPts val="0"/>
                        </a:spcAft>
                      </a:pPr>
                      <a:r>
                        <a:rPr lang="zh-TW" altLang="en-US" sz="2000" b="1" kern="100" dirty="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ctr">
                    <a:solidFill>
                      <a:schemeClr val="accent6">
                        <a:lumMod val="75000"/>
                      </a:schemeClr>
                    </a:solidFill>
                  </a:tcPr>
                </a:tc>
                <a:tc>
                  <a:txBody>
                    <a:bodyPr/>
                    <a:lstStyle/>
                    <a:p>
                      <a:pPr algn="ctr">
                        <a:lnSpc>
                          <a:spcPct val="100000"/>
                        </a:lnSpc>
                        <a:spcAft>
                          <a:spcPts val="0"/>
                        </a:spcAft>
                      </a:pPr>
                      <a:r>
                        <a:rPr lang="zh-TW" sz="2000" kern="100" dirty="0">
                          <a:latin typeface="微軟正黑體" pitchFamily="34" charset="-120"/>
                          <a:ea typeface="微軟正黑體" pitchFamily="34" charset="-120"/>
                        </a:rPr>
                        <a:t>日期</a:t>
                      </a:r>
                      <a:r>
                        <a:rPr lang="en-US" altLang="zh-TW" sz="2000" kern="100" dirty="0">
                          <a:latin typeface="微軟正黑體" pitchFamily="34" charset="-120"/>
                          <a:ea typeface="微軟正黑體" pitchFamily="34" charset="-120"/>
                        </a:rPr>
                        <a:t>(112</a:t>
                      </a:r>
                      <a:r>
                        <a:rPr lang="zh-TW" altLang="en-US" sz="2000" kern="100" dirty="0">
                          <a:latin typeface="微軟正黑體" pitchFamily="34" charset="-120"/>
                          <a:ea typeface="微軟正黑體" pitchFamily="34" charset="-120"/>
                        </a:rPr>
                        <a:t>年</a:t>
                      </a:r>
                      <a:r>
                        <a:rPr lang="en-US" altLang="zh-TW" sz="2000" kern="100" dirty="0">
                          <a:latin typeface="微軟正黑體" pitchFamily="34" charset="-120"/>
                          <a:ea typeface="微軟正黑體" pitchFamily="34" charset="-120"/>
                        </a:rPr>
                        <a:t>)</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ctr">
                    <a:solidFill>
                      <a:schemeClr val="accent6">
                        <a:lumMod val="75000"/>
                      </a:schemeClr>
                    </a:solidFill>
                  </a:tcPr>
                </a:tc>
                <a:extLst>
                  <a:ext uri="{0D108BD9-81ED-4DB2-BD59-A6C34878D82A}">
                    <a16:rowId xmlns:a16="http://schemas.microsoft.com/office/drawing/2014/main" val="10000"/>
                  </a:ext>
                </a:extLst>
              </a:tr>
              <a:tr h="390184">
                <a:tc>
                  <a:txBody>
                    <a:bodyPr/>
                    <a:lstStyle/>
                    <a:p>
                      <a:pPr algn="ctr">
                        <a:lnSpc>
                          <a:spcPts val="1600"/>
                        </a:lnSpc>
                        <a:spcAft>
                          <a:spcPts val="0"/>
                        </a:spcAft>
                      </a:pPr>
                      <a:r>
                        <a:rPr lang="zh-TW" sz="2000" b="1"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b="1" dirty="0">
                          <a:latin typeface="微軟正黑體" pitchFamily="34" charset="-120"/>
                          <a:ea typeface="微軟正黑體" pitchFamily="34" charset="-120"/>
                        </a:rPr>
                        <a:t>5</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a:t>
                      </a:r>
                      <a:r>
                        <a:rPr lang="zh-TW" altLang="en-US" sz="2000" b="1" dirty="0">
                          <a:latin typeface="微軟正黑體" pitchFamily="34" charset="-120"/>
                          <a:ea typeface="微軟正黑體" pitchFamily="34" charset="-120"/>
                        </a:rPr>
                        <a:t>日至</a:t>
                      </a:r>
                      <a:r>
                        <a:rPr lang="en-US" altLang="zh-TW" sz="2000" b="1" dirty="0">
                          <a:latin typeface="微軟正黑體" pitchFamily="34" charset="-120"/>
                          <a:ea typeface="微軟正黑體" pitchFamily="34" charset="-120"/>
                        </a:rPr>
                        <a:t>5</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3</a:t>
                      </a:r>
                      <a:r>
                        <a:rPr lang="zh-TW" altLang="en-US" sz="2000" b="1" dirty="0">
                          <a:latin typeface="微軟正黑體" pitchFamily="34" charset="-120"/>
                          <a:ea typeface="微軟正黑體" pitchFamily="34" charset="-120"/>
                        </a:rPr>
                        <a:t>日</a:t>
                      </a:r>
                      <a:endParaRPr lang="zh-TW" altLang="en-US" sz="2000" b="1" dirty="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val="10001"/>
                  </a:ext>
                </a:extLst>
              </a:tr>
              <a:tr h="360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b="1" kern="100" dirty="0">
                          <a:latin typeface="微軟正黑體" pitchFamily="34" charset="-120"/>
                          <a:ea typeface="微軟正黑體" pitchFamily="34" charset="-120"/>
                        </a:rPr>
                        <a:t>5</a:t>
                      </a:r>
                      <a:r>
                        <a:rPr lang="zh-TW" altLang="en-US" sz="2000" b="1" kern="100" dirty="0">
                          <a:latin typeface="微軟正黑體" pitchFamily="34" charset="-120"/>
                          <a:ea typeface="微軟正黑體" pitchFamily="34" charset="-120"/>
                        </a:rPr>
                        <a:t>月</a:t>
                      </a:r>
                      <a:r>
                        <a:rPr lang="en-US" altLang="zh-TW" sz="2000" b="1" kern="100" dirty="0">
                          <a:latin typeface="微軟正黑體" pitchFamily="34" charset="-120"/>
                          <a:ea typeface="微軟正黑體" pitchFamily="34" charset="-120"/>
                        </a:rPr>
                        <a:t>6</a:t>
                      </a:r>
                      <a:r>
                        <a:rPr lang="zh-TW" altLang="en-US" sz="2000" b="1"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2"/>
                  </a:ext>
                </a:extLst>
              </a:tr>
              <a:tr h="360438">
                <a:tc>
                  <a:txBody>
                    <a:bodyPr/>
                    <a:lstStyle/>
                    <a:p>
                      <a:pPr algn="ctr">
                        <a:lnSpc>
                          <a:spcPts val="1600"/>
                        </a:lnSpc>
                        <a:spcAft>
                          <a:spcPts val="0"/>
                        </a:spcAft>
                      </a:pPr>
                      <a:r>
                        <a:rPr lang="zh-TW" altLang="en-US" sz="2000" b="1"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b="1" kern="100" dirty="0">
                          <a:latin typeface="微軟正黑體" pitchFamily="34" charset="-120"/>
                          <a:ea typeface="微軟正黑體" pitchFamily="34" charset="-120"/>
                        </a:rPr>
                        <a:t>5</a:t>
                      </a:r>
                      <a:r>
                        <a:rPr lang="zh-TW" altLang="en-US" sz="2000" b="1" kern="100" dirty="0">
                          <a:latin typeface="微軟正黑體" pitchFamily="34" charset="-120"/>
                          <a:ea typeface="微軟正黑體" pitchFamily="34" charset="-120"/>
                        </a:rPr>
                        <a:t>月</a:t>
                      </a:r>
                      <a:r>
                        <a:rPr lang="en-US" altLang="zh-TW" sz="2000" b="1" kern="100" dirty="0">
                          <a:latin typeface="微軟正黑體" pitchFamily="34" charset="-120"/>
                          <a:ea typeface="微軟正黑體" pitchFamily="34" charset="-120"/>
                        </a:rPr>
                        <a:t>8</a:t>
                      </a:r>
                      <a:r>
                        <a:rPr lang="zh-TW" altLang="en-US" sz="2000" b="1"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3"/>
                  </a:ext>
                </a:extLst>
              </a:tr>
              <a:tr h="355555">
                <a:tc>
                  <a:txBody>
                    <a:bodyPr/>
                    <a:lstStyle/>
                    <a:p>
                      <a:pPr lvl="0" algn="ctr"/>
                      <a:r>
                        <a:rPr lang="zh-TW" altLang="en-US" sz="2000" b="1"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b="1" kern="100" dirty="0">
                          <a:solidFill>
                            <a:schemeClr val="tx1">
                              <a:lumMod val="95000"/>
                              <a:lumOff val="5000"/>
                            </a:schemeClr>
                          </a:solidFill>
                          <a:latin typeface="微軟正黑體" pitchFamily="34" charset="-120"/>
                          <a:ea typeface="微軟正黑體" pitchFamily="34" charset="-120"/>
                        </a:rPr>
                        <a:t>7</a:t>
                      </a:r>
                      <a:r>
                        <a:rPr lang="zh-TW" altLang="en-US" sz="2000" b="1" kern="100" dirty="0">
                          <a:solidFill>
                            <a:schemeClr val="tx1">
                              <a:lumMod val="95000"/>
                              <a:lumOff val="5000"/>
                            </a:schemeClr>
                          </a:solidFill>
                          <a:latin typeface="微軟正黑體" pitchFamily="34" charset="-120"/>
                          <a:ea typeface="微軟正黑體" pitchFamily="34" charset="-120"/>
                        </a:rPr>
                        <a:t>月</a:t>
                      </a:r>
                      <a:r>
                        <a:rPr lang="en-US" altLang="zh-TW" sz="2000" b="1" kern="100" dirty="0">
                          <a:solidFill>
                            <a:schemeClr val="tx1">
                              <a:lumMod val="95000"/>
                              <a:lumOff val="5000"/>
                            </a:schemeClr>
                          </a:solidFill>
                          <a:latin typeface="微軟正黑體" pitchFamily="34" charset="-120"/>
                          <a:ea typeface="微軟正黑體" pitchFamily="34" charset="-120"/>
                        </a:rPr>
                        <a:t>14</a:t>
                      </a:r>
                      <a:r>
                        <a:rPr lang="zh-TW" altLang="en-US" sz="2000" b="1" kern="100" dirty="0">
                          <a:solidFill>
                            <a:schemeClr val="tx1">
                              <a:lumMod val="95000"/>
                              <a:lumOff val="5000"/>
                            </a:schemeClr>
                          </a:solidFill>
                          <a:latin typeface="微軟正黑體" pitchFamily="34" charset="-120"/>
                          <a:ea typeface="微軟正黑體" pitchFamily="34" charset="-120"/>
                        </a:rPr>
                        <a:t>日</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689962887"/>
              </p:ext>
            </p:extLst>
          </p:nvPr>
        </p:nvGraphicFramePr>
        <p:xfrm>
          <a:off x="215516" y="1028625"/>
          <a:ext cx="8712968" cy="3483296"/>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6696744">
                  <a:extLst>
                    <a:ext uri="{9D8B030D-6E8A-4147-A177-3AD203B41FA5}">
                      <a16:colId xmlns:a16="http://schemas.microsoft.com/office/drawing/2014/main" val="20002"/>
                    </a:ext>
                  </a:extLst>
                </a:gridCol>
              </a:tblGrid>
              <a:tr h="393879">
                <a:tc>
                  <a:txBody>
                    <a:bodyPr/>
                    <a:lstStyle/>
                    <a:p>
                      <a:pPr algn="ctr"/>
                      <a:r>
                        <a:rPr lang="zh-TW" altLang="en-US" sz="2400" b="1" dirty="0">
                          <a:latin typeface="微軟正黑體" pitchFamily="34" charset="-120"/>
                          <a:ea typeface="微軟正黑體" pitchFamily="34" charset="-120"/>
                        </a:rPr>
                        <a:t>學校</a:t>
                      </a:r>
                    </a:p>
                  </a:txBody>
                  <a:tcPr marL="0" marR="0" marT="0" marB="0" anchor="ctr"/>
                </a:tc>
                <a:tc>
                  <a:txBody>
                    <a:bodyPr/>
                    <a:lstStyle/>
                    <a:p>
                      <a:pPr algn="ctr"/>
                      <a:r>
                        <a:rPr lang="zh-TW" altLang="en-US" sz="2400" b="1" dirty="0">
                          <a:latin typeface="微軟正黑體" pitchFamily="34" charset="-120"/>
                          <a:ea typeface="微軟正黑體" pitchFamily="34" charset="-120"/>
                        </a:rPr>
                        <a:t>名額</a:t>
                      </a:r>
                    </a:p>
                  </a:txBody>
                  <a:tcPr marL="0" marR="0" marT="0" marB="0" anchor="ctr"/>
                </a:tc>
                <a:tc>
                  <a:txBody>
                    <a:bodyPr/>
                    <a:lstStyle/>
                    <a:p>
                      <a:pPr algn="ctr"/>
                      <a:r>
                        <a:rPr lang="zh-TW" altLang="en-US" sz="2400" b="1" dirty="0">
                          <a:latin typeface="微軟正黑體" pitchFamily="34" charset="-120"/>
                          <a:ea typeface="微軟正黑體" pitchFamily="34" charset="-120"/>
                        </a:rPr>
                        <a:t>種類</a:t>
                      </a:r>
                    </a:p>
                  </a:txBody>
                  <a:tcPr marL="0" marR="0" marT="0" marB="0" anchor="ctr"/>
                </a:tc>
                <a:extLst>
                  <a:ext uri="{0D108BD9-81ED-4DB2-BD59-A6C34878D82A}">
                    <a16:rowId xmlns:a16="http://schemas.microsoft.com/office/drawing/2014/main" val="10000"/>
                  </a:ext>
                </a:extLst>
              </a:tr>
              <a:tr h="350312">
                <a:tc>
                  <a:txBody>
                    <a:bodyPr/>
                    <a:lstStyle/>
                    <a:p>
                      <a:pPr algn="ctr"/>
                      <a:r>
                        <a:rPr lang="zh-TW" altLang="en-US" sz="2000" b="1" kern="1200" dirty="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柔道、桌球、跆拳道</a:t>
                      </a:r>
                    </a:p>
                  </a:txBody>
                  <a:tcPr marL="0" marR="0" marT="0" marB="0" anchor="ctr"/>
                </a:tc>
                <a:extLst>
                  <a:ext uri="{0D108BD9-81ED-4DB2-BD59-A6C34878D82A}">
                    <a16:rowId xmlns:a16="http://schemas.microsoft.com/office/drawing/2014/main" val="10001"/>
                  </a:ext>
                </a:extLst>
              </a:tr>
              <a:tr h="288032">
                <a:tc>
                  <a:txBody>
                    <a:bodyPr/>
                    <a:lstStyle/>
                    <a:p>
                      <a:pPr algn="ctr"/>
                      <a:r>
                        <a:rPr lang="zh-TW" altLang="en-US" sz="2000" b="1" dirty="0">
                          <a:effectLst/>
                          <a:latin typeface="微軟正黑體" pitchFamily="34" charset="-120"/>
                          <a:ea typeface="微軟正黑體" pitchFamily="34" charset="-120"/>
                        </a:rPr>
                        <a:t>二林工商</a:t>
                      </a:r>
                    </a:p>
                  </a:txBody>
                  <a:tcPr marL="0" marR="0" marT="0" marB="0" anchor="ctr"/>
                </a:tc>
                <a:tc>
                  <a:txBody>
                    <a:bodyPr/>
                    <a:lstStyle/>
                    <a:p>
                      <a:pPr algn="ctr"/>
                      <a:r>
                        <a:rPr lang="en-US" altLang="zh-TW" sz="2000" b="1" dirty="0">
                          <a:latin typeface="微軟正黑體" pitchFamily="34" charset="-120"/>
                          <a:ea typeface="微軟正黑體" pitchFamily="34" charset="-120"/>
                        </a:rPr>
                        <a:t>24</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拳擊、舉重、田徑、排球</a:t>
                      </a:r>
                    </a:p>
                  </a:txBody>
                  <a:tcPr marL="0" marR="0" marT="0" marB="0" anchor="ctr"/>
                </a:tc>
                <a:extLst>
                  <a:ext uri="{0D108BD9-81ED-4DB2-BD59-A6C34878D82A}">
                    <a16:rowId xmlns:a16="http://schemas.microsoft.com/office/drawing/2014/main" val="10002"/>
                  </a:ext>
                </a:extLst>
              </a:tr>
              <a:tr h="330042">
                <a:tc>
                  <a:txBody>
                    <a:bodyPr/>
                    <a:lstStyle/>
                    <a:p>
                      <a:pPr algn="ctr"/>
                      <a:r>
                        <a:rPr lang="zh-TW" altLang="en-US" sz="2000" b="1" kern="1200" dirty="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a:t>
                      </a:r>
                    </a:p>
                  </a:txBody>
                  <a:tcPr marL="0" marR="0" marT="0" marB="0" anchor="ctr"/>
                </a:tc>
                <a:extLst>
                  <a:ext uri="{0D108BD9-81ED-4DB2-BD59-A6C34878D82A}">
                    <a16:rowId xmlns:a16="http://schemas.microsoft.com/office/drawing/2014/main" val="10003"/>
                  </a:ext>
                </a:extLst>
              </a:tr>
              <a:tr h="330042">
                <a:tc>
                  <a:txBody>
                    <a:bodyPr/>
                    <a:lstStyle/>
                    <a:p>
                      <a:pPr algn="ctr"/>
                      <a:r>
                        <a:rPr lang="zh-TW" altLang="en-US" sz="2000" b="1" dirty="0">
                          <a:latin typeface="微軟正黑體" pitchFamily="34" charset="-120"/>
                          <a:ea typeface="微軟正黑體" pitchFamily="34" charset="-120"/>
                        </a:rPr>
                        <a:t>崇實高工</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田徑、跆拳道、羽球</a:t>
                      </a:r>
                    </a:p>
                  </a:txBody>
                  <a:tcPr marL="0" marR="0" marT="0" marB="0" anchor="ctr"/>
                </a:tc>
                <a:extLst>
                  <a:ext uri="{0D108BD9-81ED-4DB2-BD59-A6C34878D82A}">
                    <a16:rowId xmlns:a16="http://schemas.microsoft.com/office/drawing/2014/main" val="10004"/>
                  </a:ext>
                </a:extLst>
              </a:tr>
              <a:tr h="399680">
                <a:tc>
                  <a:txBody>
                    <a:bodyPr/>
                    <a:lstStyle/>
                    <a:p>
                      <a:pPr algn="ctr"/>
                      <a:r>
                        <a:rPr lang="zh-TW" altLang="en-US" sz="2000" b="1" kern="1200" dirty="0">
                          <a:latin typeface="微軟正黑體" pitchFamily="34" charset="-120"/>
                          <a:ea typeface="微軟正黑體" pitchFamily="34" charset="-120"/>
                        </a:rPr>
                        <a:t>彰化藝</a:t>
                      </a:r>
                      <a:r>
                        <a:rPr lang="zh-TW" altLang="en-US" sz="2000" b="1" dirty="0">
                          <a:latin typeface="微軟正黑體" pitchFamily="34" charset="-120"/>
                          <a:ea typeface="微軟正黑體" pitchFamily="34" charset="-120"/>
                        </a:rPr>
                        <a:t>中</a:t>
                      </a:r>
                    </a:p>
                  </a:txBody>
                  <a:tcPr marL="0" marR="0" marT="0" marB="0" anchor="ctr"/>
                </a:tc>
                <a:tc>
                  <a:txBody>
                    <a:bodyPr/>
                    <a:lstStyle/>
                    <a:p>
                      <a:pPr algn="ctr"/>
                      <a:r>
                        <a:rPr lang="en-US" altLang="zh-TW" sz="2000" b="1" dirty="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棒球、桌球、曲棍球、拳擊、田徑、游泳、</a:t>
                      </a:r>
                      <a:r>
                        <a:rPr lang="zh-TW" altLang="en-US" sz="2000" b="1" dirty="0">
                          <a:solidFill>
                            <a:srgbClr val="FF0000"/>
                          </a:solidFill>
                          <a:latin typeface="微軟正黑體" pitchFamily="34" charset="-120"/>
                          <a:ea typeface="微軟正黑體" pitchFamily="34" charset="-120"/>
                        </a:rPr>
                        <a:t>射箭</a:t>
                      </a:r>
                    </a:p>
                  </a:txBody>
                  <a:tcPr marL="0" marR="0" marT="0" marB="0" anchor="ctr"/>
                </a:tc>
                <a:extLst>
                  <a:ext uri="{0D108BD9-81ED-4DB2-BD59-A6C34878D82A}">
                    <a16:rowId xmlns:a16="http://schemas.microsoft.com/office/drawing/2014/main" val="10005"/>
                  </a:ext>
                </a:extLst>
              </a:tr>
              <a:tr h="330042">
                <a:tc>
                  <a:txBody>
                    <a:bodyPr/>
                    <a:lstStyle/>
                    <a:p>
                      <a:pPr algn="ctr"/>
                      <a:r>
                        <a:rPr lang="zh-TW" altLang="en-US" sz="2000" b="1" dirty="0">
                          <a:latin typeface="微軟正黑體" pitchFamily="34" charset="-120"/>
                          <a:ea typeface="微軟正黑體" pitchFamily="34" charset="-120"/>
                        </a:rPr>
                        <a:t>二林高中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拳擊、田徑、巧固球</a:t>
                      </a:r>
                    </a:p>
                  </a:txBody>
                  <a:tcPr marL="0" marR="0" marT="0" marB="0" anchor="ctr"/>
                </a:tc>
                <a:extLst>
                  <a:ext uri="{0D108BD9-81ED-4DB2-BD59-A6C34878D82A}">
                    <a16:rowId xmlns:a16="http://schemas.microsoft.com/office/drawing/2014/main" val="10006"/>
                  </a:ext>
                </a:extLst>
              </a:tr>
              <a:tr h="340644">
                <a:tc>
                  <a:txBody>
                    <a:bodyPr/>
                    <a:lstStyle/>
                    <a:p>
                      <a:pPr algn="ctr"/>
                      <a:r>
                        <a:rPr lang="zh-TW" altLang="en-US" sz="2000" b="1" dirty="0">
                          <a:latin typeface="微軟正黑體" pitchFamily="34" charset="-120"/>
                          <a:ea typeface="微軟正黑體" pitchFamily="34" charset="-120"/>
                        </a:rPr>
                        <a:t>成功高中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拳擊、田徑、籃球</a:t>
                      </a:r>
                    </a:p>
                  </a:txBody>
                  <a:tcPr marL="0" marR="0" marT="0" marB="0" anchor="ctr"/>
                </a:tc>
                <a:extLst>
                  <a:ext uri="{0D108BD9-81ED-4DB2-BD59-A6C34878D82A}">
                    <a16:rowId xmlns:a16="http://schemas.microsoft.com/office/drawing/2014/main" val="10007"/>
                  </a:ext>
                </a:extLst>
              </a:tr>
              <a:tr h="373813">
                <a:tc>
                  <a:txBody>
                    <a:bodyPr/>
                    <a:lstStyle/>
                    <a:p>
                      <a:pPr algn="ctr"/>
                      <a:r>
                        <a:rPr lang="zh-TW" altLang="en-US" sz="2000" b="1" dirty="0">
                          <a:latin typeface="微軟正黑體" pitchFamily="34" charset="-120"/>
                          <a:ea typeface="微軟正黑體" pitchFamily="34" charset="-120"/>
                        </a:rPr>
                        <a:t>田中高中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p>
                  </a:txBody>
                  <a:tcPr marL="0" marR="0" marT="0" marB="0" anchor="ctr"/>
                </a:tc>
                <a:tc>
                  <a:txBody>
                    <a:bodyPr/>
                    <a:lstStyle/>
                    <a:p>
                      <a:pPr algn="l"/>
                      <a:r>
                        <a:rPr lang="zh-TW" altLang="en-US" sz="2000" b="1" dirty="0">
                          <a:latin typeface="微軟正黑體" pitchFamily="34" charset="-120"/>
                          <a:ea typeface="微軟正黑體" pitchFamily="34" charset="-120"/>
                        </a:rPr>
                        <a:t> 籃球、田徑、武術、羽球</a:t>
                      </a:r>
                    </a:p>
                  </a:txBody>
                  <a:tcPr marL="0" marR="0" marT="0" marB="0" anchor="ctr"/>
                </a:tc>
                <a:extLst>
                  <a:ext uri="{0D108BD9-81ED-4DB2-BD59-A6C34878D82A}">
                    <a16:rowId xmlns:a16="http://schemas.microsoft.com/office/drawing/2014/main" val="10008"/>
                  </a:ext>
                </a:extLst>
              </a:tr>
              <a:tr h="330042">
                <a:tc>
                  <a:txBody>
                    <a:bodyPr/>
                    <a:lstStyle/>
                    <a:p>
                      <a:pPr algn="ctr"/>
                      <a:r>
                        <a:rPr lang="zh-TW" altLang="en-US" sz="2000" b="1" dirty="0">
                          <a:latin typeface="微軟正黑體" pitchFamily="34" charset="-120"/>
                          <a:ea typeface="微軟正黑體" pitchFamily="34" charset="-120"/>
                        </a:rPr>
                        <a:t>和美高中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排球、田徑、武術</a:t>
                      </a:r>
                    </a:p>
                  </a:txBody>
                  <a:tcPr marL="0" marR="0" marT="0" marB="0" anchor="ctr"/>
                </a:tc>
                <a:extLst>
                  <a:ext uri="{0D108BD9-81ED-4DB2-BD59-A6C34878D82A}">
                    <a16:rowId xmlns:a16="http://schemas.microsoft.com/office/drawing/2014/main" val="10009"/>
                  </a:ext>
                </a:extLst>
              </a:tr>
            </a:tbl>
          </a:graphicData>
        </a:graphic>
      </p:graphicFrame>
      <p:pic>
        <p:nvPicPr>
          <p:cNvPr id="7" name="圖片 6"/>
          <p:cNvPicPr>
            <a:picLocks noChangeAspect="1"/>
          </p:cNvPicPr>
          <p:nvPr/>
        </p:nvPicPr>
        <p:blipFill>
          <a:blip r:embed="rId3" cstate="print"/>
          <a:srcRect/>
          <a:stretch>
            <a:fillRect/>
          </a:stretch>
        </p:blipFill>
        <p:spPr bwMode="auto">
          <a:xfrm>
            <a:off x="7650683" y="3280157"/>
            <a:ext cx="1062044" cy="2571576"/>
          </a:xfrm>
          <a:prstGeom prst="rect">
            <a:avLst/>
          </a:prstGeom>
          <a:noFill/>
          <a:ln>
            <a:noFill/>
          </a:ln>
          <a:effectLst>
            <a:outerShdw blurRad="50800" dist="38100" dir="2700000" algn="tl" rotWithShape="0">
              <a:prstClr val="black">
                <a:alpha val="40000"/>
              </a:prstClr>
            </a:outerShdw>
          </a:effectLst>
        </p:spPr>
      </p:pic>
      <p:graphicFrame>
        <p:nvGraphicFramePr>
          <p:cNvPr id="8" name="表格 7"/>
          <p:cNvGraphicFramePr>
            <a:graphicFrameLocks noGrp="1"/>
          </p:cNvGraphicFramePr>
          <p:nvPr>
            <p:extLst>
              <p:ext uri="{D42A27DB-BD31-4B8C-83A1-F6EECF244321}">
                <p14:modId xmlns:p14="http://schemas.microsoft.com/office/powerpoint/2010/main" val="4157326149"/>
              </p:ext>
            </p:extLst>
          </p:nvPr>
        </p:nvGraphicFramePr>
        <p:xfrm>
          <a:off x="4716016" y="4900640"/>
          <a:ext cx="2232248" cy="887704"/>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tblGrid>
              <a:tr h="432739">
                <a:tc>
                  <a:txBody>
                    <a:bodyPr/>
                    <a:lstStyle/>
                    <a:p>
                      <a:pPr marL="342900" indent="-342900" algn="ctr">
                        <a:buFont typeface="Wingdings" pitchFamily="2" charset="2"/>
                        <a:buChar char="l"/>
                      </a:pPr>
                      <a:r>
                        <a:rPr lang="zh-TW" altLang="en-US" sz="2000" dirty="0">
                          <a:solidFill>
                            <a:srgbClr val="002060"/>
                          </a:solidFill>
                          <a:latin typeface="微軟正黑體" pitchFamily="34" charset="-120"/>
                          <a:ea typeface="微軟正黑體" pitchFamily="34" charset="-120"/>
                        </a:rPr>
                        <a:t>可跨區報名</a:t>
                      </a:r>
                    </a:p>
                  </a:txBody>
                  <a:tcPr marL="0" marR="0" anchor="ctr">
                    <a:solidFill>
                      <a:schemeClr val="accent2">
                        <a:lumMod val="60000"/>
                        <a:lumOff val="40000"/>
                      </a:schemeClr>
                    </a:solidFill>
                  </a:tcPr>
                </a:tc>
                <a:extLst>
                  <a:ext uri="{0D108BD9-81ED-4DB2-BD59-A6C34878D82A}">
                    <a16:rowId xmlns:a16="http://schemas.microsoft.com/office/drawing/2014/main" val="10000"/>
                  </a:ext>
                </a:extLst>
              </a:tr>
              <a:tr h="454965">
                <a:tc>
                  <a:txBody>
                    <a:bodyPr/>
                    <a:lstStyle/>
                    <a:p>
                      <a:pPr marL="342900" indent="-342900" algn="ctr">
                        <a:buFont typeface="Wingdings" pitchFamily="2" charset="2"/>
                        <a:buChar char="l"/>
                      </a:pPr>
                      <a:r>
                        <a:rPr lang="zh-TW" altLang="en-US" sz="2000" b="1" dirty="0">
                          <a:solidFill>
                            <a:srgbClr val="002060"/>
                          </a:solidFill>
                          <a:latin typeface="微軟正黑體" pitchFamily="34" charset="-120"/>
                          <a:ea typeface="微軟正黑體" pitchFamily="34" charset="-120"/>
                        </a:rPr>
                        <a:t>採術科成績</a:t>
                      </a:r>
                    </a:p>
                  </a:txBody>
                  <a:tcPr marL="0" marR="0" anchor="ct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11" name="文字方塊 10">
            <a:extLst>
              <a:ext uri="{FF2B5EF4-FFF2-40B4-BE49-F238E27FC236}">
                <a16:creationId xmlns:a16="http://schemas.microsoft.com/office/drawing/2014/main" id="{D4346CAC-A9E0-4ED1-A926-02AC8AF426EC}"/>
              </a:ext>
            </a:extLst>
          </p:cNvPr>
          <p:cNvSpPr txBox="1"/>
          <p:nvPr/>
        </p:nvSpPr>
        <p:spPr>
          <a:xfrm>
            <a:off x="4598052" y="6131915"/>
            <a:ext cx="4330432"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名額種類僅供參考，應以當年度簡章為準</a:t>
            </a:r>
          </a:p>
        </p:txBody>
      </p:sp>
    </p:spTree>
    <p:extLst>
      <p:ext uri="{BB962C8B-B14F-4D97-AF65-F5344CB8AC3E}">
        <p14:creationId xmlns:p14="http://schemas.microsoft.com/office/powerpoint/2010/main" val="1736874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41</a:t>
            </a:fld>
            <a:endParaRPr lang="en-US" altLang="zh-TW"/>
          </a:p>
        </p:txBody>
      </p:sp>
      <p:grpSp>
        <p:nvGrpSpPr>
          <p:cNvPr id="47109" name="群組 7"/>
          <p:cNvGrpSpPr>
            <a:grpSpLocks/>
          </p:cNvGrpSpPr>
          <p:nvPr/>
        </p:nvGrpSpPr>
        <p:grpSpPr bwMode="auto">
          <a:xfrm>
            <a:off x="370424" y="1095416"/>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lang="en-US" altLang="zh-TW" sz="2400" b="1" dirty="0">
                  <a:latin typeface="微軟正黑體" pitchFamily="34" charset="-120"/>
                  <a:ea typeface="微軟正黑體" pitchFamily="34" charset="-120"/>
                </a:rPr>
                <a:t>25</a:t>
              </a:r>
              <a:r>
                <a:rPr kumimoji="0" lang="zh-TW" altLang="en-US" sz="2400" b="1" dirty="0">
                  <a:latin typeface="微軟正黑體" pitchFamily="34" charset="-120"/>
                  <a:ea typeface="微軟正黑體" pitchFamily="34" charset="-120"/>
                </a:rPr>
                <a:t>名，男女兼收</a:t>
              </a:r>
              <a:r>
                <a:rPr lang="zh-TW" altLang="en-US"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16</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11</a:t>
              </a:r>
              <a:r>
                <a:rPr kumimoji="0" lang="zh-TW" altLang="en-US" sz="2400" b="1" dirty="0">
                  <a:latin typeface="微軟正黑體" pitchFamily="34" charset="-120"/>
                  <a:ea typeface="微軟正黑體" pitchFamily="34" charset="-120"/>
                </a:rPr>
                <a:t>日辦理科學能力檢定</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a:t>
              </a:r>
              <a:r>
                <a:rPr kumimoji="0" lang="en-US" altLang="zh-TW" sz="2400" b="1" dirty="0">
                  <a:solidFill>
                    <a:schemeClr val="tx1"/>
                  </a:solidFill>
                  <a:latin typeface="微軟正黑體" pitchFamily="34" charset="-120"/>
                  <a:ea typeface="微軟正黑體" pitchFamily="34" charset="-120"/>
                </a:rPr>
                <a:t>7</a:t>
              </a:r>
              <a:r>
                <a:rPr kumimoji="0" lang="zh-TW" altLang="en-US" sz="2400" b="1" dirty="0">
                  <a:solidFill>
                    <a:schemeClr val="tx1"/>
                  </a:solidFill>
                  <a:latin typeface="微軟正黑體" pitchFamily="34" charset="-120"/>
                  <a:ea typeface="微軟正黑體" pitchFamily="34" charset="-120"/>
                </a:rPr>
                <a:t>日報到</a:t>
              </a: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endParaRPr kumimoji="0" lang="en-US" altLang="zh-TW" sz="3200" b="1" dirty="0">
                <a:latin typeface="微軟正黑體" pitchFamily="34" charset="-120"/>
                <a:ea typeface="微軟正黑體" pitchFamily="34" charset="-120"/>
              </a:endParaRPr>
            </a:p>
            <a:p>
              <a:pPr algn="ctr" defTabSz="1422400" fontAlgn="auto">
                <a:spcBef>
                  <a:spcPts val="0"/>
                </a:spcBef>
                <a:spcAft>
                  <a:spcPts val="0"/>
                </a:spcAft>
                <a:defRPr/>
              </a:pPr>
              <a:r>
                <a:rPr lang="en-US" altLang="zh-TW" sz="3200" b="1" dirty="0">
                  <a:latin typeface="微軟正黑體" pitchFamily="34" charset="-120"/>
                  <a:ea typeface="微軟正黑體" pitchFamily="34" charset="-120"/>
                </a:rPr>
                <a:t>(112</a:t>
              </a:r>
              <a:r>
                <a:rPr lang="zh-TW" altLang="en-US" sz="3200" b="1" dirty="0">
                  <a:latin typeface="微軟正黑體" pitchFamily="34" charset="-120"/>
                  <a:ea typeface="微軟正黑體" pitchFamily="34" charset="-120"/>
                </a:rPr>
                <a:t>年</a:t>
              </a:r>
              <a:r>
                <a:rPr lang="en-US" altLang="zh-TW" sz="3200" b="1" dirty="0">
                  <a:latin typeface="微軟正黑體" pitchFamily="34" charset="-120"/>
                  <a:ea typeface="微軟正黑體" pitchFamily="34" charset="-120"/>
                </a:rPr>
                <a:t>)</a:t>
              </a:r>
              <a:endParaRPr kumimoji="0" lang="zh-TW" altLang="en-US" sz="3200" b="1" dirty="0">
                <a:latin typeface="微軟正黑體" pitchFamily="34" charset="-120"/>
                <a:ea typeface="微軟正黑體" pitchFamily="34" charset="-120"/>
              </a:endParaRP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176213" lvl="1" indent="-176213"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依科學能力檢定</a:t>
              </a:r>
              <a:r>
                <a:rPr kumimoji="0" lang="en-US" altLang="zh-TW" sz="2400" b="1" dirty="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a:latin typeface="微軟正黑體" pitchFamily="34" charset="-120"/>
                  <a:ea typeface="微軟正黑體" pitchFamily="34" charset="-120"/>
                </a:rPr>
                <a:t>實驗實作</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成績高低排序，擇優錄取</a:t>
              </a:r>
              <a:r>
                <a:rPr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名、備取若干名</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9064" y="-100"/>
            <a:ext cx="9134936" cy="812942"/>
          </a:xfrm>
          <a:prstGeom prst="rect">
            <a:avLst/>
          </a:prstGeom>
          <a:solidFill>
            <a:schemeClr val="accent5">
              <a:lumMod val="50000"/>
            </a:schemeClr>
          </a:solidFill>
          <a:ln>
            <a:no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latin typeface="微軟正黑體" pitchFamily="34" charset="-120"/>
                <a:ea typeface="微軟正黑體" pitchFamily="34" charset="-120"/>
              </a:rPr>
              <a:t>112</a:t>
            </a:r>
            <a:r>
              <a:rPr lang="zh-TW" altLang="en-US" b="1" dirty="0">
                <a:solidFill>
                  <a:schemeClr val="bg1"/>
                </a:solidFill>
                <a:latin typeface="微軟正黑體" pitchFamily="34" charset="-120"/>
                <a:ea typeface="微軟正黑體" pitchFamily="34" charset="-120"/>
              </a:rPr>
              <a:t>學年度特色招生科學班甄選入學</a:t>
            </a:r>
            <a:endParaRPr lang="en-US" altLang="zh-TW" b="1" dirty="0">
              <a:solidFill>
                <a:schemeClr val="bg1"/>
              </a:solidFill>
              <a:latin typeface="微軟正黑體" pitchFamily="34" charset="-120"/>
              <a:ea typeface="微軟正黑體" pitchFamily="34" charset="-120"/>
            </a:endParaRPr>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sp>
        <p:nvSpPr>
          <p:cNvPr id="21" name="文字方塊 20">
            <a:extLst>
              <a:ext uri="{FF2B5EF4-FFF2-40B4-BE49-F238E27FC236}">
                <a16:creationId xmlns:a16="http://schemas.microsoft.com/office/drawing/2014/main" id="{8D5FD8B0-978B-4B30-9724-8E69E7FEE4CE}"/>
              </a:ext>
            </a:extLst>
          </p:cNvPr>
          <p:cNvSpPr txBox="1"/>
          <p:nvPr/>
        </p:nvSpPr>
        <p:spPr>
          <a:xfrm>
            <a:off x="2843808" y="6387625"/>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2238862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0" y="-14896"/>
            <a:ext cx="9144000" cy="851608"/>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學年度實用技能學程</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a:solidFill>
                    <a:schemeClr val="tx1"/>
                  </a:solidFill>
                  <a:latin typeface="微軟正黑體" pitchFamily="34" charset="-120"/>
                  <a:ea typeface="微軟正黑體" pitchFamily="34" charset="-120"/>
                </a:rPr>
                <a:t>非技藝班學生亦可報名</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需附生涯發展規劃書</a:t>
              </a:r>
              <a:r>
                <a:rPr lang="en-US" altLang="zh-TW" sz="2400" b="1" dirty="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曾選習國中技藝教育學生優先於未曾選習學生分發</a:t>
              </a:r>
            </a:p>
          </p:txBody>
        </p:sp>
      </p:grpSp>
      <p:graphicFrame>
        <p:nvGraphicFramePr>
          <p:cNvPr id="13" name="資料庫圖表 12"/>
          <p:cNvGraphicFramePr/>
          <p:nvPr>
            <p:extLst>
              <p:ext uri="{D42A27DB-BD31-4B8C-83A1-F6EECF244321}">
                <p14:modId xmlns:p14="http://schemas.microsoft.com/office/powerpoint/2010/main" val="3125236906"/>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手繪多邊形: 圖案 3">
            <a:extLst>
              <a:ext uri="{FF2B5EF4-FFF2-40B4-BE49-F238E27FC236}">
                <a16:creationId xmlns:a16="http://schemas.microsoft.com/office/drawing/2014/main" id="{99422552-6CD2-4396-89CA-C2742C8C4DEB}"/>
              </a:ext>
            </a:extLst>
          </p:cNvPr>
          <p:cNvSpPr/>
          <p:nvPr/>
        </p:nvSpPr>
        <p:spPr>
          <a:xfrm>
            <a:off x="4211960" y="4049382"/>
            <a:ext cx="4824536" cy="699660"/>
          </a:xfrm>
          <a:custGeom>
            <a:avLst/>
            <a:gdLst>
              <a:gd name="connsiteX0" fmla="*/ 0 w 4824536"/>
              <a:gd name="connsiteY0" fmla="*/ 116612 h 699660"/>
              <a:gd name="connsiteX1" fmla="*/ 116612 w 4824536"/>
              <a:gd name="connsiteY1" fmla="*/ 0 h 699660"/>
              <a:gd name="connsiteX2" fmla="*/ 4707924 w 4824536"/>
              <a:gd name="connsiteY2" fmla="*/ 0 h 699660"/>
              <a:gd name="connsiteX3" fmla="*/ 4824536 w 4824536"/>
              <a:gd name="connsiteY3" fmla="*/ 116612 h 699660"/>
              <a:gd name="connsiteX4" fmla="*/ 4824536 w 4824536"/>
              <a:gd name="connsiteY4" fmla="*/ 583048 h 699660"/>
              <a:gd name="connsiteX5" fmla="*/ 4707924 w 4824536"/>
              <a:gd name="connsiteY5" fmla="*/ 699660 h 699660"/>
              <a:gd name="connsiteX6" fmla="*/ 116612 w 4824536"/>
              <a:gd name="connsiteY6" fmla="*/ 699660 h 699660"/>
              <a:gd name="connsiteX7" fmla="*/ 0 w 4824536"/>
              <a:gd name="connsiteY7" fmla="*/ 583048 h 699660"/>
              <a:gd name="connsiteX8" fmla="*/ 0 w 4824536"/>
              <a:gd name="connsiteY8" fmla="*/ 116612 h 69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4536" h="699660">
                <a:moveTo>
                  <a:pt x="0" y="116612"/>
                </a:moveTo>
                <a:cubicBezTo>
                  <a:pt x="0" y="52209"/>
                  <a:pt x="52209" y="0"/>
                  <a:pt x="116612" y="0"/>
                </a:cubicBezTo>
                <a:lnTo>
                  <a:pt x="4707924" y="0"/>
                </a:lnTo>
                <a:cubicBezTo>
                  <a:pt x="4772327" y="0"/>
                  <a:pt x="4824536" y="52209"/>
                  <a:pt x="4824536" y="116612"/>
                </a:cubicBezTo>
                <a:lnTo>
                  <a:pt x="4824536" y="583048"/>
                </a:lnTo>
                <a:cubicBezTo>
                  <a:pt x="4824536" y="647451"/>
                  <a:pt x="4772327" y="699660"/>
                  <a:pt x="4707924" y="699660"/>
                </a:cubicBezTo>
                <a:lnTo>
                  <a:pt x="116612" y="699660"/>
                </a:lnTo>
                <a:cubicBezTo>
                  <a:pt x="52209" y="699660"/>
                  <a:pt x="0" y="647451"/>
                  <a:pt x="0" y="583048"/>
                </a:cubicBezTo>
                <a:lnTo>
                  <a:pt x="0" y="116612"/>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3685" tIns="83685" rIns="83685" bIns="83685" numCol="1" spcCol="1270" anchor="ctr" anchorCtr="0">
            <a:noAutofit/>
          </a:bodyPr>
          <a:lstStyle/>
          <a:p>
            <a:pPr marL="0" lvl="0" indent="0" algn="ctr" defTabSz="57785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全國實用技能學程輔導分發委員會</a:t>
            </a:r>
            <a:br>
              <a:rPr lang="en-US" altLang="zh-TW" sz="1300" b="1" kern="1200" dirty="0">
                <a:latin typeface="微軟正黑體" panose="020B0604030504040204" pitchFamily="34" charset="-120"/>
                <a:ea typeface="微軟正黑體" panose="020B0604030504040204" pitchFamily="34" charset="-120"/>
              </a:rPr>
            </a:br>
            <a:r>
              <a:rPr lang="en-US" altLang="zh-TW" sz="1300" b="1" kern="1200" dirty="0">
                <a:latin typeface="微軟正黑體" panose="020B0604030504040204" pitchFamily="34" charset="-120"/>
                <a:ea typeface="微軟正黑體" panose="020B0604030504040204" pitchFamily="34" charset="-120"/>
              </a:rPr>
              <a:t>https://www.pntcv.ntct.edu.tw/ischool/publish_page/201/</a:t>
            </a:r>
            <a:endParaRPr lang="zh-TW" altLang="en-US" sz="1300" b="1" kern="12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42</a:t>
            </a:fld>
            <a:endParaRPr lang="zh-TW" altLang="en-US">
              <a:solidFill>
                <a:prstClr val="black">
                  <a:tint val="75000"/>
                </a:prstClr>
              </a:solidFill>
            </a:endParaRPr>
          </a:p>
        </p:txBody>
      </p:sp>
      <p:pic>
        <p:nvPicPr>
          <p:cNvPr id="5122" name="Picture 2">
            <a:extLst>
              <a:ext uri="{FF2B5EF4-FFF2-40B4-BE49-F238E27FC236}">
                <a16:creationId xmlns:a16="http://schemas.microsoft.com/office/drawing/2014/main" id="{B87CEF09-3ABB-4744-9371-35160D501B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0328" y="4993704"/>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824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096" y="0"/>
            <a:ext cx="9145096" cy="764704"/>
          </a:xfrm>
          <a:prstGeom prst="rect">
            <a:avLst/>
          </a:prstGeom>
          <a:solidFill>
            <a:schemeClr val="accent6">
              <a:lumMod val="50000"/>
            </a:schemeClr>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20000"/>
              </a:lnSpc>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學年度彰化區實用技能學程招生科班</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id="{E759F1CB-DD4B-4A1D-BEFE-2ADC25D1EAFB}"/>
              </a:ext>
            </a:extLst>
          </p:cNvPr>
          <p:cNvGraphicFramePr>
            <a:graphicFrameLocks noGrp="1"/>
          </p:cNvGraphicFramePr>
          <p:nvPr>
            <p:extLst>
              <p:ext uri="{D42A27DB-BD31-4B8C-83A1-F6EECF244321}">
                <p14:modId xmlns:p14="http://schemas.microsoft.com/office/powerpoint/2010/main" val="1504866804"/>
              </p:ext>
            </p:extLst>
          </p:nvPr>
        </p:nvGraphicFramePr>
        <p:xfrm>
          <a:off x="196692" y="1184830"/>
          <a:ext cx="8749520" cy="5171520"/>
        </p:xfrm>
        <a:graphic>
          <a:graphicData uri="http://schemas.openxmlformats.org/drawingml/2006/table">
            <a:tbl>
              <a:tblPr firstRow="1" bandRow="1"/>
              <a:tblGrid>
                <a:gridCol w="1563798">
                  <a:extLst>
                    <a:ext uri="{9D8B030D-6E8A-4147-A177-3AD203B41FA5}">
                      <a16:colId xmlns:a16="http://schemas.microsoft.com/office/drawing/2014/main" val="613883639"/>
                    </a:ext>
                  </a:extLst>
                </a:gridCol>
                <a:gridCol w="7185722">
                  <a:extLst>
                    <a:ext uri="{9D8B030D-6E8A-4147-A177-3AD203B41FA5}">
                      <a16:colId xmlns:a16="http://schemas.microsoft.com/office/drawing/2014/main" val="1653626948"/>
                    </a:ext>
                  </a:extLst>
                </a:gridCol>
              </a:tblGrid>
              <a:tr h="412375">
                <a:tc>
                  <a:txBody>
                    <a:bodyPr/>
                    <a:lstStyle/>
                    <a:p>
                      <a:pPr algn="ctr">
                        <a:spcAft>
                          <a:spcPts val="0"/>
                        </a:spcAft>
                      </a:pPr>
                      <a:r>
                        <a:rPr lang="zh-TW" sz="23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zh-TW" sz="23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實用技能學程科別</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509249565"/>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大慶商工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汽車修護科、餐飲技術科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451967269"/>
                  </a:ext>
                </a:extLst>
              </a:tr>
              <a:tr h="780623">
                <a:tc>
                  <a:txBody>
                    <a:bodyPr/>
                    <a:lstStyle/>
                    <a:p>
                      <a:pPr 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達德商工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機械加工科、汽車修護科、美髮技術科、餐飲技術科、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水電技術科、烘焙食品科、多媒體技術科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456253525"/>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二林工商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469349247"/>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北斗家商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美髮技術科、美顏技術科、餐飲技術科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3613065227"/>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永靖高工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alt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a:t>
                      </a: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a:t>
                      </a:r>
                      <a:endParaRPr lang="zh-TW" sz="14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866149266"/>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秀水高工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電機修護科、機械加工科、營造技術科</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141948629"/>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員林家商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美顏技術科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日</a:t>
                      </a:r>
                      <a:r>
                        <a:rPr lang="en-US" alt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78160689"/>
                  </a:ext>
                </a:extLst>
              </a:tr>
              <a:tr h="489304">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員林農工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休閒農業科、烘焙食品科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2470291989"/>
                  </a:ext>
                </a:extLst>
              </a:tr>
              <a:tr h="489304">
                <a:tc>
                  <a:txBody>
                    <a:bodyPr/>
                    <a:lstStyle/>
                    <a:p>
                      <a:pPr algn="ctr">
                        <a:spcAft>
                          <a:spcPts val="0"/>
                        </a:spcAft>
                      </a:pPr>
                      <a:r>
                        <a:rPr lang="zh-TW" sz="2400" b="1"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鹿港高中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商用資訊科</a:t>
                      </a:r>
                      <a:r>
                        <a:rPr 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u="none"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u="none"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2183038899"/>
                  </a:ext>
                </a:extLst>
              </a:tr>
            </a:tbl>
          </a:graphicData>
        </a:graphic>
      </p:graphicFrame>
      <p:sp>
        <p:nvSpPr>
          <p:cNvPr id="6" name="文字方塊 5">
            <a:extLst>
              <a:ext uri="{FF2B5EF4-FFF2-40B4-BE49-F238E27FC236}">
                <a16:creationId xmlns:a16="http://schemas.microsoft.com/office/drawing/2014/main" id="{71EF24C2-0108-4EA8-B658-05BB436F1935}"/>
              </a:ext>
            </a:extLst>
          </p:cNvPr>
          <p:cNvSpPr txBox="1"/>
          <p:nvPr/>
        </p:nvSpPr>
        <p:spPr>
          <a:xfrm>
            <a:off x="3347864" y="6375786"/>
            <a:ext cx="3096344"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招生名額請參閱當年度簡章</a:t>
            </a:r>
          </a:p>
        </p:txBody>
      </p:sp>
    </p:spTree>
    <p:extLst>
      <p:ext uri="{BB962C8B-B14F-4D97-AF65-F5344CB8AC3E}">
        <p14:creationId xmlns:p14="http://schemas.microsoft.com/office/powerpoint/2010/main" val="4257447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群組 28">
            <a:extLst>
              <a:ext uri="{FF2B5EF4-FFF2-40B4-BE49-F238E27FC236}">
                <a16:creationId xmlns:a16="http://schemas.microsoft.com/office/drawing/2014/main" id="{FF48DC8C-A61C-47BD-A981-B8FBF7958F04}"/>
              </a:ext>
            </a:extLst>
          </p:cNvPr>
          <p:cNvGrpSpPr/>
          <p:nvPr/>
        </p:nvGrpSpPr>
        <p:grpSpPr>
          <a:xfrm>
            <a:off x="277037" y="1200211"/>
            <a:ext cx="8659997" cy="5338701"/>
            <a:chOff x="304490" y="1417638"/>
            <a:chExt cx="8659997" cy="5338701"/>
          </a:xfrm>
        </p:grpSpPr>
        <p:grpSp>
          <p:nvGrpSpPr>
            <p:cNvPr id="28" name="群組 27">
              <a:extLst>
                <a:ext uri="{FF2B5EF4-FFF2-40B4-BE49-F238E27FC236}">
                  <a16:creationId xmlns:a16="http://schemas.microsoft.com/office/drawing/2014/main" id="{31B8C53E-BAA4-4A09-B2EC-C071D01FDA21}"/>
                </a:ext>
              </a:extLst>
            </p:cNvPr>
            <p:cNvGrpSpPr/>
            <p:nvPr/>
          </p:nvGrpSpPr>
          <p:grpSpPr>
            <a:xfrm>
              <a:off x="323527" y="1417638"/>
              <a:ext cx="1258530" cy="1528763"/>
              <a:chOff x="323527" y="1417638"/>
              <a:chExt cx="1258530" cy="1528763"/>
            </a:xfrm>
          </p:grpSpPr>
          <p:sp>
            <p:nvSpPr>
              <p:cNvPr id="6" name="矩形 5"/>
              <p:cNvSpPr/>
              <p:nvPr/>
            </p:nvSpPr>
            <p:spPr>
              <a:xfrm>
                <a:off x="323528" y="1417638"/>
                <a:ext cx="1258529" cy="1528763"/>
              </a:xfrm>
              <a:prstGeom prst="rect">
                <a:avLst/>
              </a:prstGeom>
              <a:scene3d>
                <a:camera prst="orthographicFront"/>
                <a:lightRig rig="threePt" dir="t">
                  <a:rot lat="0" lon="0" rev="7500000"/>
                </a:lightRig>
              </a:scene3d>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323527" y="1417638"/>
                <a:ext cx="1258529" cy="152876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27" name="群組 26">
              <a:extLst>
                <a:ext uri="{FF2B5EF4-FFF2-40B4-BE49-F238E27FC236}">
                  <a16:creationId xmlns:a16="http://schemas.microsoft.com/office/drawing/2014/main" id="{E62B2785-B1CE-4A47-8D1C-AA95D46C7454}"/>
                </a:ext>
              </a:extLst>
            </p:cNvPr>
            <p:cNvGrpSpPr/>
            <p:nvPr/>
          </p:nvGrpSpPr>
          <p:grpSpPr>
            <a:xfrm>
              <a:off x="1582057" y="1417639"/>
              <a:ext cx="7238415" cy="1528762"/>
              <a:chOff x="1582057" y="1417639"/>
              <a:chExt cx="7238415" cy="1528762"/>
            </a:xfrm>
          </p:grpSpPr>
          <p:sp>
            <p:nvSpPr>
              <p:cNvPr id="9" name="矩形 8"/>
              <p:cNvSpPr/>
              <p:nvPr/>
            </p:nvSpPr>
            <p:spPr>
              <a:xfrm>
                <a:off x="1582057" y="1417639"/>
                <a:ext cx="7238415" cy="1528762"/>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1582057" y="1417639"/>
                <a:ext cx="7238415" cy="1178683"/>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26" name="群組 25">
              <a:extLst>
                <a:ext uri="{FF2B5EF4-FFF2-40B4-BE49-F238E27FC236}">
                  <a16:creationId xmlns:a16="http://schemas.microsoft.com/office/drawing/2014/main" id="{BA683563-A419-418C-9893-F59DDDA623B7}"/>
                </a:ext>
              </a:extLst>
            </p:cNvPr>
            <p:cNvGrpSpPr/>
            <p:nvPr/>
          </p:nvGrpSpPr>
          <p:grpSpPr>
            <a:xfrm>
              <a:off x="304491" y="3183068"/>
              <a:ext cx="1288813" cy="1819261"/>
              <a:chOff x="304491" y="3183068"/>
              <a:chExt cx="1288813" cy="1819261"/>
            </a:xfrm>
          </p:grpSpPr>
          <p:sp>
            <p:nvSpPr>
              <p:cNvPr id="12" name="矩形 11"/>
              <p:cNvSpPr/>
              <p:nvPr/>
            </p:nvSpPr>
            <p:spPr>
              <a:xfrm>
                <a:off x="304491" y="3221636"/>
                <a:ext cx="1288813" cy="1647989"/>
              </a:xfrm>
              <a:prstGeom prst="rect">
                <a:avLst/>
              </a:prstGeom>
              <a:scene3d>
                <a:camera prst="orthographicFront"/>
                <a:lightRig rig="threePt" dir="t">
                  <a:rot lat="0" lon="0" rev="7500000"/>
                </a:lightRig>
              </a:scene3d>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304491" y="3183068"/>
                <a:ext cx="1277566" cy="1819261"/>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模式</a:t>
                </a:r>
              </a:p>
            </p:txBody>
          </p:sp>
        </p:grpSp>
        <p:grpSp>
          <p:nvGrpSpPr>
            <p:cNvPr id="25" name="群組 24">
              <a:extLst>
                <a:ext uri="{FF2B5EF4-FFF2-40B4-BE49-F238E27FC236}">
                  <a16:creationId xmlns:a16="http://schemas.microsoft.com/office/drawing/2014/main" id="{401C5D2F-C1AA-404C-AD00-B133C26E8372}"/>
                </a:ext>
              </a:extLst>
            </p:cNvPr>
            <p:cNvGrpSpPr/>
            <p:nvPr/>
          </p:nvGrpSpPr>
          <p:grpSpPr>
            <a:xfrm>
              <a:off x="1582056" y="3140968"/>
              <a:ext cx="7382431" cy="1861362"/>
              <a:chOff x="1582056" y="3140968"/>
              <a:chExt cx="7382431" cy="1861362"/>
            </a:xfrm>
          </p:grpSpPr>
          <p:sp>
            <p:nvSpPr>
              <p:cNvPr id="15" name="矩形 14"/>
              <p:cNvSpPr/>
              <p:nvPr/>
            </p:nvSpPr>
            <p:spPr>
              <a:xfrm>
                <a:off x="1593068" y="3217677"/>
                <a:ext cx="7227404" cy="1651483"/>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1582056" y="3140968"/>
                <a:ext cx="7382431" cy="1861362"/>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輪調，一班在校、一班到建教合作機構</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kumimoji="0" lang="zh-TW" altLang="en-US" sz="2400" b="1" dirty="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a:t>
                </a:r>
                <a:r>
                  <a:rPr lang="zh-TW" altLang="en-US" sz="2400" b="1" dirty="0">
                    <a:solidFill>
                      <a:schemeClr val="tx1"/>
                    </a:solidFill>
                    <a:latin typeface="微軟正黑體" pitchFamily="34" charset="-120"/>
                    <a:ea typeface="微軟正黑體" pitchFamily="34" charset="-120"/>
                  </a:rPr>
                  <a:t>，三年級到建教合作機構</a:t>
                </a:r>
                <a:endParaRPr kumimoji="0" lang="zh-TW" altLang="en-US" sz="2400" b="1" dirty="0">
                  <a:solidFill>
                    <a:schemeClr val="tx1"/>
                  </a:solidFill>
                  <a:latin typeface="微軟正黑體" pitchFamily="34" charset="-120"/>
                  <a:ea typeface="微軟正黑體" pitchFamily="34" charset="-120"/>
                </a:endParaRPr>
              </a:p>
            </p:txBody>
          </p:sp>
        </p:grpSp>
        <p:grpSp>
          <p:nvGrpSpPr>
            <p:cNvPr id="4" name="群組 3">
              <a:extLst>
                <a:ext uri="{FF2B5EF4-FFF2-40B4-BE49-F238E27FC236}">
                  <a16:creationId xmlns:a16="http://schemas.microsoft.com/office/drawing/2014/main" id="{64C86CCC-CE3B-4F8A-ACE4-DC979E43EBC7}"/>
                </a:ext>
              </a:extLst>
            </p:cNvPr>
            <p:cNvGrpSpPr/>
            <p:nvPr/>
          </p:nvGrpSpPr>
          <p:grpSpPr>
            <a:xfrm>
              <a:off x="304490" y="5019664"/>
              <a:ext cx="1307851" cy="1736675"/>
              <a:chOff x="304490" y="5019664"/>
              <a:chExt cx="1307851" cy="1736675"/>
            </a:xfrm>
          </p:grpSpPr>
          <p:sp>
            <p:nvSpPr>
              <p:cNvPr id="18" name="矩形 17"/>
              <p:cNvSpPr/>
              <p:nvPr/>
            </p:nvSpPr>
            <p:spPr>
              <a:xfrm>
                <a:off x="323528" y="5019664"/>
                <a:ext cx="1288813" cy="1707107"/>
              </a:xfrm>
              <a:prstGeom prst="rect">
                <a:avLst/>
              </a:prstGeom>
              <a:scene3d>
                <a:camera prst="orthographicFront"/>
                <a:lightRig rig="threePt" dir="t">
                  <a:rot lat="0" lon="0" rev="7500000"/>
                </a:lightRig>
              </a:scene3d>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04490" y="5049232"/>
                <a:ext cx="1277566" cy="1707107"/>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錄取</a:t>
                </a:r>
              </a:p>
            </p:txBody>
          </p:sp>
        </p:grpSp>
        <p:grpSp>
          <p:nvGrpSpPr>
            <p:cNvPr id="3" name="群組 2">
              <a:extLst>
                <a:ext uri="{FF2B5EF4-FFF2-40B4-BE49-F238E27FC236}">
                  <a16:creationId xmlns:a16="http://schemas.microsoft.com/office/drawing/2014/main" id="{12526E6A-CAA9-4146-9E40-1D50B3BF4A65}"/>
                </a:ext>
              </a:extLst>
            </p:cNvPr>
            <p:cNvGrpSpPr/>
            <p:nvPr/>
          </p:nvGrpSpPr>
          <p:grpSpPr>
            <a:xfrm>
              <a:off x="1612342" y="5002330"/>
              <a:ext cx="7208130" cy="1724441"/>
              <a:chOff x="1612342" y="5002330"/>
              <a:chExt cx="7208130" cy="1724441"/>
            </a:xfrm>
          </p:grpSpPr>
          <p:sp>
            <p:nvSpPr>
              <p:cNvPr id="21" name="矩形 20"/>
              <p:cNvSpPr/>
              <p:nvPr/>
            </p:nvSpPr>
            <p:spPr>
              <a:xfrm>
                <a:off x="1612343" y="5018790"/>
                <a:ext cx="7208129" cy="1707981"/>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1612342" y="5002330"/>
                <a:ext cx="7027192" cy="1710465"/>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grpSp>
      <p:sp>
        <p:nvSpPr>
          <p:cNvPr id="24" name="標題 1"/>
          <p:cNvSpPr txBox="1">
            <a:spLocks/>
          </p:cNvSpPr>
          <p:nvPr/>
        </p:nvSpPr>
        <p:spPr bwMode="auto">
          <a:xfrm>
            <a:off x="0" y="-22092"/>
            <a:ext cx="9144000" cy="862792"/>
          </a:xfrm>
          <a:prstGeom prst="rect">
            <a:avLst/>
          </a:prstGeom>
          <a:solidFill>
            <a:schemeClr val="tx1">
              <a:lumMod val="95000"/>
              <a:lumOff val="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學年度建教合作班</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44</a:t>
            </a:fld>
            <a:endParaRPr lang="zh-TW" altLang="en-US">
              <a:solidFill>
                <a:prstClr val="black">
                  <a:tint val="75000"/>
                </a:prstClr>
              </a:solidFill>
            </a:endParaRPr>
          </a:p>
        </p:txBody>
      </p:sp>
    </p:spTree>
    <p:extLst>
      <p:ext uri="{BB962C8B-B14F-4D97-AF65-F5344CB8AC3E}">
        <p14:creationId xmlns:p14="http://schemas.microsoft.com/office/powerpoint/2010/main" val="3173595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5170" y="0"/>
            <a:ext cx="9138830" cy="908720"/>
          </a:xfrm>
          <a:prstGeom prst="rect">
            <a:avLst/>
          </a:prstGeom>
          <a:solidFill>
            <a:schemeClr val="accent3">
              <a:lumMod val="50000"/>
            </a:schemeClr>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10000"/>
              </a:lnSpc>
              <a:defRPr/>
            </a:pPr>
            <a:r>
              <a:rPr lang="en-US" altLang="zh-TW"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112</a:t>
            </a:r>
            <a:r>
              <a:rPr lang="zh-TW" altLang="en-US" sz="54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學年度運動績優生獨招</a:t>
            </a:r>
            <a:endParaRPr lang="zh-TW" altLang="en-US" sz="5400"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95536" y="1293009"/>
            <a:ext cx="8568952" cy="5112568"/>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3"/>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4"/>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運動競賽成就為報名門檻，作為分發之標準，為外</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加招生名額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：甄試係以運動競賽成就為報名門檻，並加考學科及部分專</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長須參加術科檢定，為內含之招生名額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獨招</a:t>
            </a:r>
            <a:r>
              <a:rPr lang="zh-TW" altLang="zh-TW" sz="2000" dirty="0">
                <a:solidFill>
                  <a:schemeClr val="bg1"/>
                </a:solidFill>
                <a:latin typeface="微軟正黑體" pitchFamily="34" charset="-120"/>
                <a:ea typeface="微軟正黑體" pitchFamily="34" charset="-120"/>
              </a:rPr>
              <a:t>：其招生規定由各校擬訂，報主管機關核定；除依規定</a:t>
            </a:r>
            <a:r>
              <a:rPr lang="zh-TW" altLang="en-US" sz="2000" dirty="0">
                <a:solidFill>
                  <a:schemeClr val="bg1"/>
                </a:solidFill>
                <a:latin typeface="微軟正黑體" pitchFamily="34" charset="-120"/>
                <a:ea typeface="微軟正黑體" pitchFamily="34" charset="-120"/>
              </a:rPr>
              <a:t>報</a:t>
            </a:r>
            <a:r>
              <a:rPr lang="zh-TW" altLang="zh-TW" sz="2000" dirty="0">
                <a:solidFill>
                  <a:schemeClr val="bg1"/>
                </a:solidFill>
                <a:latin typeface="微軟正黑體" pitchFamily="34" charset="-120"/>
                <a:ea typeface="微軟正黑體" pitchFamily="34" charset="-120"/>
              </a:rPr>
              <a:t>准</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得採外加</a:t>
            </a:r>
            <a:r>
              <a:rPr lang="en-US" altLang="zh-TW" sz="2000" dirty="0">
                <a:solidFill>
                  <a:schemeClr val="bg1"/>
                </a:solidFill>
                <a:latin typeface="微軟正黑體" pitchFamily="34" charset="-120"/>
                <a:ea typeface="微軟正黑體" pitchFamily="34" charset="-120"/>
              </a:rPr>
              <a:t>3%</a:t>
            </a:r>
            <a:r>
              <a:rPr lang="zh-TW" altLang="zh-TW" sz="2000" dirty="0">
                <a:solidFill>
                  <a:schemeClr val="bg1"/>
                </a:solidFill>
                <a:latin typeface="微軟正黑體" pitchFamily="34" charset="-120"/>
                <a:ea typeface="微軟正黑體" pitchFamily="34" charset="-120"/>
              </a:rPr>
              <a:t>名額方式辦理外，其名額為內含之招生名額</a:t>
            </a:r>
            <a:endParaRPr lang="en-US" altLang="zh-TW" sz="2000" dirty="0">
              <a:solidFill>
                <a:schemeClr val="bg1"/>
              </a:solidFill>
              <a:latin typeface="微軟正黑體" pitchFamily="34" charset="-120"/>
              <a:ea typeface="微軟正黑體" pitchFamily="34" charset="-120"/>
            </a:endParaRPr>
          </a:p>
          <a:p>
            <a:pPr marL="457200" indent="-457200">
              <a:buBlip>
                <a:blip r:embed="rId3"/>
              </a:buBlip>
              <a:defRPr/>
            </a:pPr>
            <a:r>
              <a:rPr lang="zh-TW" altLang="zh-TW" sz="2600" b="1" dirty="0">
                <a:solidFill>
                  <a:srgbClr val="FFFF00"/>
                </a:solidFill>
                <a:latin typeface="微軟正黑體" pitchFamily="34" charset="-120"/>
                <a:ea typeface="微軟正黑體" pitchFamily="34" charset="-120"/>
              </a:rPr>
              <a:t>不受就學區限制，學生得跨區報考</a:t>
            </a:r>
            <a:endParaRPr lang="en-US" altLang="zh-TW" sz="2600" b="1" dirty="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482468871"/>
              </p:ext>
            </p:extLst>
          </p:nvPr>
        </p:nvGraphicFramePr>
        <p:xfrm>
          <a:off x="1096092" y="4310740"/>
          <a:ext cx="7167840" cy="1798312"/>
        </p:xfrm>
        <a:graphic>
          <a:graphicData uri="http://schemas.openxmlformats.org/drawingml/2006/table">
            <a:tbl>
              <a:tblPr firstRow="1" bandRow="1">
                <a:tableStyleId>{1FECB4D8-DB02-4DC6-A0A2-4F2EBAE1DC90}</a:tableStyleId>
              </a:tblPr>
              <a:tblGrid>
                <a:gridCol w="1152820">
                  <a:extLst>
                    <a:ext uri="{9D8B030D-6E8A-4147-A177-3AD203B41FA5}">
                      <a16:colId xmlns:a16="http://schemas.microsoft.com/office/drawing/2014/main" val="20000"/>
                    </a:ext>
                  </a:extLst>
                </a:gridCol>
                <a:gridCol w="1229675">
                  <a:extLst>
                    <a:ext uri="{9D8B030D-6E8A-4147-A177-3AD203B41FA5}">
                      <a16:colId xmlns:a16="http://schemas.microsoft.com/office/drawing/2014/main" val="20001"/>
                    </a:ext>
                  </a:extLst>
                </a:gridCol>
                <a:gridCol w="922256">
                  <a:extLst>
                    <a:ext uri="{9D8B030D-6E8A-4147-A177-3AD203B41FA5}">
                      <a16:colId xmlns:a16="http://schemas.microsoft.com/office/drawing/2014/main" val="20002"/>
                    </a:ext>
                  </a:extLst>
                </a:gridCol>
                <a:gridCol w="3863089">
                  <a:extLst>
                    <a:ext uri="{9D8B030D-6E8A-4147-A177-3AD203B41FA5}">
                      <a16:colId xmlns:a16="http://schemas.microsoft.com/office/drawing/2014/main" val="20003"/>
                    </a:ext>
                  </a:extLst>
                </a:gridCol>
              </a:tblGrid>
              <a:tr h="4409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種類</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招生學校</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名額</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運動類別</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extLst>
                  <a:ext uri="{0D108BD9-81ED-4DB2-BD59-A6C34878D82A}">
                    <a16:rowId xmlns:a16="http://schemas.microsoft.com/office/drawing/2014/main" val="10000"/>
                  </a:ext>
                </a:extLst>
              </a:tr>
              <a:tr h="452438">
                <a:tc>
                  <a:txBody>
                    <a:bodyPr/>
                    <a:lstStyle/>
                    <a:p>
                      <a:pPr algn="ctr"/>
                      <a:r>
                        <a:rPr lang="zh-TW" altLang="en-US" sz="2400" dirty="0">
                          <a:solidFill>
                            <a:schemeClr val="tx1"/>
                          </a:solidFill>
                          <a:latin typeface="微軟正黑體" pitchFamily="34" charset="-120"/>
                          <a:ea typeface="微軟正黑體" pitchFamily="34" charset="-120"/>
                        </a:rPr>
                        <a:t>獨招</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zh-TW" altLang="en-US" sz="2400" dirty="0">
                          <a:solidFill>
                            <a:schemeClr val="tx1"/>
                          </a:solidFill>
                          <a:latin typeface="微軟正黑體" pitchFamily="34" charset="-120"/>
                          <a:ea typeface="微軟正黑體" pitchFamily="34" charset="-120"/>
                        </a:rPr>
                        <a:t>北斗家商</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en-US" altLang="zh-TW" sz="2400" b="1" dirty="0">
                          <a:solidFill>
                            <a:schemeClr val="tx1"/>
                          </a:solidFill>
                          <a:latin typeface="微軟正黑體" pitchFamily="34" charset="-120"/>
                          <a:ea typeface="微軟正黑體" pitchFamily="34" charset="-120"/>
                        </a:rPr>
                        <a:t>11</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l"/>
                      <a:r>
                        <a:rPr lang="zh-TW" altLang="en-US" sz="2400" dirty="0">
                          <a:solidFill>
                            <a:schemeClr val="tx1"/>
                          </a:solidFill>
                          <a:latin typeface="微軟正黑體" pitchFamily="34" charset="-120"/>
                          <a:ea typeface="微軟正黑體" pitchFamily="34" charset="-120"/>
                        </a:rPr>
                        <a:t>            空手道、木球、田徑</a:t>
                      </a:r>
                      <a:endParaRPr lang="zh-TW" altLang="en-US" sz="2400" b="1" dirty="0">
                        <a:solidFill>
                          <a:schemeClr val="tx1"/>
                        </a:solidFill>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1"/>
                  </a:ext>
                </a:extLst>
              </a:tr>
              <a:tr h="452438">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獨招</a:t>
                      </a: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彰化女中</a:t>
                      </a:r>
                    </a:p>
                  </a:txBody>
                  <a:tcPr marL="0" marR="0" marT="0" marB="0" anchor="ctr"/>
                </a:tc>
                <a:tc>
                  <a:txBody>
                    <a:bodyPr/>
                    <a:lstStyle/>
                    <a:p>
                      <a:pPr marL="0" algn="ctr" defTabSz="914400" rtl="0" eaLnBrk="1" latinLnBrk="0" hangingPunct="1"/>
                      <a:r>
                        <a:rPr lang="en-US" altLang="zh-TW" sz="2400" b="1" kern="1200" dirty="0">
                          <a:solidFill>
                            <a:schemeClr val="tx1"/>
                          </a:solidFill>
                          <a:latin typeface="微軟正黑體" pitchFamily="34" charset="-120"/>
                          <a:ea typeface="微軟正黑體" pitchFamily="34" charset="-120"/>
                          <a:cs typeface="+mn-cs"/>
                        </a:rPr>
                        <a:t>6</a:t>
                      </a:r>
                      <a:endParaRPr lang="zh-TW" altLang="en-US" sz="2400" b="1" kern="1200" dirty="0">
                        <a:solidFill>
                          <a:schemeClr val="tx1"/>
                        </a:solidFill>
                        <a:latin typeface="微軟正黑體" pitchFamily="34" charset="-120"/>
                        <a:ea typeface="微軟正黑體" pitchFamily="34" charset="-120"/>
                        <a:cs typeface="+mn-cs"/>
                      </a:endParaRP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羽球、排球</a:t>
                      </a:r>
                    </a:p>
                  </a:txBody>
                  <a:tcPr marL="0" marR="0" marT="0" marB="0" anchor="ctr"/>
                </a:tc>
                <a:extLst>
                  <a:ext uri="{0D108BD9-81ED-4DB2-BD59-A6C34878D82A}">
                    <a16:rowId xmlns:a16="http://schemas.microsoft.com/office/drawing/2014/main" val="4294522108"/>
                  </a:ext>
                </a:extLst>
              </a:tr>
              <a:tr h="4524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kern="1200" dirty="0">
                          <a:solidFill>
                            <a:schemeClr val="tx1"/>
                          </a:solidFill>
                          <a:latin typeface="微軟正黑體" pitchFamily="34" charset="-120"/>
                          <a:ea typeface="微軟正黑體" pitchFamily="34" charset="-120"/>
                          <a:cs typeface="+mn-cs"/>
                        </a:rPr>
                        <a:t>獨招</a:t>
                      </a: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員林家商</a:t>
                      </a:r>
                    </a:p>
                  </a:txBody>
                  <a:tcPr marL="0" marR="0" marT="0" marB="0" anchor="ctr"/>
                </a:tc>
                <a:tc>
                  <a:txBody>
                    <a:bodyPr/>
                    <a:lstStyle/>
                    <a:p>
                      <a:pPr marL="0" algn="ctr" defTabSz="914400" rtl="0" eaLnBrk="1" latinLnBrk="0" hangingPunct="1"/>
                      <a:r>
                        <a:rPr lang="en-US" altLang="zh-TW" sz="2400" b="1" kern="1200" dirty="0">
                          <a:solidFill>
                            <a:schemeClr val="tx1"/>
                          </a:solidFill>
                          <a:latin typeface="微軟正黑體" pitchFamily="34" charset="-120"/>
                          <a:ea typeface="微軟正黑體" pitchFamily="34" charset="-120"/>
                          <a:cs typeface="+mn-cs"/>
                        </a:rPr>
                        <a:t>3</a:t>
                      </a:r>
                      <a:endParaRPr lang="zh-TW" altLang="en-US" sz="2400" b="1" kern="1200" dirty="0">
                        <a:solidFill>
                          <a:schemeClr val="tx1"/>
                        </a:solidFill>
                        <a:latin typeface="微軟正黑體" pitchFamily="34" charset="-120"/>
                        <a:ea typeface="微軟正黑體" pitchFamily="34" charset="-120"/>
                        <a:cs typeface="+mn-cs"/>
                      </a:endParaRPr>
                    </a:p>
                  </a:txBody>
                  <a:tcPr marL="0" marR="0" marT="0" marB="0" anchor="ctr"/>
                </a:tc>
                <a:tc>
                  <a:txBody>
                    <a:bodyPr/>
                    <a:lstStyle/>
                    <a:p>
                      <a:pPr marL="0" algn="ctr" defTabSz="914400" rtl="0" eaLnBrk="1" latinLnBrk="0" hangingPunct="1"/>
                      <a:r>
                        <a:rPr lang="zh-TW" altLang="en-US" sz="2400" kern="1200" dirty="0">
                          <a:solidFill>
                            <a:schemeClr val="tx1"/>
                          </a:solidFill>
                          <a:latin typeface="微軟正黑體" pitchFamily="34" charset="-120"/>
                          <a:ea typeface="微軟正黑體" pitchFamily="34" charset="-120"/>
                          <a:cs typeface="+mn-cs"/>
                        </a:rPr>
                        <a:t>拳擊</a:t>
                      </a:r>
                    </a:p>
                  </a:txBody>
                  <a:tcPr marL="0" marR="0" marT="0" marB="0" anchor="ctr"/>
                </a:tc>
                <a:extLst>
                  <a:ext uri="{0D108BD9-81ED-4DB2-BD59-A6C34878D82A}">
                    <a16:rowId xmlns:a16="http://schemas.microsoft.com/office/drawing/2014/main" val="1567518810"/>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45</a:t>
            </a:fld>
            <a:endParaRPr lang="zh-TW" altLang="en-US">
              <a:solidFill>
                <a:prstClr val="black">
                  <a:tint val="75000"/>
                </a:prstClr>
              </a:solidFill>
            </a:endParaRPr>
          </a:p>
        </p:txBody>
      </p:sp>
      <p:sp>
        <p:nvSpPr>
          <p:cNvPr id="8" name="文字方塊 7">
            <a:extLst>
              <a:ext uri="{FF2B5EF4-FFF2-40B4-BE49-F238E27FC236}">
                <a16:creationId xmlns:a16="http://schemas.microsoft.com/office/drawing/2014/main" id="{AF92A901-723A-476A-908F-8CD13D8AE862}"/>
              </a:ext>
            </a:extLst>
          </p:cNvPr>
          <p:cNvSpPr txBox="1"/>
          <p:nvPr/>
        </p:nvSpPr>
        <p:spPr>
          <a:xfrm>
            <a:off x="2771800" y="6301196"/>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3027433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4754"/>
            <a:ext cx="9144000" cy="893966"/>
          </a:xfrm>
          <a:prstGeom prst="rect">
            <a:avLst/>
          </a:prstGeom>
          <a:solidFill>
            <a:schemeClr val="accent2"/>
          </a:solidFill>
          <a:ln>
            <a:noFill/>
          </a:ln>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sz="4800" b="1" dirty="0">
                <a:solidFill>
                  <a:schemeClr val="bg1"/>
                </a:solidFill>
                <a:latin typeface="微軟正黑體" pitchFamily="34" charset="-120"/>
                <a:ea typeface="微軟正黑體" pitchFamily="34" charset="-120"/>
              </a:rPr>
              <a:t>112</a:t>
            </a:r>
            <a:r>
              <a:rPr lang="zh-TW" altLang="en-US" sz="4800" b="1" dirty="0">
                <a:solidFill>
                  <a:schemeClr val="bg1"/>
                </a:solidFill>
                <a:latin typeface="微軟正黑體" pitchFamily="34" charset="-120"/>
                <a:ea typeface="微軟正黑體" pitchFamily="34" charset="-120"/>
              </a:rPr>
              <a:t>學年度身心障礙適性輔導安置</a:t>
            </a:r>
            <a:endParaRPr lang="zh-TW" altLang="en-US" sz="32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chemeClr val="tx1"/>
                  </a:solidFill>
                  <a:latin typeface="微軟正黑體" pitchFamily="34" charset="-120"/>
                  <a:ea typeface="微軟正黑體" pitchFamily="34" charset="-120"/>
                </a:rPr>
                <a:t>特色</a:t>
              </a:r>
            </a:p>
          </p:txBody>
        </p:sp>
      </p:grpSp>
      <p:grpSp>
        <p:nvGrpSpPr>
          <p:cNvPr id="9" name="群組 18"/>
          <p:cNvGrpSpPr/>
          <p:nvPr/>
        </p:nvGrpSpPr>
        <p:grpSpPr>
          <a:xfrm>
            <a:off x="1979712" y="1638662"/>
            <a:ext cx="7003498" cy="2028800"/>
            <a:chOff x="4142812" y="726547"/>
            <a:chExt cx="9109384" cy="1054080"/>
          </a:xfrm>
          <a:scene3d>
            <a:camera prst="orthographicFront"/>
            <a:lightRig rig="threePt" dir="t">
              <a:rot lat="0" lon="0" rev="7500000"/>
            </a:lightRig>
          </a:scene3d>
        </p:grpSpPr>
        <p:sp>
          <p:nvSpPr>
            <p:cNvPr id="10" name="矩形 9"/>
            <p:cNvSpPr/>
            <p:nvPr/>
          </p:nvSpPr>
          <p:spPr>
            <a:xfrm>
              <a:off x="4167164"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不採國中教育會考成績</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保留適性安置名額</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srcRect/>
            <a:stretch>
              <a:fillRect/>
            </a:stretch>
          </p:blipFill>
          <p:spPr bwMode="auto">
            <a:xfrm>
              <a:off x="7740352" y="3933056"/>
              <a:ext cx="704103" cy="1368000"/>
            </a:xfrm>
            <a:prstGeom prst="rect">
              <a:avLst/>
            </a:prstGeom>
            <a:noFill/>
            <a:ln>
              <a:noFill/>
            </a:ln>
          </p:spPr>
        </p:pic>
        <p:pic>
          <p:nvPicPr>
            <p:cNvPr id="15" name="圖片 4"/>
            <p:cNvPicPr>
              <a:picLocks noChangeAspect="1"/>
            </p:cNvPicPr>
            <p:nvPr/>
          </p:nvPicPr>
          <p:blipFill>
            <a:blip r:embed="rId4" cstate="print"/>
            <a:srcRect/>
            <a:stretch>
              <a:fillRect/>
            </a:stretch>
          </p:blipFill>
          <p:spPr bwMode="auto">
            <a:xfrm>
              <a:off x="7196108" y="3933056"/>
              <a:ext cx="680136" cy="1368000"/>
            </a:xfrm>
            <a:prstGeom prst="rect">
              <a:avLst/>
            </a:prstGeom>
            <a:noFill/>
            <a:ln>
              <a:noFill/>
            </a:ln>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46</a:t>
            </a:fld>
            <a:endParaRPr lang="zh-TW" altLang="en-US">
              <a:solidFill>
                <a:prstClr val="black">
                  <a:tint val="75000"/>
                </a:prstClr>
              </a:solidFill>
            </a:endParaRPr>
          </a:p>
        </p:txBody>
      </p:sp>
      <p:sp>
        <p:nvSpPr>
          <p:cNvPr id="3" name="向上箭號圖說文字 2"/>
          <p:cNvSpPr/>
          <p:nvPr/>
        </p:nvSpPr>
        <p:spPr>
          <a:xfrm>
            <a:off x="2016506" y="3789040"/>
            <a:ext cx="3168352" cy="2088232"/>
          </a:xfrm>
          <a:prstGeom prst="upArrowCallou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a:latin typeface="微軟正黑體" panose="020B0604030504040204" pitchFamily="34" charset="-120"/>
                <a:ea typeface="微軟正黑體" panose="020B0604030504040204" pitchFamily="34" charset="-120"/>
              </a:rPr>
              <a:t>請洽輔導室</a:t>
            </a:r>
          </a:p>
        </p:txBody>
      </p:sp>
    </p:spTree>
    <p:extLst>
      <p:ext uri="{BB962C8B-B14F-4D97-AF65-F5344CB8AC3E}">
        <p14:creationId xmlns:p14="http://schemas.microsoft.com/office/powerpoint/2010/main" val="3691327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a:solidFill>
                  <a:srgbClr val="C00000"/>
                </a:solidFill>
                <a:latin typeface="微軟正黑體" panose="020B0604030504040204" pitchFamily="34" charset="-120"/>
                <a:ea typeface="微軟正黑體" panose="020B0604030504040204" pitchFamily="34" charset="-120"/>
              </a:rPr>
              <a:t>112</a:t>
            </a:r>
            <a:r>
              <a:rPr lang="zh-TW" altLang="zh-TW" sz="6000" b="1" dirty="0">
                <a:solidFill>
                  <a:srgbClr val="C00000"/>
                </a:solidFill>
                <a:latin typeface="微軟正黑體" panose="020B0604030504040204" pitchFamily="34" charset="-120"/>
                <a:ea typeface="微軟正黑體" panose="020B0604030504040204" pitchFamily="34" charset="-120"/>
              </a:rPr>
              <a:t>學年度</a:t>
            </a:r>
            <a:br>
              <a:rPr lang="en-US" altLang="zh-TW" sz="6000" b="1" dirty="0">
                <a:solidFill>
                  <a:srgbClr val="C00000"/>
                </a:solidFill>
                <a:latin typeface="微軟正黑體" panose="020B0604030504040204" pitchFamily="34" charset="-120"/>
                <a:ea typeface="微軟正黑體" panose="020B0604030504040204" pitchFamily="34" charset="-120"/>
              </a:rPr>
            </a:br>
            <a:r>
              <a:rPr lang="zh-TW" altLang="en-US" sz="6000" b="1" dirty="0">
                <a:solidFill>
                  <a:srgbClr val="C00000"/>
                </a:solidFill>
                <a:latin typeface="微軟正黑體" panose="020B0604030504040204" pitchFamily="34" charset="-120"/>
                <a:ea typeface="微軟正黑體" panose="020B0604030504040204" pitchFamily="34" charset="-120"/>
              </a:rPr>
              <a:t>五專</a:t>
            </a:r>
            <a:r>
              <a:rPr lang="zh-TW" altLang="zh-TW" sz="6000" b="1" dirty="0">
                <a:solidFill>
                  <a:srgbClr val="C00000"/>
                </a:solidFill>
                <a:latin typeface="微軟正黑體" panose="020B0604030504040204" pitchFamily="34" charset="-120"/>
                <a:ea typeface="微軟正黑體" panose="020B0604030504040204" pitchFamily="34" charset="-120"/>
              </a:rPr>
              <a:t>適性入學管道</a:t>
            </a:r>
            <a:endParaRPr lang="zh-TW" altLang="en-US" sz="6000" b="1" dirty="0">
              <a:solidFill>
                <a:srgbClr val="C00000"/>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300671" y="3624176"/>
            <a:ext cx="6696595" cy="791641"/>
          </a:xfrm>
        </p:spPr>
        <p:txBody>
          <a:bodyPr rtlCol="0">
            <a:normAutofit/>
          </a:bodyPr>
          <a:lstStyle/>
          <a:p>
            <a:pPr eaLnBrk="1" fontAlgn="auto" hangingPunct="1">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優先免試、聯合免試、特色招生甄選入學</a:t>
            </a:r>
          </a:p>
        </p:txBody>
      </p:sp>
      <p:pic>
        <p:nvPicPr>
          <p:cNvPr id="4" name="圖片 1"/>
          <p:cNvPicPr>
            <a:picLocks noChangeAspect="1"/>
          </p:cNvPicPr>
          <p:nvPr/>
        </p:nvPicPr>
        <p:blipFill>
          <a:blip r:embed="rId3"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47</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817000"/>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prstClr val="white"/>
                </a:solidFill>
                <a:latin typeface="微軟正黑體" pitchFamily="34" charset="-120"/>
                <a:ea typeface="微軟正黑體" pitchFamily="34" charset="-120"/>
              </a:rPr>
              <a:t>112</a:t>
            </a:r>
            <a:r>
              <a:rPr lang="zh-TW" altLang="en-US" b="1" dirty="0">
                <a:solidFill>
                  <a:prstClr val="white"/>
                </a:solidFill>
                <a:latin typeface="微軟正黑體" pitchFamily="34" charset="-120"/>
                <a:ea typeface="微軟正黑體" pitchFamily="34" charset="-120"/>
              </a:rPr>
              <a:t>學年度五專入學</a:t>
            </a:r>
            <a:r>
              <a:rPr lang="en-US" altLang="zh-TW" b="1" dirty="0">
                <a:solidFill>
                  <a:prstClr val="white"/>
                </a:solidFill>
                <a:latin typeface="微軟正黑體" pitchFamily="34" charset="-120"/>
                <a:ea typeface="微軟正黑體" pitchFamily="34" charset="-120"/>
              </a:rPr>
              <a:t>＿</a:t>
            </a:r>
            <a:r>
              <a:rPr lang="zh-TW" altLang="en-US" b="1" dirty="0">
                <a:solidFill>
                  <a:prstClr val="white"/>
                </a:solidFill>
                <a:latin typeface="微軟正黑體" pitchFamily="34" charset="-120"/>
                <a:ea typeface="微軟正黑體" pitchFamily="34" charset="-120"/>
              </a:rPr>
              <a:t>變革事項</a:t>
            </a:r>
            <a:endParaRPr kumimoji="1" lang="zh-TW" altLang="en-US" b="1" dirty="0">
              <a:solidFill>
                <a:prstClr val="white"/>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48</a:t>
            </a:fld>
            <a:endParaRPr lang="zh-TW" altLang="en-US" dirty="0">
              <a:solidFill>
                <a:prstClr val="black">
                  <a:tint val="75000"/>
                </a:prstClr>
              </a:solidFill>
            </a:endParaRPr>
          </a:p>
        </p:txBody>
      </p:sp>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48</a:t>
            </a:fld>
            <a:endParaRPr lang="zh-TW" altLang="en-US">
              <a:solidFill>
                <a:prstClr val="black">
                  <a:tint val="75000"/>
                </a:prstClr>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8207" y="4505976"/>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a:extLst>
              <a:ext uri="{FF2B5EF4-FFF2-40B4-BE49-F238E27FC236}">
                <a16:creationId xmlns:a16="http://schemas.microsoft.com/office/drawing/2014/main" id="{D3491840-7050-47A0-A67E-F3F4B78AD5F5}"/>
              </a:ext>
            </a:extLst>
          </p:cNvPr>
          <p:cNvSpPr/>
          <p:nvPr/>
        </p:nvSpPr>
        <p:spPr>
          <a:xfrm>
            <a:off x="359532" y="1354020"/>
            <a:ext cx="8424936" cy="3004797"/>
          </a:xfrm>
          <a:prstGeom prst="rect">
            <a:avLst/>
          </a:prstGeom>
        </p:spPr>
        <p:txBody>
          <a:bodyPr wrap="square">
            <a:spAutoFit/>
          </a:bodyPr>
          <a:lstStyle/>
          <a:p>
            <a:pPr marL="268288" indent="-268288" algn="just">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五專優先免試入學超額比序積分</a:t>
            </a:r>
            <a:r>
              <a:rPr lang="en-US" altLang="zh-TW" sz="3600" b="1" dirty="0">
                <a:solidFill>
                  <a:srgbClr val="002060"/>
                </a:solidFill>
                <a:latin typeface="微軟正黑體" pitchFamily="34" charset="-120"/>
                <a:ea typeface="微軟正黑體" pitchFamily="34" charset="-120"/>
                <a:cs typeface="華康儷粗圓"/>
              </a:rPr>
              <a:t>【</a:t>
            </a:r>
            <a:r>
              <a:rPr lang="zh-TW" altLang="en-US" sz="3600" b="1" dirty="0">
                <a:solidFill>
                  <a:srgbClr val="002060"/>
                </a:solidFill>
                <a:latin typeface="微軟正黑體" pitchFamily="34" charset="-120"/>
                <a:ea typeface="微軟正黑體" pitchFamily="34" charset="-120"/>
                <a:cs typeface="華康儷粗圓"/>
              </a:rPr>
              <a:t>技藝優良</a:t>
            </a:r>
            <a:r>
              <a:rPr lang="en-US" altLang="zh-TW" sz="3600" b="1" dirty="0">
                <a:solidFill>
                  <a:srgbClr val="002060"/>
                </a:solidFill>
                <a:latin typeface="微軟正黑體" pitchFamily="34" charset="-120"/>
                <a:ea typeface="微軟正黑體" pitchFamily="34" charset="-120"/>
                <a:cs typeface="華康儷粗圓"/>
              </a:rPr>
              <a:t>】</a:t>
            </a:r>
            <a:r>
              <a:rPr lang="zh-TW" altLang="en-US" sz="3600" b="1" dirty="0">
                <a:solidFill>
                  <a:srgbClr val="002060"/>
                </a:solidFill>
                <a:latin typeface="微軟正黑體" pitchFamily="34" charset="-120"/>
                <a:ea typeface="微軟正黑體" pitchFamily="34" charset="-120"/>
                <a:cs typeface="華康儷粗圓"/>
              </a:rPr>
              <a:t>項目採計方式</a:t>
            </a:r>
            <a:endParaRPr lang="en-US" altLang="zh-TW" sz="3600" b="1" dirty="0">
              <a:solidFill>
                <a:srgbClr val="002060"/>
              </a:solidFill>
              <a:latin typeface="微軟正黑體" pitchFamily="34" charset="-120"/>
              <a:ea typeface="微軟正黑體" pitchFamily="34" charset="-120"/>
              <a:cs typeface="華康儷粗圓"/>
            </a:endParaRPr>
          </a:p>
          <a:p>
            <a:pPr marL="1028700" lvl="1" indent="-571500" algn="just">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技藝教育課程成績，原採</a:t>
            </a:r>
            <a:r>
              <a:rPr lang="zh-TW" altLang="en-US" sz="2800" b="1" dirty="0">
                <a:solidFill>
                  <a:srgbClr val="FF0000"/>
                </a:solidFill>
                <a:latin typeface="微軟正黑體" pitchFamily="34" charset="-120"/>
                <a:ea typeface="微軟正黑體" pitchFamily="34" charset="-120"/>
              </a:rPr>
              <a:t>「上下學期總平均」</a:t>
            </a:r>
            <a:endParaRPr lang="en-US" altLang="zh-TW" sz="2800" b="1" dirty="0">
              <a:solidFill>
                <a:srgbClr val="FF0000"/>
              </a:solidFill>
              <a:latin typeface="微軟正黑體" pitchFamily="34" charset="-120"/>
              <a:ea typeface="微軟正黑體" pitchFamily="34" charset="-120"/>
            </a:endParaRPr>
          </a:p>
          <a:p>
            <a:pPr marL="1028700" lvl="1" indent="-571500" algn="just">
              <a:lnSpc>
                <a:spcPct val="110000"/>
              </a:lnSpc>
              <a:spcAft>
                <a:spcPts val="1200"/>
              </a:spcAft>
              <a:buClr>
                <a:srgbClr val="C0504D"/>
              </a:buClr>
              <a:buSzPct val="85000"/>
              <a:buFont typeface="Wingdings" panose="05000000000000000000" pitchFamily="2" charset="2"/>
              <a:buChar char="Ø"/>
            </a:pPr>
            <a:r>
              <a:rPr lang="en-US" altLang="zh-TW" sz="2800" b="1" dirty="0">
                <a:solidFill>
                  <a:srgbClr val="002060"/>
                </a:solidFill>
                <a:latin typeface="微軟正黑體" pitchFamily="34" charset="-120"/>
                <a:ea typeface="微軟正黑體" pitchFamily="34" charset="-120"/>
              </a:rPr>
              <a:t>112</a:t>
            </a:r>
            <a:r>
              <a:rPr lang="zh-TW" altLang="en-US" sz="2800" b="1" dirty="0">
                <a:solidFill>
                  <a:srgbClr val="002060"/>
                </a:solidFill>
                <a:latin typeface="微軟正黑體" pitchFamily="34" charset="-120"/>
                <a:ea typeface="微軟正黑體" pitchFamily="34" charset="-120"/>
              </a:rPr>
              <a:t>學年度起，修正為</a:t>
            </a:r>
            <a:r>
              <a:rPr lang="zh-TW" altLang="en-US" sz="2800" b="1" dirty="0">
                <a:solidFill>
                  <a:srgbClr val="FF0000"/>
                </a:solidFill>
                <a:latin typeface="微軟正黑體" pitchFamily="34" charset="-120"/>
                <a:ea typeface="微軟正黑體" pitchFamily="34" charset="-120"/>
              </a:rPr>
              <a:t>「以單一學期之百分制成績擇優採計」</a:t>
            </a:r>
            <a:endParaRPr lang="en-US" altLang="zh-TW" sz="2800" b="1" dirty="0">
              <a:solidFill>
                <a:srgbClr val="FF0000"/>
              </a:solidFill>
              <a:latin typeface="微軟正黑體" pitchFamily="34" charset="-120"/>
              <a:ea typeface="微軟正黑體" pitchFamily="34" charset="-120"/>
            </a:endParaRPr>
          </a:p>
        </p:txBody>
      </p:sp>
      <p:pic>
        <p:nvPicPr>
          <p:cNvPr id="10" name="圖片 1">
            <a:extLst>
              <a:ext uri="{FF2B5EF4-FFF2-40B4-BE49-F238E27FC236}">
                <a16:creationId xmlns:a16="http://schemas.microsoft.com/office/drawing/2014/main" id="{C93689D6-EB19-4CEB-8475-4564ED6AB226}"/>
              </a:ext>
            </a:extLst>
          </p:cNvPr>
          <p:cNvPicPr>
            <a:picLocks noChangeAspect="1"/>
          </p:cNvPicPr>
          <p:nvPr/>
        </p:nvPicPr>
        <p:blipFill>
          <a:blip r:embed="rId4" cstate="print"/>
          <a:srcRect/>
          <a:stretch>
            <a:fillRect/>
          </a:stretch>
        </p:blipFill>
        <p:spPr bwMode="auto">
          <a:xfrm>
            <a:off x="755576" y="4674164"/>
            <a:ext cx="1162050" cy="1366837"/>
          </a:xfrm>
          <a:prstGeom prst="rect">
            <a:avLst/>
          </a:prstGeom>
          <a:noFill/>
          <a:ln>
            <a:noFill/>
          </a:ln>
          <a:effectLst>
            <a:outerShdw blurRad="50800" dist="38100" dir="2700000" algn="tl" rotWithShape="0">
              <a:prstClr val="black">
                <a:alpha val="40000"/>
              </a:prstClr>
            </a:outerShdw>
          </a:effectLst>
        </p:spPr>
      </p:pic>
      <p:pic>
        <p:nvPicPr>
          <p:cNvPr id="11" name="圖片 24">
            <a:extLst>
              <a:ext uri="{FF2B5EF4-FFF2-40B4-BE49-F238E27FC236}">
                <a16:creationId xmlns:a16="http://schemas.microsoft.com/office/drawing/2014/main" id="{EEFF56F8-E943-4D82-91A7-F0B08DB15DA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5143" y="4840041"/>
            <a:ext cx="4405547" cy="103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212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820116"/>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學年度五專優先免試入學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49</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1877680424"/>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49</a:t>
            </a:fld>
            <a:endParaRPr lang="zh-TW" altLang="en-US">
              <a:solidFill>
                <a:prstClr val="black">
                  <a:tint val="75000"/>
                </a:prstClr>
              </a:solidFill>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1690" y="4653136"/>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674889" y="4975562"/>
            <a:ext cx="3494378" cy="830997"/>
          </a:xfrm>
          <a:prstGeom prst="rect">
            <a:avLst/>
          </a:prstGeom>
          <a:solidFill>
            <a:srgbClr val="FFFF99"/>
          </a:solidFill>
          <a:ln w="25400">
            <a:solidFill>
              <a:schemeClr val="accent1"/>
            </a:solidFill>
          </a:ln>
        </p:spPr>
        <p:txBody>
          <a:bodyPr wrap="square" rtlCol="0">
            <a:spAutoFit/>
          </a:bodyPr>
          <a:lstStyle/>
          <a:p>
            <a:pPr algn="ctr"/>
            <a:r>
              <a:rPr lang="en-US" altLang="zh-TW" sz="2400" b="1" dirty="0">
                <a:solidFill>
                  <a:srgbClr val="FF0000"/>
                </a:solidFill>
                <a:latin typeface="微軟正黑體" panose="020B0604030504040204" pitchFamily="34" charset="-120"/>
                <a:ea typeface="微軟正黑體" panose="020B0604030504040204" pitchFamily="34" charset="-120"/>
              </a:rPr>
              <a:t>41</a:t>
            </a:r>
            <a:r>
              <a:rPr lang="zh-TW" altLang="en-US" sz="2400" b="1" dirty="0">
                <a:solidFill>
                  <a:srgbClr val="0070C0"/>
                </a:solidFill>
                <a:latin typeface="微軟正黑體" panose="020B0604030504040204" pitchFamily="34" charset="-120"/>
                <a:ea typeface="微軟正黑體" panose="020B0604030504040204" pitchFamily="34" charset="-120"/>
              </a:rPr>
              <a:t>校</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ctr"/>
            <a:r>
              <a:rPr lang="zh-TW" altLang="en-US" sz="2400" b="1" dirty="0">
                <a:solidFill>
                  <a:srgbClr val="0070C0"/>
                </a:solidFill>
                <a:latin typeface="微軟正黑體" panose="020B0604030504040204" pitchFamily="34" charset="-120"/>
                <a:ea typeface="微軟正黑體" panose="020B0604030504040204" pitchFamily="34" charset="-120"/>
              </a:rPr>
              <a:t>超過</a:t>
            </a:r>
            <a:r>
              <a:rPr lang="en-US" altLang="zh-TW" sz="2400" b="1" dirty="0">
                <a:solidFill>
                  <a:srgbClr val="FF0000"/>
                </a:solidFill>
                <a:latin typeface="微軟正黑體" panose="020B0604030504040204" pitchFamily="34" charset="-120"/>
                <a:ea typeface="微軟正黑體" panose="020B0604030504040204" pitchFamily="34" charset="-120"/>
              </a:rPr>
              <a:t>14,000</a:t>
            </a:r>
            <a:r>
              <a:rPr lang="zh-TW" altLang="en-US" sz="2400" b="1" dirty="0">
                <a:solidFill>
                  <a:srgbClr val="0070C0"/>
                </a:solidFill>
                <a:latin typeface="微軟正黑體" panose="020B0604030504040204" pitchFamily="34" charset="-120"/>
                <a:ea typeface="微軟正黑體" panose="020B0604030504040204" pitchFamily="34" charset="-120"/>
              </a:rPr>
              <a:t>個招生名額</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257AC239-62D6-479A-AACD-094D54C58FD1}"/>
              </a:ext>
            </a:extLst>
          </p:cNvPr>
          <p:cNvSpPr txBox="1"/>
          <p:nvPr/>
        </p:nvSpPr>
        <p:spPr>
          <a:xfrm>
            <a:off x="4451215" y="5806559"/>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306437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5</a:t>
            </a:fld>
            <a:endParaRPr lang="zh-TW" altLang="en-US"/>
          </a:p>
        </p:txBody>
      </p:sp>
      <p:graphicFrame>
        <p:nvGraphicFramePr>
          <p:cNvPr id="24584" name="Group 8"/>
          <p:cNvGraphicFramePr>
            <a:graphicFrameLocks noGrp="1"/>
          </p:cNvGraphicFramePr>
          <p:nvPr>
            <p:extLst>
              <p:ext uri="{D42A27DB-BD31-4B8C-83A1-F6EECF244321}">
                <p14:modId xmlns:p14="http://schemas.microsoft.com/office/powerpoint/2010/main" val="3640677267"/>
              </p:ext>
            </p:extLst>
          </p:nvPr>
        </p:nvGraphicFramePr>
        <p:xfrm>
          <a:off x="722312" y="1079680"/>
          <a:ext cx="7810128" cy="5242193"/>
        </p:xfrm>
        <a:graphic>
          <a:graphicData uri="http://schemas.openxmlformats.org/drawingml/2006/table">
            <a:tbl>
              <a:tblPr/>
              <a:tblGrid>
                <a:gridCol w="2052915">
                  <a:extLst>
                    <a:ext uri="{9D8B030D-6E8A-4147-A177-3AD203B41FA5}">
                      <a16:colId xmlns:a16="http://schemas.microsoft.com/office/drawing/2014/main" val="20000"/>
                    </a:ext>
                  </a:extLst>
                </a:gridCol>
                <a:gridCol w="1769695">
                  <a:extLst>
                    <a:ext uri="{9D8B030D-6E8A-4147-A177-3AD203B41FA5}">
                      <a16:colId xmlns:a16="http://schemas.microsoft.com/office/drawing/2014/main" val="20001"/>
                    </a:ext>
                  </a:extLst>
                </a:gridCol>
                <a:gridCol w="2147323">
                  <a:extLst>
                    <a:ext uri="{9D8B030D-6E8A-4147-A177-3AD203B41FA5}">
                      <a16:colId xmlns:a16="http://schemas.microsoft.com/office/drawing/2014/main" val="20002"/>
                    </a:ext>
                  </a:extLst>
                </a:gridCol>
                <a:gridCol w="1840195">
                  <a:extLst>
                    <a:ext uri="{9D8B030D-6E8A-4147-A177-3AD203B41FA5}">
                      <a16:colId xmlns:a16="http://schemas.microsoft.com/office/drawing/2014/main" val="20003"/>
                    </a:ext>
                  </a:extLst>
                </a:gridCol>
              </a:tblGrid>
              <a:tr h="504056">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112</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20</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xBody>
                    <a:bodyPr/>
                    <a:lstStyle/>
                    <a:p>
                      <a:endParaRPr lang="zh-TW" altLang="en-US"/>
                    </a:p>
                  </a:txBody>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7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112</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21</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xBody>
                    <a:bodyPr/>
                    <a:lstStyle/>
                    <a:p>
                      <a:endParaRPr lang="zh-TW" altLang="en-US"/>
                    </a:p>
                  </a:txBody>
                  <a:tcPr/>
                </a:tc>
                <a:extLst>
                  <a:ext uri="{0D108BD9-81ED-4DB2-BD59-A6C34878D82A}">
                    <a16:rowId xmlns:a16="http://schemas.microsoft.com/office/drawing/2014/main"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社會</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自然</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3"/>
                  </a:ext>
                </a:extLst>
              </a:tr>
              <a:tr h="37568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數學</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英語閱讀</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extLst>
                  <a:ext uri="{0D108BD9-81ED-4DB2-BD59-A6C34878D82A}">
                    <a16:rowId xmlns:a16="http://schemas.microsoft.com/office/drawing/2014/main"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英語聽力</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rowSpan="3"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CE6F2"/>
                    </a:solidFill>
                  </a:tcPr>
                </a:tc>
                <a:tc rowSpan="3" hMerge="1">
                  <a:txBody>
                    <a:bodyPr/>
                    <a:lstStyle/>
                    <a:p>
                      <a:endParaRPr lang="zh-TW" altLang="en-US"/>
                    </a:p>
                  </a:txBody>
                  <a:tcPr/>
                </a:tc>
                <a:extLst>
                  <a:ext uri="{0D108BD9-81ED-4DB2-BD59-A6C34878D82A}">
                    <a16:rowId xmlns:a16="http://schemas.microsoft.com/office/drawing/2014/main"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CE6F2"/>
                    </a:solidFill>
                  </a:tcPr>
                </a:tc>
                <a:tc gridSpan="2" vMerge="1">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CE6F2"/>
                    </a:solidFill>
                  </a:tcPr>
                </a:tc>
                <a:tc hMerge="1" vMerge="1">
                  <a:txBody>
                    <a:bodyPr/>
                    <a:lstStyle/>
                    <a:p>
                      <a:endParaRPr lang="zh-TW" altLang="en-US"/>
                    </a:p>
                  </a:txBody>
                  <a:tcPr/>
                </a:tc>
                <a:extLst>
                  <a:ext uri="{0D108BD9-81ED-4DB2-BD59-A6C34878D82A}">
                    <a16:rowId xmlns:a16="http://schemas.microsoft.com/office/drawing/2014/main"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FF99"/>
                    </a:solidFill>
                  </a:tcPr>
                </a:tc>
                <a:tc gridSpan="2" vMerge="1">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solidFill>
                      <a:srgbClr val="DCE6F2"/>
                    </a:solidFill>
                  </a:tcPr>
                </a:tc>
                <a:tc hMerge="1" vMerge="1">
                  <a:txBody>
                    <a:bodyPr/>
                    <a:lstStyle/>
                    <a:p>
                      <a:endParaRPr lang="zh-TW" altLang="en-US"/>
                    </a:p>
                  </a:txBody>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800" b="1" dirty="0">
                <a:solidFill>
                  <a:schemeClr val="bg1"/>
                </a:solidFill>
                <a:latin typeface="微軟正黑體" panose="020B0604030504040204" pitchFamily="34" charset="-120"/>
                <a:ea typeface="微軟正黑體" panose="020B0604030504040204" pitchFamily="34" charset="-120"/>
              </a:rPr>
              <a:t>國中教育會考日期時間表</a:t>
            </a:r>
          </a:p>
        </p:txBody>
      </p:sp>
    </p:spTree>
    <p:extLst>
      <p:ext uri="{BB962C8B-B14F-4D97-AF65-F5344CB8AC3E}">
        <p14:creationId xmlns:p14="http://schemas.microsoft.com/office/powerpoint/2010/main" val="997186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50</a:t>
            </a:fld>
            <a:endParaRPr lang="zh-TW" altLang="en-US">
              <a:solidFill>
                <a:prstClr val="black">
                  <a:tint val="75000"/>
                </a:prstClr>
              </a:solidFill>
            </a:endParaRPr>
          </a:p>
        </p:txBody>
      </p:sp>
      <p:sp>
        <p:nvSpPr>
          <p:cNvPr id="6" name="標題 1"/>
          <p:cNvSpPr txBox="1">
            <a:spLocks/>
          </p:cNvSpPr>
          <p:nvPr/>
        </p:nvSpPr>
        <p:spPr bwMode="auto">
          <a:xfrm>
            <a:off x="0" y="4871"/>
            <a:ext cx="9144000" cy="611137"/>
          </a:xfrm>
          <a:prstGeom prst="rect">
            <a:avLst/>
          </a:prstGeom>
          <a:solidFill>
            <a:srgbClr val="FF6699"/>
          </a:solidFill>
          <a:ln>
            <a:noFill/>
          </a:ln>
        </p:spPr>
        <p:txBody>
          <a:bodyPr vert="horz" wrap="square" lIns="91440" tIns="45720" rIns="91440" bIns="45720" numCol="1" anchor="ctr" anchorCtr="0" compatLnSpc="1">
            <a:prstTxWarp prst="textNoShape">
              <a:avLst/>
            </a:prstTxWarp>
            <a:normAutofit fontScale="85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lnSpc>
                <a:spcPct val="110000"/>
              </a:lnSpc>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學年度五專優先免試入學積分採計說明</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267985628"/>
              </p:ext>
            </p:extLst>
          </p:nvPr>
        </p:nvGraphicFramePr>
        <p:xfrm>
          <a:off x="179512" y="504665"/>
          <a:ext cx="8784975" cy="6384779"/>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val="20000"/>
                    </a:ext>
                  </a:extLst>
                </a:gridCol>
                <a:gridCol w="674923">
                  <a:extLst>
                    <a:ext uri="{9D8B030D-6E8A-4147-A177-3AD203B41FA5}">
                      <a16:colId xmlns:a16="http://schemas.microsoft.com/office/drawing/2014/main" val="20001"/>
                    </a:ext>
                  </a:extLst>
                </a:gridCol>
                <a:gridCol w="558335">
                  <a:extLst>
                    <a:ext uri="{9D8B030D-6E8A-4147-A177-3AD203B41FA5}">
                      <a16:colId xmlns:a16="http://schemas.microsoft.com/office/drawing/2014/main" val="20002"/>
                    </a:ext>
                  </a:extLst>
                </a:gridCol>
                <a:gridCol w="557991">
                  <a:extLst>
                    <a:ext uri="{9D8B030D-6E8A-4147-A177-3AD203B41FA5}">
                      <a16:colId xmlns:a16="http://schemas.microsoft.com/office/drawing/2014/main" val="20003"/>
                    </a:ext>
                  </a:extLst>
                </a:gridCol>
                <a:gridCol w="5960640">
                  <a:extLst>
                    <a:ext uri="{9D8B030D-6E8A-4147-A177-3AD203B41FA5}">
                      <a16:colId xmlns:a16="http://schemas.microsoft.com/office/drawing/2014/main" val="20004"/>
                    </a:ext>
                  </a:extLst>
                </a:gridCol>
              </a:tblGrid>
              <a:tr h="335455">
                <a:tc gridSpan="2">
                  <a:txBody>
                    <a:bodyPr/>
                    <a:lstStyle/>
                    <a:p>
                      <a:pPr algn="ctr"/>
                      <a:r>
                        <a:rPr lang="zh-TW" altLang="en-US" sz="16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積分採計項目說明</a:t>
                      </a: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478726">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26</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24</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16-</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20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23</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21-</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22</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30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21</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1821">
                <a:tc rowSpan="3">
                  <a:txBody>
                    <a:bodyPr/>
                    <a:lstStyle/>
                    <a:p>
                      <a:pPr marL="0" indent="0" algn="l"/>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多元學  </a:t>
                      </a:r>
                      <a:b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rowSpan="2">
                  <a:txBody>
                    <a:bodyPr/>
                    <a:lstStyle/>
                    <a:p>
                      <a:pPr algn="l">
                        <a:lnSpc>
                          <a:spcPts val="2200"/>
                        </a:lnSpc>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3">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簡章</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7-1</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採計日期：國中就學期間至至</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112</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年</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月</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14</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日</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含</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225860">
                <a:tc vMerge="1">
                  <a:txBody>
                    <a:bodyPr/>
                    <a:lstStyle/>
                    <a:p>
                      <a:endParaRPr lang="zh-TW" altLang="en-US"/>
                    </a:p>
                  </a:txBody>
                  <a:tcPr/>
                </a:tc>
                <a:tc vMerge="1">
                  <a:txBody>
                    <a:bodyPr/>
                    <a:lstStyle/>
                    <a:p>
                      <a:pPr algn="l">
                        <a:lnSpc>
                          <a:spcPts val="2200"/>
                        </a:lnSpc>
                      </a:pP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pPr algn="ctr">
                        <a:lnSpc>
                          <a:spcPct val="100000"/>
                        </a:lnSpc>
                      </a:pP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rowSpan="2">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br>
                        <a:rPr lang="en-US"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b="1"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endParaRPr lang="en-US" altLang="zh-TW"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a:t>
                      </a:r>
                      <a:r>
                        <a:rPr lang="zh-TW" altLang="en-US" sz="1600" b="1"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滿</a:t>
                      </a:r>
                      <a:r>
                        <a:rPr lang="en-US" altLang="zh-TW" sz="1600" b="1"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1"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en-US"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適用</a:t>
                      </a:r>
                      <a:r>
                        <a:rPr lang="en-US" altLang="zh-TW"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學年度</a:t>
                      </a:r>
                      <a:r>
                        <a:rPr lang="en-US" altLang="zh-TW" sz="1600" b="1"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92293188"/>
                  </a:ext>
                </a:extLst>
              </a:tr>
              <a:tr h="854260">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b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滿</a:t>
                      </a:r>
                      <a:r>
                        <a:rPr lang="en-US" altLang="zh-TW"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適用</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學年度</a:t>
                      </a:r>
                      <a:r>
                        <a:rPr lang="en-US" altLang="zh-TW" sz="1600" b="0" i="0" u="none" strike="noStrike" kern="1200" baseline="0" dirty="0">
                          <a:solidFill>
                            <a:srgbClr val="FF0000"/>
                          </a:solidFill>
                          <a:highlight>
                            <a:srgbClr val="FFFF00"/>
                          </a:highlight>
                          <a:latin typeface="微軟正黑體" panose="020B0604030504040204" pitchFamily="34" charset="-120"/>
                          <a:ea typeface="微軟正黑體" panose="020B0604030504040204" pitchFamily="34" charset="-120"/>
                          <a:cs typeface="Times New Roman" panose="02020603050405020304" pitchFamily="18" charset="0"/>
                        </a:rPr>
                        <a:t>)</a:t>
                      </a: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0">
                <a:tc gridSpan="2">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技藝優良 </a:t>
                      </a:r>
                      <a:endPar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ts val="1300"/>
                        </a:lnSpc>
                        <a:spcBef>
                          <a:spcPts val="0"/>
                        </a:spcBef>
                        <a:spcAft>
                          <a:spcPts val="0"/>
                        </a:spcAft>
                        <a:buClrTx/>
                        <a:buSzTx/>
                        <a:buFontTx/>
                        <a:buNone/>
                        <a:tabLst/>
                        <a:defRPr/>
                      </a:pPr>
                      <a:r>
                        <a:rPr lang="en-US" altLang="zh-TW" sz="1200" b="1" dirty="0">
                          <a:solidFill>
                            <a:srgbClr val="FF0000"/>
                          </a:solidFill>
                          <a:latin typeface="微軟正黑體" panose="020B0604030504040204" pitchFamily="34" charset="-120"/>
                          <a:ea typeface="微軟正黑體" panose="020B0604030504040204" pitchFamily="34" charset="-120"/>
                        </a:rPr>
                        <a:t>(</a:t>
                      </a:r>
                      <a:r>
                        <a:rPr lang="zh-TW" altLang="en-US" sz="1200" b="1" dirty="0">
                          <a:solidFill>
                            <a:srgbClr val="FF0000"/>
                          </a:solidFill>
                          <a:latin typeface="微軟正黑體" panose="020B0604030504040204" pitchFamily="34" charset="-120"/>
                          <a:ea typeface="微軟正黑體" panose="020B0604030504040204" pitchFamily="34" charset="-120"/>
                        </a:rPr>
                        <a:t>以單一學期之百分制成績擇優採計</a:t>
                      </a:r>
                      <a:r>
                        <a:rPr lang="en-US" altLang="zh-TW" sz="1200" b="1" dirty="0">
                          <a:solidFill>
                            <a:srgbClr val="FF0000"/>
                          </a:solidFill>
                          <a:latin typeface="微軟正黑體" panose="020B0604030504040204" pitchFamily="34" charset="-120"/>
                          <a:ea typeface="微軟正黑體" panose="020B0604030504040204" pitchFamily="34" charset="-120"/>
                        </a:rPr>
                        <a:t>)</a:t>
                      </a:r>
                      <a:endParaRPr lang="zh-TW" altLang="en-US" sz="1200" b="1"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b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60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1.0</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0770">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弱勢身分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b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07166">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均衡學習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1"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mn-cs"/>
                        </a:rPr>
                        <a:t>四領域</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學習：健體、藝文、綜合、</a:t>
                      </a:r>
                      <a:r>
                        <a:rPr lang="zh-TW" altLang="en-US" sz="1600" b="1" i="0" u="none" strike="noStrike" kern="1200" baseline="0" dirty="0">
                          <a:solidFill>
                            <a:schemeClr val="dk1"/>
                          </a:solidFill>
                          <a:highlight>
                            <a:srgbClr val="FFFF00"/>
                          </a:highlight>
                          <a:latin typeface="微軟正黑體" panose="020B0604030504040204" pitchFamily="34" charset="-120"/>
                          <a:ea typeface="微軟正黑體" panose="020B0604030504040204" pitchFamily="34" charset="-120"/>
                          <a:cs typeface="+mn-cs"/>
                        </a:rPr>
                        <a:t>科技</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五學期平均成績及格</a:t>
                      </a:r>
                      <a:r>
                        <a:rPr lang="en-US" altLang="zh-TW" sz="16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7800">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國中教育會考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b="1"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b="1"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1"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1"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B</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6.4</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5</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4</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750" b="1"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264318">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寫作測驗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4</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3</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2</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0.8</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0.6</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0.4</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0.2</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0.1</a:t>
                      </a:r>
                      <a:r>
                        <a:rPr lang="zh-TW" altLang="en-US" sz="1750" b="1"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75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8918">
                <a:tc gridSpan="2">
                  <a:txBody>
                    <a:bodyPr/>
                    <a:lstStyle/>
                    <a:p>
                      <a:pPr algn="ctr"/>
                      <a:r>
                        <a:rPr lang="zh-TW" altLang="en-US" sz="20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b="1"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1"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b="1"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101995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240790744"/>
              </p:ext>
            </p:extLst>
          </p:nvPr>
        </p:nvGraphicFramePr>
        <p:xfrm>
          <a:off x="323528" y="1091248"/>
          <a:ext cx="8568952" cy="4786024"/>
        </p:xfrm>
        <a:graphic>
          <a:graphicData uri="http://schemas.openxmlformats.org/drawingml/2006/table">
            <a:tbl>
              <a:tblPr firstRow="1" firstCol="1" bandRow="1">
                <a:tableStyleId>{5C22544A-7EE6-4342-B048-85BDC9FD1C3A}</a:tableStyleId>
              </a:tblPr>
              <a:tblGrid>
                <a:gridCol w="885347">
                  <a:extLst>
                    <a:ext uri="{9D8B030D-6E8A-4147-A177-3AD203B41FA5}">
                      <a16:colId xmlns:a16="http://schemas.microsoft.com/office/drawing/2014/main" val="20000"/>
                    </a:ext>
                  </a:extLst>
                </a:gridCol>
                <a:gridCol w="7683605">
                  <a:extLst>
                    <a:ext uri="{9D8B030D-6E8A-4147-A177-3AD203B41FA5}">
                      <a16:colId xmlns:a16="http://schemas.microsoft.com/office/drawing/2014/main" val="20001"/>
                    </a:ext>
                  </a:extLst>
                </a:gridCol>
              </a:tblGrid>
              <a:tr h="666445">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項目</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ct val="100000"/>
                        </a:lnSpc>
                        <a:spcAft>
                          <a:spcPts val="0"/>
                        </a:spcAft>
                      </a:pPr>
                      <a:r>
                        <a:rPr lang="zh-TW" sz="2800" b="1" kern="0" dirty="0">
                          <a:effectLst/>
                          <a:latin typeface="微軟正黑體" panose="020B0604030504040204" pitchFamily="34" charset="-120"/>
                          <a:ea typeface="微軟正黑體" panose="020B0604030504040204" pitchFamily="34" charset="-120"/>
                        </a:rPr>
                        <a:t>說明</a:t>
                      </a:r>
                      <a:endParaRPr lang="zh-TW" sz="28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0"/>
                  </a:ext>
                </a:extLst>
              </a:tr>
              <a:tr h="1110740">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招生</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名額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zh-TW" sz="2400" b="1" u="none" kern="0" dirty="0">
                          <a:effectLst/>
                          <a:latin typeface="微軟正黑體" panose="020B0604030504040204" pitchFamily="34" charset="-120"/>
                          <a:ea typeface="微軟正黑體" panose="020B0604030504040204" pitchFamily="34" charset="-120"/>
                        </a:rPr>
                        <a:t>共</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41</a:t>
                      </a:r>
                      <a:r>
                        <a:rPr lang="zh-TW" altLang="en-US" sz="2400" b="1" u="none" kern="0" dirty="0">
                          <a:effectLst/>
                          <a:latin typeface="微軟正黑體" panose="020B0604030504040204" pitchFamily="34" charset="-120"/>
                          <a:ea typeface="微軟正黑體" panose="020B0604030504040204" pitchFamily="34" charset="-120"/>
                        </a:rPr>
                        <a:t>校，超過</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14,000</a:t>
                      </a:r>
                      <a:r>
                        <a:rPr lang="zh-TW" altLang="en-US" sz="2400" b="1" u="none" kern="0" dirty="0">
                          <a:effectLst/>
                          <a:latin typeface="微軟正黑體" panose="020B0604030504040204" pitchFamily="34" charset="-120"/>
                          <a:ea typeface="微軟正黑體" panose="020B0604030504040204" pitchFamily="34" charset="-120"/>
                        </a:rPr>
                        <a:t>名</a:t>
                      </a:r>
                      <a:br>
                        <a:rPr lang="en-US" altLang="zh-TW" sz="2400" b="1" u="none" kern="0" dirty="0">
                          <a:effectLst/>
                          <a:latin typeface="微軟正黑體" panose="020B0604030504040204" pitchFamily="34" charset="-120"/>
                          <a:ea typeface="微軟正黑體" panose="020B0604030504040204" pitchFamily="34" charset="-120"/>
                        </a:rPr>
                      </a:br>
                      <a:r>
                        <a:rPr lang="en-US" altLang="zh-TW" sz="2400" b="1" u="none" kern="0" dirty="0">
                          <a:solidFill>
                            <a:schemeClr val="tx1"/>
                          </a:solidFill>
                          <a:effectLst/>
                          <a:latin typeface="微軟正黑體" panose="020B0604030504040204" pitchFamily="34" charset="-120"/>
                          <a:ea typeface="微軟正黑體" panose="020B0604030504040204" pitchFamily="34" charset="-120"/>
                        </a:rPr>
                        <a:t>https://www.jctv.ntut.edu.tw/nenter5/</a:t>
                      </a:r>
                      <a:endParaRPr lang="zh-TW" sz="2400" b="1" u="none" kern="100" dirty="0">
                        <a:solidFill>
                          <a:schemeClr val="tx1"/>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1"/>
                  </a:ext>
                </a:extLst>
              </a:tr>
              <a:tr h="1295356">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實施</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範圍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分北、中、南</a:t>
                      </a:r>
                      <a:r>
                        <a:rPr lang="en-US" sz="2400" b="1" kern="0" dirty="0">
                          <a:effectLst/>
                          <a:latin typeface="微軟正黑體" panose="020B0604030504040204" pitchFamily="34" charset="-120"/>
                          <a:ea typeface="微軟正黑體" panose="020B0604030504040204" pitchFamily="34" charset="-120"/>
                        </a:rPr>
                        <a:t>3</a:t>
                      </a:r>
                      <a:r>
                        <a:rPr lang="zh-TW" sz="2400" b="1" kern="0" dirty="0">
                          <a:effectLst/>
                          <a:latin typeface="微軟正黑體" panose="020B0604030504040204" pitchFamily="34" charset="-120"/>
                          <a:ea typeface="微軟正黑體" panose="020B0604030504040204" pitchFamily="34" charset="-120"/>
                        </a:rPr>
                        <a:t>個招生區</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不限原就讀國中地點，可向北、中、南</a:t>
                      </a:r>
                      <a:r>
                        <a:rPr lang="zh-TW" altLang="en-US" sz="2400" b="1" kern="0" dirty="0">
                          <a:effectLst/>
                          <a:latin typeface="微軟正黑體" panose="020B0604030504040204" pitchFamily="34" charset="-120"/>
                          <a:ea typeface="微軟正黑體" panose="020B0604030504040204" pitchFamily="34" charset="-120"/>
                        </a:rPr>
                        <a:t>區</a:t>
                      </a:r>
                      <a:r>
                        <a:rPr lang="zh-TW" sz="2400" b="1" kern="0" dirty="0">
                          <a:effectLst/>
                          <a:latin typeface="微軟正黑體" panose="020B0604030504040204" pitchFamily="34" charset="-120"/>
                          <a:ea typeface="微軟正黑體" panose="020B0604030504040204" pitchFamily="34" charset="-120"/>
                        </a:rPr>
                        <a:t>報名</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solidFill>
                            <a:srgbClr val="FF0000"/>
                          </a:solidFill>
                          <a:effectLst/>
                          <a:latin typeface="微軟正黑體" panose="020B0604030504040204" pitchFamily="34" charset="-120"/>
                          <a:ea typeface="微軟正黑體" panose="020B0604030504040204" pitchFamily="34" charset="-120"/>
                        </a:rPr>
                        <a:t>各區限</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報名</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1</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所五專學校（一區一校）</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2"/>
                  </a:ext>
                </a:extLst>
              </a:tr>
              <a:tr h="1713483">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錄取</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方式</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依報名學校規定參加</a:t>
                      </a:r>
                      <a:r>
                        <a:rPr lang="zh-TW" altLang="en-US" sz="2400" b="1" kern="0" dirty="0">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僅能</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擇一校</a:t>
                      </a:r>
                      <a:r>
                        <a:rPr lang="zh-TW" sz="2400" b="1" u="sng" kern="0" dirty="0">
                          <a:solidFill>
                            <a:srgbClr val="FF0000"/>
                          </a:solidFill>
                          <a:effectLst/>
                          <a:latin typeface="微軟正黑體" panose="020B0604030504040204" pitchFamily="34" charset="-120"/>
                          <a:ea typeface="微軟正黑體" panose="020B0604030504040204" pitchFamily="34" charset="-120"/>
                        </a:rPr>
                        <a:t>現場登記分發</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報到</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若報名人數少於學校科組招生名額則全額錄取</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報名人數多於</a:t>
                      </a:r>
                      <a:r>
                        <a:rPr lang="zh-TW" altLang="en-US" sz="2400" b="1" kern="0" dirty="0">
                          <a:effectLst/>
                          <a:latin typeface="微軟正黑體" panose="020B0604030504040204" pitchFamily="34" charset="-120"/>
                          <a:ea typeface="微軟正黑體" panose="020B0604030504040204" pitchFamily="34" charset="-120"/>
                        </a:rPr>
                        <a:t>核定</a:t>
                      </a:r>
                      <a:r>
                        <a:rPr lang="zh-TW" sz="2400" b="1" kern="0" dirty="0">
                          <a:effectLst/>
                          <a:latin typeface="微軟正黑體" panose="020B0604030504040204" pitchFamily="34" charset="-120"/>
                          <a:ea typeface="微軟正黑體" panose="020B0604030504040204" pitchFamily="34" charset="-120"/>
                        </a:rPr>
                        <a:t>招生名額則依據</a:t>
                      </a:r>
                      <a:r>
                        <a:rPr lang="zh-TW" sz="24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400" b="1" kern="0" dirty="0">
                          <a:effectLst/>
                          <a:latin typeface="微軟正黑體" panose="020B0604030504040204" pitchFamily="34" charset="-120"/>
                          <a:ea typeface="微軟正黑體" panose="020B0604030504040204" pitchFamily="34" charset="-120"/>
                        </a:rPr>
                        <a:t>進行比序，以積分高低作為分發依據</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3"/>
                  </a:ext>
                </a:extLst>
              </a:tr>
            </a:tbl>
          </a:graphicData>
        </a:graphic>
      </p:graphicFrame>
      <p:sp>
        <p:nvSpPr>
          <p:cNvPr id="4" name="標題 1"/>
          <p:cNvSpPr txBox="1">
            <a:spLocks/>
          </p:cNvSpPr>
          <p:nvPr/>
        </p:nvSpPr>
        <p:spPr bwMode="auto">
          <a:xfrm>
            <a:off x="0" y="-13672"/>
            <a:ext cx="9144000" cy="922392"/>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學年度五專聯合免試入學</a:t>
            </a:r>
            <a:endPar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a:xfrm>
            <a:off x="6553200" y="6331911"/>
            <a:ext cx="2133600" cy="365125"/>
          </a:xfrm>
        </p:spPr>
        <p:txBody>
          <a:bodyPr/>
          <a:lstStyle/>
          <a:p>
            <a:pPr>
              <a:defRPr/>
            </a:pPr>
            <a:fld id="{B0E7D0FD-EE13-44ED-ACB2-D7993CD41914}" type="slidenum">
              <a:rPr lang="zh-TW" altLang="en-US" smtClean="0">
                <a:solidFill>
                  <a:prstClr val="black">
                    <a:tint val="75000"/>
                  </a:prstClr>
                </a:solidFill>
              </a:rPr>
              <a:pPr>
                <a:defRPr/>
              </a:pPr>
              <a:t>51</a:t>
            </a:fld>
            <a:endParaRPr lang="zh-TW" altLang="en-US" dirty="0">
              <a:solidFill>
                <a:prstClr val="black">
                  <a:tint val="75000"/>
                </a:prstClr>
              </a:solidFill>
            </a:endParaRPr>
          </a:p>
        </p:txBody>
      </p:sp>
      <p:sp>
        <p:nvSpPr>
          <p:cNvPr id="6" name="文字方塊 5">
            <a:extLst>
              <a:ext uri="{FF2B5EF4-FFF2-40B4-BE49-F238E27FC236}">
                <a16:creationId xmlns:a16="http://schemas.microsoft.com/office/drawing/2014/main" id="{E7D03100-1F1B-438B-A43D-CE8BC3589FDB}"/>
              </a:ext>
            </a:extLst>
          </p:cNvPr>
          <p:cNvSpPr txBox="1"/>
          <p:nvPr/>
        </p:nvSpPr>
        <p:spPr>
          <a:xfrm>
            <a:off x="2843808" y="6094725"/>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pic>
        <p:nvPicPr>
          <p:cNvPr id="4098" name="Picture 2">
            <a:extLst>
              <a:ext uri="{FF2B5EF4-FFF2-40B4-BE49-F238E27FC236}">
                <a16:creationId xmlns:a16="http://schemas.microsoft.com/office/drawing/2014/main" id="{455352E2-7A8F-41FA-B50D-715C36952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700808"/>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02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內容版面配置區 1"/>
          <p:cNvSpPr>
            <a:spLocks noGrp="1"/>
          </p:cNvSpPr>
          <p:nvPr>
            <p:ph idx="1"/>
          </p:nvPr>
        </p:nvSpPr>
        <p:spPr/>
        <p:txBody>
          <a:bodyPr/>
          <a:lstStyle/>
          <a:p>
            <a:pPr eaLnBrk="1" hangingPunct="1">
              <a:buFontTx/>
              <a:buBlip>
                <a:blip r:embed="rId3"/>
              </a:buBlip>
            </a:pPr>
            <a:endParaRPr lang="zh-TW" altLang="en-US"/>
          </a:p>
        </p:txBody>
      </p:sp>
      <p:sp>
        <p:nvSpPr>
          <p:cNvPr id="6" name="標題 1"/>
          <p:cNvSpPr txBox="1">
            <a:spLocks/>
          </p:cNvSpPr>
          <p:nvPr/>
        </p:nvSpPr>
        <p:spPr bwMode="auto">
          <a:xfrm>
            <a:off x="8152" y="0"/>
            <a:ext cx="9135848" cy="865188"/>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lnSpc>
                <a:spcPct val="110000"/>
              </a:lnSpc>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學年度五專聯合免試入學</a:t>
            </a:r>
            <a:r>
              <a:rPr lang="zh-TW" altLang="en-US" b="1" dirty="0">
                <a:solidFill>
                  <a:schemeClr val="bg1"/>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a:xfrm>
            <a:off x="6553200" y="6492875"/>
            <a:ext cx="2133600" cy="365125"/>
          </a:xfrm>
        </p:spPr>
        <p:txBody>
          <a:bodyPr/>
          <a:lstStyle/>
          <a:p>
            <a:pPr>
              <a:defRPr/>
            </a:pPr>
            <a:fld id="{B0E7D0FD-EE13-44ED-ACB2-D7993CD41914}" type="slidenum">
              <a:rPr lang="zh-TW" altLang="en-US" smtClean="0">
                <a:solidFill>
                  <a:prstClr val="black">
                    <a:tint val="75000"/>
                  </a:prstClr>
                </a:solidFill>
              </a:rPr>
              <a:pPr>
                <a:defRPr/>
              </a:pPr>
              <a:t>52</a:t>
            </a:fld>
            <a:endParaRPr lang="zh-TW" altLang="en-US" dirty="0">
              <a:solidFill>
                <a:prstClr val="black">
                  <a:tint val="75000"/>
                </a:prstClr>
              </a:solidFill>
            </a:endParaRPr>
          </a:p>
        </p:txBody>
      </p:sp>
      <p:graphicFrame>
        <p:nvGraphicFramePr>
          <p:cNvPr id="8" name="Group 61"/>
          <p:cNvGraphicFramePr>
            <a:graphicFrameLocks/>
          </p:cNvGraphicFramePr>
          <p:nvPr>
            <p:extLst>
              <p:ext uri="{D42A27DB-BD31-4B8C-83A1-F6EECF244321}">
                <p14:modId xmlns:p14="http://schemas.microsoft.com/office/powerpoint/2010/main" val="3601704706"/>
              </p:ext>
            </p:extLst>
          </p:nvPr>
        </p:nvGraphicFramePr>
        <p:xfrm>
          <a:off x="215168" y="990229"/>
          <a:ext cx="8713663" cy="5745903"/>
        </p:xfrm>
        <a:graphic>
          <a:graphicData uri="http://schemas.openxmlformats.org/drawingml/2006/table">
            <a:tbl>
              <a:tblPr/>
              <a:tblGrid>
                <a:gridCol w="1296839">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gridCol w="575948">
                  <a:extLst>
                    <a:ext uri="{9D8B030D-6E8A-4147-A177-3AD203B41FA5}">
                      <a16:colId xmlns:a16="http://schemas.microsoft.com/office/drawing/2014/main" val="20002"/>
                    </a:ext>
                  </a:extLst>
                </a:gridCol>
                <a:gridCol w="648188">
                  <a:extLst>
                    <a:ext uri="{9D8B030D-6E8A-4147-A177-3AD203B41FA5}">
                      <a16:colId xmlns:a16="http://schemas.microsoft.com/office/drawing/2014/main"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485702">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lnSpc>
                          <a:spcPct val="100000"/>
                        </a:lnSpc>
                      </a:pPr>
                      <a:r>
                        <a:rPr lang="en-US" altLang="zh-TW" dirty="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服務學習滿</a:t>
                      </a:r>
                      <a:r>
                        <a:rPr kumimoji="0" lang="en-US" altLang="zh-TW" sz="1800" b="1" i="0" u="none" strike="noStrike" cap="none" normalizeH="0" baseline="0" dirty="0">
                          <a:ln>
                            <a:noFill/>
                          </a:ln>
                          <a:solidFill>
                            <a:srgbClr val="FF0000"/>
                          </a:solidFill>
                          <a:effectLst/>
                          <a:highlight>
                            <a:srgbClr val="FFFF00"/>
                          </a:highligh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僅</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111</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及</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112</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學年度適用</a:t>
                      </a: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日常生活表現評量：功過相抵後之獎懲紀錄。</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3"/>
                  </a:ext>
                </a:extLst>
              </a:tr>
              <a:tr h="321286">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以單一學期之百分制成績擇優採計</a:t>
                      </a:r>
                      <a:r>
                        <a:rPr lang="en-US" altLang="zh-TW" sz="1800" b="1" dirty="0">
                          <a:solidFill>
                            <a:srgbClr val="FF0000"/>
                          </a:solidFill>
                          <a:latin typeface="微軟正黑體" panose="020B0604030504040204" pitchFamily="34" charset="-120"/>
                          <a:ea typeface="微軟正黑體" panose="020B0604030504040204" pitchFamily="34" charset="-120"/>
                        </a:rPr>
                        <a:t>)</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345519">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5701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highlight>
                            <a:srgbClr val="FFFF00"/>
                          </a:highlight>
                          <a:latin typeface="微軟正黑體" pitchFamily="34" charset="-120"/>
                          <a:ea typeface="微軟正黑體" pitchFamily="34" charset="-120"/>
                        </a:rPr>
                        <a:t>領域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36851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8"/>
                  </a:ext>
                </a:extLst>
              </a:tr>
              <a:tr h="376107">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28600" marR="0" lvl="0" indent="-22860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9"/>
                  </a:ext>
                </a:extLst>
              </a:tr>
              <a:tr h="343973">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10"/>
                  </a:ext>
                </a:extLst>
              </a:tr>
              <a:tr h="333541">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91293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53</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0" y="-36196"/>
            <a:ext cx="9144000" cy="872907"/>
          </a:xfrm>
          <a:prstGeom prst="rect">
            <a:avLst/>
          </a:prstGeom>
          <a:solidFill>
            <a:srgbClr val="0070C0"/>
          </a:solidFill>
          <a:effectLst>
            <a:outerShdw blurRad="50800" dist="38100" dir="2700000" algn="tl" rotWithShape="0">
              <a:prstClr val="black">
                <a:alpha val="40000"/>
              </a:prstClr>
            </a:outerShdw>
          </a:effectLst>
        </p:spPr>
        <p:txBody>
          <a:bodyPr vert="horz" lIns="91440" tIns="45720" rIns="91440" bIns="45720" rtlCol="0" anchor="ctr">
            <a:normAutofit fontScale="85000" lnSpcReduction="10000"/>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a:lnSpc>
                <a:spcPct val="110000"/>
              </a:lnSpc>
            </a:pPr>
            <a:r>
              <a:rPr lang="en-US" altLang="zh-TW" sz="4400" dirty="0">
                <a:solidFill>
                  <a:schemeClr val="bg1"/>
                </a:solidFill>
              </a:rPr>
              <a:t>112</a:t>
            </a:r>
            <a:r>
              <a:rPr lang="zh-TW" altLang="en-US" sz="4400" dirty="0">
                <a:solidFill>
                  <a:schemeClr val="bg1"/>
                </a:solidFill>
              </a:rPr>
              <a:t>學年度五專聯合免試入學超額比序說明</a:t>
            </a:r>
          </a:p>
        </p:txBody>
      </p:sp>
      <p:pic>
        <p:nvPicPr>
          <p:cNvPr id="65"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169687" y="1236302"/>
            <a:ext cx="2934994" cy="5391605"/>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五專聯合免試</a:t>
            </a:r>
            <a:b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同分比序順序</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54</a:t>
            </a:fld>
            <a:endParaRPr lang="en-US" altLang="zh-TW"/>
          </a:p>
        </p:txBody>
      </p:sp>
      <p:graphicFrame>
        <p:nvGraphicFramePr>
          <p:cNvPr id="8" name="資料庫圖表 7"/>
          <p:cNvGraphicFramePr/>
          <p:nvPr>
            <p:extLst>
              <p:ext uri="{D42A27DB-BD31-4B8C-83A1-F6EECF244321}">
                <p14:modId xmlns:p14="http://schemas.microsoft.com/office/powerpoint/2010/main" val="1661368561"/>
              </p:ext>
            </p:extLst>
          </p:nvPr>
        </p:nvGraphicFramePr>
        <p:xfrm>
          <a:off x="791580" y="1113981"/>
          <a:ext cx="756084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p:cNvSpPr txBox="1">
            <a:spLocks/>
          </p:cNvSpPr>
          <p:nvPr/>
        </p:nvSpPr>
        <p:spPr bwMode="auto">
          <a:xfrm>
            <a:off x="8176" y="-13672"/>
            <a:ext cx="9135824" cy="850384"/>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學年度五專聯合免試入學流程圖</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17196" y="6140326"/>
            <a:ext cx="2133600" cy="365125"/>
          </a:xfrm>
        </p:spPr>
        <p:txBody>
          <a:bodyPr/>
          <a:lstStyle/>
          <a:p>
            <a:pPr>
              <a:defRPr/>
            </a:pPr>
            <a:fld id="{C25EF61C-D6CC-4704-928F-68C0250FBCB7}" type="slidenum">
              <a:rPr lang="en-US" altLang="zh-TW"/>
              <a:pPr>
                <a:defRPr/>
              </a:pPr>
              <a:t>55</a:t>
            </a:fld>
            <a:endParaRPr lang="en-US" altLang="zh-TW" dirty="0"/>
          </a:p>
        </p:txBody>
      </p:sp>
      <p:graphicFrame>
        <p:nvGraphicFramePr>
          <p:cNvPr id="6" name="資料庫圖表 5"/>
          <p:cNvGraphicFramePr/>
          <p:nvPr>
            <p:extLst>
              <p:ext uri="{D42A27DB-BD31-4B8C-83A1-F6EECF244321}">
                <p14:modId xmlns:p14="http://schemas.microsoft.com/office/powerpoint/2010/main" val="1887758971"/>
              </p:ext>
            </p:extLst>
          </p:nvPr>
        </p:nvGraphicFramePr>
        <p:xfrm>
          <a:off x="503548" y="1124744"/>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標題 1"/>
          <p:cNvSpPr txBox="1">
            <a:spLocks/>
          </p:cNvSpPr>
          <p:nvPr/>
        </p:nvSpPr>
        <p:spPr bwMode="auto">
          <a:xfrm>
            <a:off x="12720" y="0"/>
            <a:ext cx="9131280" cy="764704"/>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fontScale="775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lnSpc>
                <a:spcPct val="120000"/>
              </a:lnSpc>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學年度五專聯合免試入學招生委員會學校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pic>
        <p:nvPicPr>
          <p:cNvPr id="3074" name="Picture 2">
            <a:extLst>
              <a:ext uri="{FF2B5EF4-FFF2-40B4-BE49-F238E27FC236}">
                <a16:creationId xmlns:a16="http://schemas.microsoft.com/office/drawing/2014/main" id="{F4A33563-6EAE-445F-A49C-BBA5EBDEF7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7196" y="1340768"/>
            <a:ext cx="1295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7AB5933-58A0-472D-8F40-CC1A21DCCA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3155702"/>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A1063DF0-6161-4DD7-A4AE-E8A20C594D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112" y="4925021"/>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47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286822553"/>
              </p:ext>
            </p:extLst>
          </p:nvPr>
        </p:nvGraphicFramePr>
        <p:xfrm>
          <a:off x="119088" y="831184"/>
          <a:ext cx="8928991" cy="5884784"/>
        </p:xfrm>
        <a:graphic>
          <a:graphicData uri="http://schemas.openxmlformats.org/drawingml/2006/table">
            <a:tbl>
              <a:tblPr firstRow="1" firstCol="1" bandRow="1">
                <a:tableStyleId>{5C22544A-7EE6-4342-B048-85BDC9FD1C3A}</a:tableStyleId>
              </a:tblPr>
              <a:tblGrid>
                <a:gridCol w="442760">
                  <a:extLst>
                    <a:ext uri="{9D8B030D-6E8A-4147-A177-3AD203B41FA5}">
                      <a16:colId xmlns:a16="http://schemas.microsoft.com/office/drawing/2014/main" val="20000"/>
                    </a:ext>
                  </a:extLst>
                </a:gridCol>
                <a:gridCol w="697784">
                  <a:extLst>
                    <a:ext uri="{9D8B030D-6E8A-4147-A177-3AD203B41FA5}">
                      <a16:colId xmlns:a16="http://schemas.microsoft.com/office/drawing/2014/main" val="20001"/>
                    </a:ext>
                  </a:extLst>
                </a:gridCol>
                <a:gridCol w="7788447">
                  <a:extLst>
                    <a:ext uri="{9D8B030D-6E8A-4147-A177-3AD203B41FA5}">
                      <a16:colId xmlns:a16="http://schemas.microsoft.com/office/drawing/2014/main" val="20002"/>
                    </a:ext>
                  </a:extLst>
                </a:gridCol>
              </a:tblGrid>
              <a:tr h="389610">
                <a:tc>
                  <a:txBody>
                    <a:bodyPr/>
                    <a:lstStyle/>
                    <a:p>
                      <a:pPr algn="ctr">
                        <a:spcAft>
                          <a:spcPts val="0"/>
                        </a:spcAft>
                      </a:pPr>
                      <a:r>
                        <a:rPr lang="zh-TW" altLang="en-US" sz="2400" b="1" kern="100" dirty="0">
                          <a:effectLst/>
                          <a:latin typeface="微軟正黑體" panose="020B0604030504040204" pitchFamily="34" charset="-120"/>
                          <a:ea typeface="微軟正黑體" panose="020B0604030504040204" pitchFamily="34" charset="-120"/>
                          <a:cs typeface="Times New Roman"/>
                        </a:rPr>
                        <a:t>區</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b="1" kern="0" dirty="0">
                          <a:effectLst/>
                          <a:latin typeface="微軟正黑體" panose="020B0604030504040204" pitchFamily="34" charset="-120"/>
                          <a:ea typeface="微軟正黑體" panose="020B0604030504040204" pitchFamily="34" charset="-120"/>
                        </a:rPr>
                        <a:t>縣市</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b="1" kern="0" dirty="0">
                          <a:effectLst/>
                          <a:latin typeface="微軟正黑體" panose="020B0604030504040204" pitchFamily="34" charset="-120"/>
                          <a:ea typeface="微軟正黑體" panose="020B0604030504040204" pitchFamily="34" charset="-120"/>
                        </a:rPr>
                        <a:t>招生學校</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0"/>
                  </a:ext>
                </a:extLst>
              </a:tr>
              <a:tr h="230789">
                <a:tc rowSpan="7">
                  <a:txBody>
                    <a:bodyPr/>
                    <a:lstStyle/>
                    <a:p>
                      <a:pPr algn="ctr">
                        <a:spcAft>
                          <a:spcPts val="0"/>
                        </a:spcAft>
                      </a:pPr>
                      <a:r>
                        <a:rPr lang="zh-TW" sz="1800" b="1" kern="0" dirty="0">
                          <a:effectLst/>
                          <a:latin typeface="微軟正黑體" panose="020B0604030504040204" pitchFamily="34" charset="-120"/>
                          <a:ea typeface="微軟正黑體" panose="020B0604030504040204" pitchFamily="34" charset="-120"/>
                        </a:rPr>
                        <a:t>北</a:t>
                      </a:r>
                      <a:r>
                        <a:rPr lang="zh-TW" altLang="en-US" sz="1800" b="1" kern="0" dirty="0">
                          <a:effectLst/>
                          <a:latin typeface="微軟正黑體" panose="020B0604030504040204" pitchFamily="34" charset="-120"/>
                          <a:ea typeface="微軟正黑體" panose="020B0604030504040204" pitchFamily="34" charset="-120"/>
                        </a:rPr>
                        <a:t>區</a:t>
                      </a:r>
                      <a:endParaRPr lang="zh-TW" sz="20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基隆市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effectLst/>
                          <a:latin typeface="微軟正黑體" panose="020B0604030504040204" pitchFamily="34" charset="-120"/>
                          <a:ea typeface="微軟正黑體" panose="020B0604030504040204" pitchFamily="34" charset="-120"/>
                        </a:rPr>
                        <a:t>經國管理暨健康學院</a:t>
                      </a:r>
                      <a:endParaRPr lang="zh-TW" sz="1600" b="1"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1"/>
                  </a:ext>
                </a:extLst>
              </a:tr>
              <a:tr h="484018">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台北市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國立臺北商業</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大學</a:t>
                      </a:r>
                      <a:r>
                        <a:rPr lang="zh-TW" sz="1600" b="1" u="none" kern="0" dirty="0">
                          <a:solidFill>
                            <a:schemeClr val="tx1"/>
                          </a:solidFill>
                          <a:effectLst/>
                          <a:latin typeface="微軟正黑體" panose="020B0604030504040204" pitchFamily="34" charset="-120"/>
                          <a:ea typeface="微軟正黑體" panose="020B0604030504040204" pitchFamily="34" charset="-120"/>
                        </a:rPr>
                        <a:t>、臺北城市科技大學、台北海洋</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1"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、國立台北科技大學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2"/>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新北市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致理</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1"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宏國</a:t>
                      </a:r>
                      <a:r>
                        <a:rPr lang="zh-TW" sz="1600" b="1" u="none" kern="0" dirty="0">
                          <a:solidFill>
                            <a:schemeClr val="tx1"/>
                          </a:solidFill>
                          <a:effectLst/>
                          <a:latin typeface="微軟正黑體" panose="020B0604030504040204" pitchFamily="34" charset="-120"/>
                          <a:ea typeface="微軟正黑體" panose="020B0604030504040204" pitchFamily="34" charset="-120"/>
                        </a:rPr>
                        <a:t>德霖</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1" u="none" kern="0" dirty="0">
                          <a:solidFill>
                            <a:schemeClr val="tx1"/>
                          </a:solidFill>
                          <a:effectLst/>
                          <a:latin typeface="微軟正黑體" panose="020B0604030504040204" pitchFamily="34" charset="-120"/>
                          <a:ea typeface="微軟正黑體" panose="020B0604030504040204" pitchFamily="34" charset="-120"/>
                        </a:rPr>
                        <a:t>、黎明技術學院、華夏科技大學</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台北海洋</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淡水校本部</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耕莘健康管理專科學校</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新店校區</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三芝校區</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3"/>
                  </a:ext>
                </a:extLst>
              </a:tr>
              <a:tr h="328340">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桃園</a:t>
                      </a:r>
                      <a:r>
                        <a:rPr lang="zh-TW" altLang="en-US" sz="1600" b="1" kern="0" dirty="0">
                          <a:effectLst/>
                          <a:latin typeface="微軟正黑體" panose="020B0604030504040204" pitchFamily="34" charset="-120"/>
                          <a:ea typeface="微軟正黑體" panose="020B0604030504040204" pitchFamily="34" charset="-120"/>
                        </a:rPr>
                        <a:t>市</a:t>
                      </a: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新生醫護管理專科學校、龍華科技大學</a:t>
                      </a:r>
                      <a:endParaRPr lang="zh-TW" altLang="en-US" sz="1600" b="1" u="none" kern="0" dirty="0">
                        <a:solidFill>
                          <a:schemeClr val="tx1"/>
                        </a:solidFill>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val="1000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新竹縣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敏實</a:t>
                      </a:r>
                      <a:r>
                        <a:rPr lang="zh-TW" sz="1600" b="1"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5"/>
                  </a:ext>
                </a:extLst>
              </a:tr>
              <a:tr h="271948">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宜蘭縣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聖母醫護管理專科學校、耕莘健康管理專科學校</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宜蘭校區</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6"/>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花蓮縣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慈濟</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7"/>
                  </a:ext>
                </a:extLst>
              </a:tr>
              <a:tr h="230789">
                <a:tc rowSpan="4">
                  <a:txBody>
                    <a:bodyPr/>
                    <a:lstStyle/>
                    <a:p>
                      <a:pPr algn="ctr">
                        <a:spcAft>
                          <a:spcPts val="0"/>
                        </a:spcAft>
                      </a:pPr>
                      <a:r>
                        <a:rPr lang="zh-TW" sz="1800" b="1" kern="0" dirty="0">
                          <a:effectLst/>
                          <a:latin typeface="微軟正黑體" panose="020B0604030504040204" pitchFamily="34" charset="-120"/>
                          <a:ea typeface="微軟正黑體" panose="020B0604030504040204" pitchFamily="34" charset="-120"/>
                        </a:rPr>
                        <a:t>中</a:t>
                      </a:r>
                      <a:r>
                        <a:rPr lang="zh-TW" altLang="en-US" sz="1800" b="1" kern="0" dirty="0">
                          <a:effectLst/>
                          <a:latin typeface="微軟正黑體" panose="020B0604030504040204" pitchFamily="34" charset="-120"/>
                          <a:ea typeface="微軟正黑體" panose="020B0604030504040204" pitchFamily="34" charset="-120"/>
                        </a:rPr>
                        <a:t>區</a:t>
                      </a:r>
                      <a:endParaRPr lang="zh-TW" sz="20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苗栗縣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kern="0" dirty="0">
                          <a:solidFill>
                            <a:schemeClr val="tx1"/>
                          </a:solidFill>
                          <a:effectLst/>
                          <a:latin typeface="微軟正黑體" panose="020B0604030504040204" pitchFamily="34" charset="-120"/>
                          <a:ea typeface="微軟正黑體" panose="020B0604030504040204" pitchFamily="34" charset="-120"/>
                        </a:rPr>
                        <a:t>仁德醫護管理專科學校</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8"/>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台中市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kern="0" dirty="0">
                          <a:solidFill>
                            <a:schemeClr val="tx1"/>
                          </a:solidFill>
                          <a:effectLst/>
                          <a:latin typeface="微軟正黑體" panose="020B0604030504040204" pitchFamily="34" charset="-120"/>
                          <a:ea typeface="微軟正黑體" panose="020B0604030504040204" pitchFamily="34" charset="-120"/>
                        </a:rPr>
                        <a:t>國立臺中科技大學、弘光科技大學</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9"/>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altLang="en-US" sz="1600" b="1" kern="100" dirty="0">
                          <a:effectLst/>
                          <a:latin typeface="微軟正黑體" panose="020B0604030504040204" pitchFamily="34" charset="-120"/>
                          <a:ea typeface="微軟正黑體" panose="020B0604030504040204" pitchFamily="34" charset="-120"/>
                          <a:cs typeface="Times New Roman"/>
                        </a:rPr>
                        <a:t>雲林縣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dirty="0">
                          <a:solidFill>
                            <a:schemeClr val="tx1"/>
                          </a:solidFill>
                          <a:latin typeface="微軟正黑體" panose="020B0604030504040204" pitchFamily="34" charset="-120"/>
                          <a:ea typeface="微軟正黑體" panose="020B0604030504040204" pitchFamily="34" charset="-120"/>
                        </a:rPr>
                        <a:t>國立虎尾科技大學</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0"/>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南投縣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kern="0" dirty="0">
                          <a:solidFill>
                            <a:schemeClr val="tx1"/>
                          </a:solidFill>
                          <a:effectLst/>
                          <a:latin typeface="微軟正黑體" panose="020B0604030504040204" pitchFamily="34" charset="-120"/>
                          <a:ea typeface="微軟正黑體" panose="020B0604030504040204" pitchFamily="34" charset="-120"/>
                        </a:rPr>
                        <a:t>南開科技大學</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1"/>
                  </a:ext>
                </a:extLst>
              </a:tr>
              <a:tr h="230789">
                <a:tc rowSpan="7">
                  <a:txBody>
                    <a:bodyPr/>
                    <a:lstStyle/>
                    <a:p>
                      <a:pPr algn="ctr">
                        <a:spcAft>
                          <a:spcPts val="0"/>
                        </a:spcAft>
                      </a:pPr>
                      <a:r>
                        <a:rPr lang="zh-TW" sz="1800" b="1" kern="0" dirty="0">
                          <a:effectLst/>
                          <a:latin typeface="微軟正黑體" panose="020B0604030504040204" pitchFamily="34" charset="-120"/>
                          <a:ea typeface="微軟正黑體" panose="020B0604030504040204" pitchFamily="34" charset="-120"/>
                        </a:rPr>
                        <a:t>南</a:t>
                      </a:r>
                      <a:r>
                        <a:rPr lang="zh-TW" altLang="en-US" sz="1800" b="1" kern="0" dirty="0">
                          <a:effectLst/>
                          <a:latin typeface="微軟正黑體" panose="020B0604030504040204" pitchFamily="34" charset="-120"/>
                          <a:ea typeface="微軟正黑體" panose="020B0604030504040204" pitchFamily="34" charset="-120"/>
                        </a:rPr>
                        <a:t>區</a:t>
                      </a:r>
                      <a:endParaRPr lang="zh-TW" sz="20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b="1" kern="100" dirty="0">
                          <a:effectLst/>
                          <a:latin typeface="微軟正黑體" panose="020B0604030504040204" pitchFamily="34" charset="-120"/>
                          <a:ea typeface="微軟正黑體" panose="020B0604030504040204" pitchFamily="34" charset="-120"/>
                          <a:cs typeface="Times New Roman"/>
                        </a:rPr>
                        <a:t>嘉義市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崇仁醫護管理專科學校</a:t>
                      </a:r>
                      <a:r>
                        <a:rPr lang="en-US" altLang="zh-TW" sz="1600" b="1"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嘉義校區</a:t>
                      </a:r>
                      <a:r>
                        <a:rPr lang="en-US" altLang="zh-TW" sz="1600" b="1" u="none" kern="0" dirty="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2613544635"/>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嘉義縣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崇仁醫護管理專科學校</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sz="1600" b="1" u="none" kern="0" dirty="0">
                          <a:solidFill>
                            <a:schemeClr val="tx1"/>
                          </a:solidFill>
                          <a:effectLst/>
                          <a:latin typeface="微軟正黑體" panose="020B0604030504040204" pitchFamily="34" charset="-120"/>
                          <a:ea typeface="微軟正黑體" panose="020B0604030504040204" pitchFamily="34" charset="-120"/>
                        </a:rPr>
                        <a:t>大林校區</a:t>
                      </a:r>
                      <a:r>
                        <a:rPr lang="en-US" sz="1600" b="1" u="none" kern="0" dirty="0">
                          <a:solidFill>
                            <a:schemeClr val="tx1"/>
                          </a:solidFill>
                          <a:effectLst/>
                          <a:latin typeface="微軟正黑體" panose="020B0604030504040204" pitchFamily="34" charset="-120"/>
                          <a:ea typeface="微軟正黑體" panose="020B0604030504040204" pitchFamily="34" charset="-120"/>
                        </a:rPr>
                        <a:t>)</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2"/>
                  </a:ext>
                </a:extLst>
              </a:tr>
              <a:tr h="222931">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台南市</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中華醫事科技大學、國立臺南護理專科學校、敏惠醫護管理專科學校</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1" u="none" kern="0" dirty="0">
                          <a:solidFill>
                            <a:schemeClr val="tx1"/>
                          </a:solidFill>
                          <a:effectLst/>
                          <a:latin typeface="微軟正黑體" panose="020B0604030504040204" pitchFamily="34" charset="-120"/>
                          <a:ea typeface="微軟正黑體" panose="020B0604030504040204" pitchFamily="34" charset="-120"/>
                          <a:cs typeface="Times New Roman"/>
                        </a:rPr>
                        <a:t>南臺科技大學、嘉南藥理大學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3"/>
                  </a:ext>
                </a:extLst>
              </a:tr>
              <a:tr h="523536">
                <a:tc vMerge="1">
                  <a:txBody>
                    <a:bodyPr/>
                    <a:lstStyle/>
                    <a:p>
                      <a:endParaRPr lang="zh-TW" altLang="en-US"/>
                    </a:p>
                  </a:txBody>
                  <a:tcPr/>
                </a:tc>
                <a:tc>
                  <a:txBody>
                    <a:bodyPr/>
                    <a:lstStyle/>
                    <a:p>
                      <a:pPr algn="ctr">
                        <a:lnSpc>
                          <a:spcPts val="1700"/>
                        </a:lnSpc>
                        <a:spcBef>
                          <a:spcPts val="0"/>
                        </a:spcBef>
                        <a:spcAft>
                          <a:spcPts val="0"/>
                        </a:spcAft>
                      </a:pPr>
                      <a:r>
                        <a:rPr lang="zh-TW" sz="1600" b="1" u="none" kern="0" dirty="0">
                          <a:effectLst/>
                          <a:latin typeface="微軟正黑體" panose="020B0604030504040204" pitchFamily="34" charset="-120"/>
                          <a:ea typeface="微軟正黑體" panose="020B0604030504040204" pitchFamily="34" charset="-120"/>
                        </a:rPr>
                        <a:t>高雄市</a:t>
                      </a:r>
                      <a:endParaRPr lang="zh-TW" sz="1600" b="1"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國立高雄餐旅大學、輔英科技大學、文藻外語大學、東方設計</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大學</a:t>
                      </a:r>
                      <a:r>
                        <a:rPr lang="zh-TW" sz="1600" b="1" u="none" kern="0" dirty="0">
                          <a:solidFill>
                            <a:schemeClr val="tx1"/>
                          </a:solidFill>
                          <a:effectLst/>
                          <a:latin typeface="微軟正黑體" panose="020B0604030504040204" pitchFamily="34" charset="-120"/>
                          <a:ea typeface="微軟正黑體" panose="020B0604030504040204" pitchFamily="34" charset="-120"/>
                        </a:rPr>
                        <a:t>、樹人醫護管理專科學校、育英醫護管理專科學校、</a:t>
                      </a: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國立高雄科技大學、正修科技大學、高苑科技大學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a:effectLst/>
                          <a:latin typeface="微軟正黑體" panose="020B0604030504040204" pitchFamily="34" charset="-120"/>
                          <a:ea typeface="微軟正黑體" panose="020B0604030504040204" pitchFamily="34" charset="-120"/>
                        </a:rPr>
                        <a:t>屏東縣</a:t>
                      </a:r>
                      <a:endParaRPr lang="zh-TW" sz="1600" b="1"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美和科技大學、慈惠醫護管理專科學校</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5"/>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台東縣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1" u="none" kern="0" dirty="0">
                          <a:solidFill>
                            <a:schemeClr val="tx1"/>
                          </a:solidFill>
                          <a:effectLst/>
                          <a:latin typeface="微軟正黑體" panose="020B0604030504040204" pitchFamily="34" charset="-120"/>
                          <a:ea typeface="微軟正黑體" panose="020B0604030504040204" pitchFamily="34" charset="-120"/>
                        </a:rPr>
                        <a:t>國立臺東專科學校</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6"/>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b="1" kern="100" dirty="0">
                          <a:effectLst/>
                          <a:latin typeface="微軟正黑體" panose="020B0604030504040204" pitchFamily="34" charset="-120"/>
                          <a:ea typeface="微軟正黑體" panose="020B0604030504040204" pitchFamily="34" charset="-120"/>
                          <a:cs typeface="Times New Roman"/>
                        </a:rPr>
                        <a:t>澎湖縣</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1" u="none" kern="0" dirty="0">
                          <a:solidFill>
                            <a:schemeClr val="tx1"/>
                          </a:solidFill>
                          <a:effectLst/>
                          <a:latin typeface="微軟正黑體" panose="020B0604030504040204" pitchFamily="34" charset="-120"/>
                          <a:ea typeface="微軟正黑體" panose="020B0604030504040204" pitchFamily="34" charset="-120"/>
                        </a:rPr>
                        <a:t>國立澎湖科技大學</a:t>
                      </a:r>
                      <a:endParaRPr lang="zh-TW" sz="1600" b="1"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7"/>
                  </a:ext>
                </a:extLst>
              </a:tr>
            </a:tbl>
          </a:graphicData>
        </a:graphic>
      </p:graphicFrame>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56</a:t>
            </a:fld>
            <a:endParaRPr lang="zh-TW" altLang="en-US">
              <a:solidFill>
                <a:prstClr val="black">
                  <a:tint val="75000"/>
                </a:prstClr>
              </a:solidFill>
            </a:endParaRPr>
          </a:p>
        </p:txBody>
      </p:sp>
      <p:sp>
        <p:nvSpPr>
          <p:cNvPr id="6" name="標題 1"/>
          <p:cNvSpPr txBox="1">
            <a:spLocks/>
          </p:cNvSpPr>
          <p:nvPr/>
        </p:nvSpPr>
        <p:spPr bwMode="auto">
          <a:xfrm>
            <a:off x="0" y="-1"/>
            <a:ext cx="9144000" cy="764705"/>
          </a:xfrm>
          <a:prstGeom prst="rect">
            <a:avLst/>
          </a:prstGeom>
          <a:solidFill>
            <a:srgbClr val="0070C0"/>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學年度五專免試入學招生學校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8FC355A3-CCD9-4BB8-9B06-A258C8A2C704}"/>
              </a:ext>
            </a:extLst>
          </p:cNvPr>
          <p:cNvSpPr txBox="1"/>
          <p:nvPr/>
        </p:nvSpPr>
        <p:spPr>
          <a:xfrm>
            <a:off x="5364088" y="4005064"/>
            <a:ext cx="3406240"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僅供參考，應以當年度簡章為準</a:t>
            </a:r>
          </a:p>
        </p:txBody>
      </p:sp>
    </p:spTree>
    <p:extLst>
      <p:ext uri="{BB962C8B-B14F-4D97-AF65-F5344CB8AC3E}">
        <p14:creationId xmlns:p14="http://schemas.microsoft.com/office/powerpoint/2010/main" val="1652630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04DCBDF-E526-4C89-89FC-5972934A7303}"/>
              </a:ext>
            </a:extLst>
          </p:cNvPr>
          <p:cNvSpPr/>
          <p:nvPr/>
        </p:nvSpPr>
        <p:spPr>
          <a:xfrm>
            <a:off x="450000" y="5344541"/>
            <a:ext cx="8219758" cy="830997"/>
          </a:xfrm>
          <a:prstGeom prst="rect">
            <a:avLst/>
          </a:prstGeom>
          <a:solidFill>
            <a:schemeClr val="accent6">
              <a:lumMod val="20000"/>
              <a:lumOff val="80000"/>
            </a:schemeClr>
          </a:solidFill>
        </p:spPr>
        <p:txBody>
          <a:bodyPr wrap="square">
            <a:spAutoFit/>
          </a:bodyPr>
          <a:lstStyle/>
          <a:p>
            <a:pPr lvl="0" algn="just"/>
            <a:r>
              <a:rPr lang="zh-TW" altLang="en-US" sz="2400" b="1" kern="0" dirty="0">
                <a:solidFill>
                  <a:prstClr val="black"/>
                </a:solidFill>
                <a:latin typeface="微軟正黑體" pitchFamily="34" charset="-120"/>
                <a:ea typeface="微軟正黑體" pitchFamily="34" charset="-120"/>
              </a:rPr>
              <a:t>以上各項招生日程、招生方式、術科測驗項目，如有異動，請以簡章及各招生委員會公告為準</a:t>
            </a:r>
            <a:endParaRPr lang="zh-TW" altLang="en-US" sz="2400" b="1" kern="10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57</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3538354865"/>
              </p:ext>
            </p:extLst>
          </p:nvPr>
        </p:nvGraphicFramePr>
        <p:xfrm>
          <a:off x="438131" y="1043784"/>
          <a:ext cx="8219255" cy="3106168"/>
        </p:xfrm>
        <a:graphic>
          <a:graphicData uri="http://schemas.openxmlformats.org/drawingml/2006/table">
            <a:tbl>
              <a:tblPr firstRow="1" firstCol="1" bandRow="1">
                <a:tableStyleId>{5C22544A-7EE6-4342-B048-85BDC9FD1C3A}</a:tableStyleId>
              </a:tblPr>
              <a:tblGrid>
                <a:gridCol w="1726018">
                  <a:extLst>
                    <a:ext uri="{9D8B030D-6E8A-4147-A177-3AD203B41FA5}">
                      <a16:colId xmlns:a16="http://schemas.microsoft.com/office/drawing/2014/main" val="20000"/>
                    </a:ext>
                  </a:extLst>
                </a:gridCol>
                <a:gridCol w="2013688">
                  <a:extLst>
                    <a:ext uri="{9D8B030D-6E8A-4147-A177-3AD203B41FA5}">
                      <a16:colId xmlns:a16="http://schemas.microsoft.com/office/drawing/2014/main" val="20001"/>
                    </a:ext>
                  </a:extLst>
                </a:gridCol>
                <a:gridCol w="1726018">
                  <a:extLst>
                    <a:ext uri="{9D8B030D-6E8A-4147-A177-3AD203B41FA5}">
                      <a16:colId xmlns:a16="http://schemas.microsoft.com/office/drawing/2014/main" val="20002"/>
                    </a:ext>
                  </a:extLst>
                </a:gridCol>
                <a:gridCol w="2753531">
                  <a:extLst>
                    <a:ext uri="{9D8B030D-6E8A-4147-A177-3AD203B41FA5}">
                      <a16:colId xmlns:a16="http://schemas.microsoft.com/office/drawing/2014/main" val="20003"/>
                    </a:ext>
                  </a:extLst>
                </a:gridCol>
              </a:tblGrid>
              <a:tr h="403803">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招生學校</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招生班別</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招生名額</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altLang="en-US" sz="2800" kern="100" dirty="0">
                          <a:solidFill>
                            <a:schemeClr val="tx1"/>
                          </a:solidFill>
                          <a:effectLst/>
                          <a:latin typeface="微軟正黑體" pitchFamily="34" charset="-120"/>
                          <a:ea typeface="微軟正黑體" pitchFamily="34" charset="-120"/>
                        </a:rPr>
                        <a:t>術科測驗項目</a:t>
                      </a:r>
                      <a:endParaRPr lang="zh-TW" sz="24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extLst>
                  <a:ext uri="{0D108BD9-81ED-4DB2-BD59-A6C34878D82A}">
                    <a16:rowId xmlns:a16="http://schemas.microsoft.com/office/drawing/2014/main" val="10000"/>
                  </a:ext>
                </a:extLst>
              </a:tr>
              <a:tr h="403803">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台南應用</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科技大學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b="1" kern="0" dirty="0">
                          <a:effectLst/>
                          <a:latin typeface="微軟正黑體" pitchFamily="34" charset="-120"/>
                          <a:ea typeface="微軟正黑體" pitchFamily="34" charset="-120"/>
                        </a:rPr>
                        <a:t>美術系</a:t>
                      </a:r>
                      <a:endParaRPr lang="zh-TW" sz="2800" b="1"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b="1" kern="0" dirty="0">
                          <a:solidFill>
                            <a:srgbClr val="FF0000"/>
                          </a:solidFill>
                          <a:effectLst/>
                          <a:latin typeface="微軟正黑體" pitchFamily="34" charset="-120"/>
                          <a:ea typeface="微軟正黑體" pitchFamily="34" charset="-120"/>
                        </a:rPr>
                        <a:t>100</a:t>
                      </a:r>
                      <a:r>
                        <a:rPr lang="en-US" sz="2800" b="1" kern="0" dirty="0">
                          <a:solidFill>
                            <a:srgbClr val="FF0000"/>
                          </a:solidFill>
                          <a:effectLst/>
                          <a:latin typeface="微軟正黑體" pitchFamily="34" charset="-120"/>
                          <a:ea typeface="微軟正黑體" pitchFamily="34" charset="-120"/>
                        </a:rPr>
                        <a:t> </a:t>
                      </a:r>
                      <a:endParaRPr lang="zh-TW" sz="2800" b="1"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1" kern="100" dirty="0">
                          <a:effectLst/>
                          <a:latin typeface="微軟正黑體" pitchFamily="34" charset="-120"/>
                          <a:ea typeface="微軟正黑體" pitchFamily="34" charset="-120"/>
                        </a:rPr>
                        <a:t>素描</a:t>
                      </a:r>
                      <a:endParaRPr lang="zh-TW" sz="2400" b="1"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1"/>
                  </a:ext>
                </a:extLst>
              </a:tr>
              <a:tr h="676029">
                <a:tc vMerge="1">
                  <a:txBody>
                    <a:bodyPr/>
                    <a:lstStyle/>
                    <a:p>
                      <a:endParaRPr lang="zh-TW" altLang="en-US"/>
                    </a:p>
                  </a:txBody>
                  <a:tcPr/>
                </a:tc>
                <a:tc>
                  <a:txBody>
                    <a:bodyPr/>
                    <a:lstStyle/>
                    <a:p>
                      <a:pPr algn="ctr">
                        <a:lnSpc>
                          <a:spcPct val="100000"/>
                        </a:lnSpc>
                        <a:spcAft>
                          <a:spcPts val="0"/>
                        </a:spcAft>
                      </a:pPr>
                      <a:r>
                        <a:rPr lang="zh-TW" sz="2800" b="1" kern="0" dirty="0">
                          <a:effectLst/>
                          <a:latin typeface="微軟正黑體" pitchFamily="34" charset="-120"/>
                          <a:ea typeface="微軟正黑體" pitchFamily="34" charset="-120"/>
                        </a:rPr>
                        <a:t>音樂系</a:t>
                      </a:r>
                      <a:endParaRPr lang="zh-TW" sz="2800" b="1"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b="1" kern="0" dirty="0">
                          <a:solidFill>
                            <a:srgbClr val="FF0000"/>
                          </a:solidFill>
                          <a:effectLst/>
                          <a:latin typeface="微軟正黑體" pitchFamily="34" charset="-120"/>
                          <a:ea typeface="微軟正黑體" pitchFamily="34" charset="-120"/>
                        </a:rPr>
                        <a:t>55</a:t>
                      </a:r>
                      <a:endParaRPr lang="zh-TW" sz="2800" b="1"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1" dirty="0">
                          <a:latin typeface="微軟正黑體" pitchFamily="34" charset="-120"/>
                          <a:ea typeface="微軟正黑體" pitchFamily="34" charset="-120"/>
                        </a:rPr>
                        <a:t>樂理、聽寫</a:t>
                      </a:r>
                      <a:endParaRPr lang="en-US" altLang="zh-TW" sz="2400" b="1" dirty="0">
                        <a:latin typeface="微軟正黑體" pitchFamily="34" charset="-120"/>
                        <a:ea typeface="微軟正黑體" pitchFamily="34" charset="-120"/>
                      </a:endParaRPr>
                    </a:p>
                    <a:p>
                      <a:pPr algn="ctr"/>
                      <a:r>
                        <a:rPr lang="zh-TW" altLang="en-US" sz="2400" b="1" dirty="0">
                          <a:latin typeface="微軟正黑體" pitchFamily="34" charset="-120"/>
                          <a:ea typeface="微軟正黑體" pitchFamily="34" charset="-120"/>
                        </a:rPr>
                        <a:t>視唱、主修</a:t>
                      </a:r>
                    </a:p>
                  </a:txBody>
                  <a:tcPr marL="12700" marR="12700" marT="12701" marB="12701" anchor="ctr"/>
                </a:tc>
                <a:extLst>
                  <a:ext uri="{0D108BD9-81ED-4DB2-BD59-A6C34878D82A}">
                    <a16:rowId xmlns:a16="http://schemas.microsoft.com/office/drawing/2014/main" val="10002"/>
                  </a:ext>
                </a:extLst>
              </a:tr>
              <a:tr h="403803">
                <a:tc vMerge="1">
                  <a:txBody>
                    <a:bodyPr/>
                    <a:lstStyle/>
                    <a:p>
                      <a:endParaRPr lang="zh-TW" altLang="en-US"/>
                    </a:p>
                  </a:txBody>
                  <a:tcPr/>
                </a:tc>
                <a:tc>
                  <a:txBody>
                    <a:bodyPr/>
                    <a:lstStyle/>
                    <a:p>
                      <a:pPr algn="ctr">
                        <a:lnSpc>
                          <a:spcPct val="100000"/>
                        </a:lnSpc>
                        <a:spcAft>
                          <a:spcPts val="0"/>
                        </a:spcAft>
                      </a:pPr>
                      <a:r>
                        <a:rPr lang="zh-TW" sz="2800" b="1" kern="0" dirty="0">
                          <a:effectLst/>
                          <a:latin typeface="微軟正黑體" pitchFamily="34" charset="-120"/>
                          <a:ea typeface="微軟正黑體" pitchFamily="34" charset="-120"/>
                        </a:rPr>
                        <a:t>舞蹈系</a:t>
                      </a:r>
                      <a:endParaRPr lang="zh-TW" sz="2800" b="1"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b="1" kern="0" dirty="0">
                          <a:solidFill>
                            <a:srgbClr val="FF0000"/>
                          </a:solidFill>
                          <a:effectLst/>
                          <a:latin typeface="微軟正黑體" pitchFamily="34" charset="-120"/>
                          <a:ea typeface="微軟正黑體" pitchFamily="34" charset="-120"/>
                        </a:rPr>
                        <a:t>45</a:t>
                      </a:r>
                      <a:endParaRPr lang="zh-TW" sz="2800" b="1"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1" dirty="0">
                          <a:latin typeface="微軟正黑體" pitchFamily="34" charset="-120"/>
                          <a:ea typeface="微軟正黑體" pitchFamily="34" charset="-120"/>
                        </a:rPr>
                        <a:t>舞蹈基本動作</a:t>
                      </a:r>
                    </a:p>
                  </a:txBody>
                  <a:tcPr marL="12700" marR="12700" marT="12701" marB="12701" anchor="ctr"/>
                </a:tc>
                <a:extLst>
                  <a:ext uri="{0D108BD9-81ED-4DB2-BD59-A6C34878D82A}">
                    <a16:rowId xmlns:a16="http://schemas.microsoft.com/office/drawing/2014/main" val="10003"/>
                  </a:ext>
                </a:extLst>
              </a:tr>
              <a:tr h="99288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東方設計</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altLang="en-US" sz="2800" kern="0" dirty="0">
                          <a:effectLst/>
                          <a:latin typeface="微軟正黑體" pitchFamily="34" charset="-120"/>
                          <a:ea typeface="微軟正黑體" pitchFamily="34" charset="-120"/>
                        </a:rPr>
                        <a:t>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b="1" kern="0" dirty="0">
                          <a:effectLst/>
                          <a:latin typeface="微軟正黑體" pitchFamily="34" charset="-120"/>
                          <a:ea typeface="微軟正黑體" pitchFamily="34" charset="-120"/>
                        </a:rPr>
                        <a:t>美術工藝系</a:t>
                      </a:r>
                      <a:endParaRPr lang="zh-TW" sz="2800" b="1"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b="1" kern="100" dirty="0">
                          <a:solidFill>
                            <a:srgbClr val="FF0000"/>
                          </a:solidFill>
                          <a:effectLst/>
                          <a:latin typeface="微軟正黑體" pitchFamily="34" charset="-120"/>
                          <a:ea typeface="微軟正黑體" pitchFamily="34" charset="-120"/>
                        </a:rPr>
                        <a:t>7</a:t>
                      </a:r>
                      <a:endParaRPr lang="zh-TW" sz="2800" b="1" kern="100" dirty="0">
                        <a:solidFill>
                          <a:srgbClr val="FF0000"/>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1" dirty="0">
                          <a:latin typeface="微軟正黑體" pitchFamily="34" charset="-120"/>
                          <a:ea typeface="微軟正黑體" pitchFamily="34" charset="-120"/>
                        </a:rPr>
                        <a:t>靜物素描</a:t>
                      </a:r>
                      <a:endParaRPr lang="en-US" altLang="zh-TW" sz="2400" b="1" dirty="0">
                        <a:latin typeface="微軟正黑體" pitchFamily="34" charset="-120"/>
                        <a:ea typeface="微軟正黑體" pitchFamily="34" charset="-120"/>
                      </a:endParaRPr>
                    </a:p>
                    <a:p>
                      <a:pPr algn="ctr"/>
                      <a:r>
                        <a:rPr lang="zh-TW" altLang="en-US" sz="2400" b="1" dirty="0">
                          <a:latin typeface="微軟正黑體" pitchFamily="34" charset="-120"/>
                          <a:ea typeface="微軟正黑體" pitchFamily="34" charset="-120"/>
                        </a:rPr>
                        <a:t>書面審查</a:t>
                      </a:r>
                    </a:p>
                  </a:txBody>
                  <a:tcPr marL="12700" marR="12700" marT="12701" marB="12701" anchor="ctr"/>
                </a:tc>
                <a:extLst>
                  <a:ext uri="{0D108BD9-81ED-4DB2-BD59-A6C34878D82A}">
                    <a16:rowId xmlns:a16="http://schemas.microsoft.com/office/drawing/2014/main" val="10004"/>
                  </a:ext>
                </a:extLst>
              </a:tr>
            </a:tbl>
          </a:graphicData>
        </a:graphic>
      </p:graphicFrame>
      <p:sp>
        <p:nvSpPr>
          <p:cNvPr id="7" name="標題 1"/>
          <p:cNvSpPr txBox="1">
            <a:spLocks/>
          </p:cNvSpPr>
          <p:nvPr/>
        </p:nvSpPr>
        <p:spPr bwMode="auto">
          <a:xfrm>
            <a:off x="288" y="-12784"/>
            <a:ext cx="9143712" cy="830997"/>
          </a:xfrm>
          <a:prstGeom prst="rect">
            <a:avLst/>
          </a:prstGeom>
          <a:solidFill>
            <a:schemeClr val="accent5">
              <a:lumMod val="75000"/>
            </a:schemeClr>
          </a:solidFill>
          <a:ln>
            <a:noFill/>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112</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學年度五專特色招生甄選入學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50000" y="4293276"/>
            <a:ext cx="824400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b="1"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b="1" kern="0" dirty="0">
                <a:solidFill>
                  <a:prstClr val="black"/>
                </a:solidFill>
                <a:latin typeface="微軟正黑體" pitchFamily="34" charset="-120"/>
                <a:ea typeface="微軟正黑體" pitchFamily="34" charset="-120"/>
              </a:rPr>
              <a:t>之學制</a:t>
            </a:r>
            <a:endParaRPr lang="zh-TW" altLang="en-US" sz="2400" b="1"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b="1"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b="1"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endParaRPr lang="zh-TW" altLang="en-US" sz="2400" b="1" kern="100" dirty="0">
              <a:solidFill>
                <a:prstClr val="black"/>
              </a:solidFill>
              <a:latin typeface="微軟正黑體" pitchFamily="34" charset="-120"/>
              <a:ea typeface="微軟正黑體" pitchFamily="34" charset="-120"/>
            </a:endParaRPr>
          </a:p>
        </p:txBody>
      </p:sp>
      <p:sp>
        <p:nvSpPr>
          <p:cNvPr id="9" name="文字方塊 8">
            <a:extLst>
              <a:ext uri="{FF2B5EF4-FFF2-40B4-BE49-F238E27FC236}">
                <a16:creationId xmlns:a16="http://schemas.microsoft.com/office/drawing/2014/main" id="{2952FA3E-2426-49BB-B68E-1FC95A619E11}"/>
              </a:ext>
            </a:extLst>
          </p:cNvPr>
          <p:cNvSpPr txBox="1"/>
          <p:nvPr/>
        </p:nvSpPr>
        <p:spPr>
          <a:xfrm>
            <a:off x="2699792" y="6295395"/>
            <a:ext cx="3910296" cy="369332"/>
          </a:xfrm>
          <a:prstGeom prst="rect">
            <a:avLst/>
          </a:prstGeom>
          <a:solidFill>
            <a:srgbClr val="FF0000"/>
          </a:solidFill>
        </p:spPr>
        <p:txBody>
          <a:bodyPr wrap="square" rtlCol="0">
            <a:spAutoFit/>
          </a:bodyPr>
          <a:lstStyle/>
          <a:p>
            <a:pPr algn="ctr"/>
            <a:r>
              <a:rPr kumimoji="1" lang="zh-TW" altLang="en-US" b="1" dirty="0">
                <a:ln w="0"/>
                <a:solidFill>
                  <a:schemeClr val="bg1"/>
                </a:solidFill>
                <a:latin typeface="微軟正黑體" pitchFamily="34" charset="-120"/>
                <a:ea typeface="微軟正黑體" pitchFamily="34" charset="-120"/>
              </a:rPr>
              <a:t>名額僅供參考，應以當年度簡章為準</a:t>
            </a:r>
          </a:p>
        </p:txBody>
      </p:sp>
    </p:spTree>
    <p:extLst>
      <p:ext uri="{BB962C8B-B14F-4D97-AF65-F5344CB8AC3E}">
        <p14:creationId xmlns:p14="http://schemas.microsoft.com/office/powerpoint/2010/main" val="2239804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rgbClr val="604A7B"/>
          </a:solidFill>
          <a:ln>
            <a:solidFill>
              <a:schemeClr val="bg2"/>
            </a:solidFill>
          </a:ln>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rgbClr val="215968"/>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普高、技高群科介紹與說明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rgbClr val="10253F"/>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志願選填統計與輔導策略、結語</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58</a:t>
            </a:fld>
            <a:endParaRPr lang="zh-TW" altLang="en-US">
              <a:solidFill>
                <a:prstClr val="black">
                  <a:tint val="75000"/>
                </a:prstClr>
              </a:solidFill>
            </a:endParaRPr>
          </a:p>
        </p:txBody>
      </p:sp>
    </p:spTree>
    <p:extLst>
      <p:ext uri="{BB962C8B-B14F-4D97-AF65-F5344CB8AC3E}">
        <p14:creationId xmlns:p14="http://schemas.microsoft.com/office/powerpoint/2010/main" val="138933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9" presetClass="emph" presetSubtype="0" grpId="0" nodeType="withEffect">
                                  <p:stCondLst>
                                    <p:cond delay="0"/>
                                  </p:stCondLst>
                                  <p:childTnLst>
                                    <p:set>
                                      <p:cBhvr>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grpId="0" nodeType="withEffect">
                                  <p:stCondLst>
                                    <p:cond delay="0"/>
                                  </p:stCondLst>
                                  <p:childTnLst>
                                    <p:set>
                                      <p:cBhvr>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206325399"/>
              </p:ext>
            </p:extLst>
          </p:nvPr>
        </p:nvGraphicFramePr>
        <p:xfrm>
          <a:off x="1248227" y="1451429"/>
          <a:ext cx="6780156" cy="3582491"/>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val="20000"/>
                    </a:ext>
                  </a:extLst>
                </a:gridCol>
                <a:gridCol w="3390078">
                  <a:extLst>
                    <a:ext uri="{9D8B030D-6E8A-4147-A177-3AD203B41FA5}">
                      <a16:colId xmlns:a16="http://schemas.microsoft.com/office/drawing/2014/main" val="20001"/>
                    </a:ext>
                  </a:extLst>
                </a:gridCol>
              </a:tblGrid>
              <a:tr h="600987">
                <a:tc>
                  <a:txBody>
                    <a:bodyPr/>
                    <a:lstStyle/>
                    <a:p>
                      <a:pPr algn="ctr"/>
                      <a:r>
                        <a:rPr lang="zh-TW" altLang="en-US" sz="2800" b="1" dirty="0">
                          <a:solidFill>
                            <a:schemeClr val="tx1"/>
                          </a:solidFill>
                          <a:latin typeface="微軟正黑體" pitchFamily="34" charset="-120"/>
                          <a:ea typeface="微軟正黑體" pitchFamily="34" charset="-120"/>
                        </a:rPr>
                        <a:t>國立彰化高中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a:solidFill>
                            <a:schemeClr val="tx1"/>
                          </a:solidFill>
                          <a:latin typeface="微軟正黑體" pitchFamily="34" charset="-120"/>
                          <a:ea typeface="微軟正黑體" pitchFamily="34" charset="-120"/>
                        </a:rPr>
                        <a:t>縣立二林高中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596808">
                <a:tc>
                  <a:txBody>
                    <a:bodyPr/>
                    <a:lstStyle/>
                    <a:p>
                      <a:pPr algn="ctr"/>
                      <a:r>
                        <a:rPr lang="zh-TW" altLang="en-US" sz="2800" b="1" dirty="0">
                          <a:solidFill>
                            <a:schemeClr val="tx1"/>
                          </a:solidFill>
                          <a:latin typeface="微軟正黑體" pitchFamily="34" charset="-120"/>
                          <a:ea typeface="微軟正黑體" pitchFamily="34" charset="-120"/>
                        </a:rPr>
                        <a:t>國立彰化女中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a:solidFill>
                            <a:schemeClr val="tx1"/>
                          </a:solidFill>
                          <a:latin typeface="微軟正黑體" pitchFamily="34" charset="-120"/>
                          <a:ea typeface="微軟正黑體" pitchFamily="34" charset="-120"/>
                        </a:rPr>
                        <a:t>縣立成功高中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96808">
                <a:tc>
                  <a:txBody>
                    <a:bodyPr/>
                    <a:lstStyle/>
                    <a:p>
                      <a:pPr algn="ctr"/>
                      <a:r>
                        <a:rPr lang="zh-TW" altLang="en-US" sz="2800" b="1" dirty="0">
                          <a:solidFill>
                            <a:schemeClr val="tx1"/>
                          </a:solidFill>
                          <a:latin typeface="微軟正黑體" pitchFamily="34" charset="-120"/>
                          <a:ea typeface="微軟正黑體" pitchFamily="34" charset="-120"/>
                        </a:rPr>
                        <a:t>國立員林高中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a:solidFill>
                            <a:schemeClr val="tx1"/>
                          </a:solidFill>
                          <a:latin typeface="微軟正黑體" pitchFamily="34" charset="-120"/>
                          <a:ea typeface="微軟正黑體" pitchFamily="34" charset="-120"/>
                        </a:rPr>
                        <a:t>縣立田中高中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96808">
                <a:tc>
                  <a:txBody>
                    <a:bodyPr/>
                    <a:lstStyle/>
                    <a:p>
                      <a:pPr algn="ctr"/>
                      <a:r>
                        <a:rPr lang="zh-TW" altLang="en-US" sz="2800" b="1" dirty="0">
                          <a:solidFill>
                            <a:schemeClr val="tx1"/>
                          </a:solidFill>
                          <a:latin typeface="微軟正黑體" pitchFamily="34" charset="-120"/>
                          <a:ea typeface="微軟正黑體" pitchFamily="34" charset="-120"/>
                        </a:rPr>
                        <a:t>國立鹿港高中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a:solidFill>
                            <a:schemeClr val="tx1"/>
                          </a:solidFill>
                          <a:latin typeface="微軟正黑體" pitchFamily="34" charset="-120"/>
                          <a:ea typeface="微軟正黑體" pitchFamily="34" charset="-120"/>
                        </a:rPr>
                        <a:t>縣立和美高中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942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itchFamily="34" charset="-120"/>
                          <a:ea typeface="微軟正黑體" pitchFamily="34" charset="-120"/>
                        </a:rPr>
                        <a:t>國立和美實驗學校</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algn="ctr"/>
                      <a:r>
                        <a:rPr lang="zh-TW" altLang="en-US" sz="2800" b="1" dirty="0">
                          <a:solidFill>
                            <a:schemeClr val="tx1"/>
                          </a:solidFill>
                          <a:latin typeface="微軟正黑體" pitchFamily="34" charset="-120"/>
                          <a:ea typeface="微軟正黑體" pitchFamily="34" charset="-120"/>
                        </a:rPr>
                        <a:t>私立精誠高中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96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itchFamily="34" charset="-120"/>
                          <a:ea typeface="微軟正黑體" pitchFamily="34" charset="-120"/>
                        </a:rPr>
                        <a:t>縣立彰化藝術高中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tx1"/>
                          </a:solidFill>
                          <a:latin typeface="微軟正黑體" pitchFamily="34" charset="-120"/>
                          <a:ea typeface="微軟正黑體" pitchFamily="34" charset="-120"/>
                        </a:rPr>
                        <a:t>私立正德高中</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p:sp>
        <p:nvSpPr>
          <p:cNvPr id="8" name="文字方塊 7"/>
          <p:cNvSpPr txBox="1"/>
          <p:nvPr/>
        </p:nvSpPr>
        <p:spPr>
          <a:xfrm>
            <a:off x="1248228" y="5326743"/>
            <a:ext cx="6996180" cy="1200329"/>
          </a:xfrm>
          <a:prstGeom prst="rect">
            <a:avLst/>
          </a:prstGeom>
          <a:solidFill>
            <a:srgbClr val="E9EDF4"/>
          </a:solid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學術性向明確，有意從事學術研究與專門知能</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通識課程為主</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59</a:t>
            </a:fld>
            <a:endParaRPr lang="zh-TW" altLang="en-US">
              <a:solidFill>
                <a:prstClr val="black">
                  <a:tint val="75000"/>
                </a:prstClr>
              </a:solidFill>
            </a:endParaRPr>
          </a:p>
        </p:txBody>
      </p:sp>
      <p:sp>
        <p:nvSpPr>
          <p:cNvPr id="6" name="標題 1">
            <a:extLst>
              <a:ext uri="{FF2B5EF4-FFF2-40B4-BE49-F238E27FC236}">
                <a16:creationId xmlns:a16="http://schemas.microsoft.com/office/drawing/2014/main" id="{B11F02E6-F70B-420E-90BE-376712569311}"/>
              </a:ext>
            </a:extLst>
          </p:cNvPr>
          <p:cNvSpPr txBox="1">
            <a:spLocks/>
          </p:cNvSpPr>
          <p:nvPr/>
        </p:nvSpPr>
        <p:spPr bwMode="auto">
          <a:xfrm>
            <a:off x="0" y="-3824"/>
            <a:ext cx="9144000" cy="87256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800" b="1" dirty="0">
                <a:solidFill>
                  <a:srgbClr val="7030A0"/>
                </a:solidFill>
                <a:latin typeface="微軟正黑體" pitchFamily="34" charset="-120"/>
                <a:ea typeface="微軟正黑體" pitchFamily="34" charset="-120"/>
              </a:rPr>
              <a:t>普通高中</a:t>
            </a:r>
          </a:p>
        </p:txBody>
      </p:sp>
    </p:spTree>
    <p:extLst>
      <p:ext uri="{BB962C8B-B14F-4D97-AF65-F5344CB8AC3E}">
        <p14:creationId xmlns:p14="http://schemas.microsoft.com/office/powerpoint/2010/main" val="353754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331208250"/>
              </p:ext>
            </p:extLst>
          </p:nvPr>
        </p:nvGraphicFramePr>
        <p:xfrm>
          <a:off x="410338" y="1125000"/>
          <a:ext cx="8338125" cy="4824280"/>
        </p:xfrm>
        <a:graphic>
          <a:graphicData uri="http://schemas.openxmlformats.org/drawingml/2006/table">
            <a:tbl>
              <a:tblPr firstRow="1" bandRow="1">
                <a:tableStyleId>{E8B1032C-EA38-4F05-BA0D-38AFFFC7BED3}</a:tableStyleId>
              </a:tblPr>
              <a:tblGrid>
                <a:gridCol w="1664357">
                  <a:extLst>
                    <a:ext uri="{9D8B030D-6E8A-4147-A177-3AD203B41FA5}">
                      <a16:colId xmlns:a16="http://schemas.microsoft.com/office/drawing/2014/main" val="20000"/>
                    </a:ext>
                  </a:extLst>
                </a:gridCol>
                <a:gridCol w="1650502">
                  <a:extLst>
                    <a:ext uri="{9D8B030D-6E8A-4147-A177-3AD203B41FA5}">
                      <a16:colId xmlns:a16="http://schemas.microsoft.com/office/drawing/2014/main" val="20001"/>
                    </a:ext>
                  </a:extLst>
                </a:gridCol>
                <a:gridCol w="1650502">
                  <a:extLst>
                    <a:ext uri="{9D8B030D-6E8A-4147-A177-3AD203B41FA5}">
                      <a16:colId xmlns:a16="http://schemas.microsoft.com/office/drawing/2014/main" val="20002"/>
                    </a:ext>
                  </a:extLst>
                </a:gridCol>
                <a:gridCol w="3372764">
                  <a:extLst>
                    <a:ext uri="{9D8B030D-6E8A-4147-A177-3AD203B41FA5}">
                      <a16:colId xmlns:a16="http://schemas.microsoft.com/office/drawing/2014/main" val="20003"/>
                    </a:ext>
                  </a:extLst>
                </a:gridCol>
              </a:tblGrid>
              <a:tr h="603035">
                <a:tc>
                  <a:txBody>
                    <a:bodyPr/>
                    <a:lstStyle/>
                    <a:p>
                      <a:pPr algn="ctr"/>
                      <a:r>
                        <a:rPr lang="zh-TW" altLang="en-US" sz="2800" b="1" dirty="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solidFill>
                      <a:srgbClr val="F4E0D5"/>
                    </a:solidFill>
                  </a:tcPr>
                </a:tc>
                <a:tc>
                  <a:txBody>
                    <a:bodyPr/>
                    <a:lstStyle/>
                    <a:p>
                      <a:pPr algn="ctr"/>
                      <a:r>
                        <a:rPr lang="zh-TW" altLang="en-US" sz="2800" b="1" dirty="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solidFill>
                      <a:srgbClr val="F4E0D5"/>
                    </a:solidFill>
                  </a:tcPr>
                </a:tc>
                <a:tc>
                  <a:txBody>
                    <a:bodyPr/>
                    <a:lstStyle/>
                    <a:p>
                      <a:pPr algn="ctr"/>
                      <a:r>
                        <a:rPr lang="zh-TW" altLang="en-US" sz="2800" b="1" dirty="0">
                          <a:solidFill>
                            <a:schemeClr val="tx1"/>
                          </a:solidFill>
                          <a:latin typeface="微軟正黑體" pitchFamily="34" charset="-120"/>
                          <a:ea typeface="微軟正黑體" pitchFamily="34" charset="-120"/>
                        </a:rPr>
                        <a:t>比序積分</a:t>
                      </a:r>
                    </a:p>
                  </a:txBody>
                  <a:tcPr anchor="ctr">
                    <a:solidFill>
                      <a:srgbClr val="F4E0D5"/>
                    </a:solidFill>
                  </a:tcPr>
                </a:tc>
                <a:tc>
                  <a:txBody>
                    <a:bodyPr/>
                    <a:lstStyle/>
                    <a:p>
                      <a:pPr algn="ctr"/>
                      <a:r>
                        <a:rPr lang="zh-TW" altLang="en-US" sz="2800" b="1" dirty="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0"/>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精熟</a:t>
                      </a:r>
                      <a:endParaRPr lang="en-US" altLang="zh-TW" sz="2800" b="1" dirty="0">
                        <a:latin typeface="微軟正黑體" panose="020B0604030504040204" pitchFamily="34" charset="-120"/>
                        <a:ea typeface="微軟正黑體" panose="020B0604030504040204" pitchFamily="34" charset="-120"/>
                      </a:endParaRPr>
                    </a:p>
                  </a:txBody>
                  <a:tcPr anchor="ctr">
                    <a:solidFill>
                      <a:srgbClr val="F4E0D5"/>
                    </a:solidFill>
                  </a:tcPr>
                </a:tc>
                <a:tc>
                  <a:txBody>
                    <a:bodyPr/>
                    <a:lstStyle/>
                    <a:p>
                      <a:pPr algn="l"/>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algn="ctr"/>
                      <a:r>
                        <a:rPr lang="en-US" altLang="zh-TW" sz="2800" b="1" kern="1200" dirty="0">
                          <a:solidFill>
                            <a:schemeClr val="tx1"/>
                          </a:solidFill>
                          <a:latin typeface="微軟正黑體" pitchFamily="34" charset="-120"/>
                          <a:ea typeface="微軟正黑體" pitchFamily="34" charset="-120"/>
                          <a:cs typeface="+mn-cs"/>
                        </a:rPr>
                        <a:t>9</a:t>
                      </a:r>
                      <a:r>
                        <a:rPr lang="zh-TW" altLang="en-US" sz="2800" b="1" kern="1200" dirty="0">
                          <a:solidFill>
                            <a:schemeClr val="tx1"/>
                          </a:solidFill>
                          <a:latin typeface="微軟正黑體" pitchFamily="34" charset="-120"/>
                          <a:ea typeface="微軟正黑體" pitchFamily="34" charset="-120"/>
                          <a:cs typeface="+mn-cs"/>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400" b="1" kern="1200" baseline="0" dirty="0">
                          <a:latin typeface="微軟正黑體" panose="020B0604030504040204" pitchFamily="34" charset="-120"/>
                          <a:ea typeface="微軟正黑體" panose="020B0604030504040204" pitchFamily="34" charset="-120"/>
                        </a:rPr>
                        <a:t>精熟等級前</a:t>
                      </a:r>
                      <a:r>
                        <a:rPr lang="en-US" altLang="zh-TW" sz="2400" b="1" kern="1200" baseline="0" dirty="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1"/>
                  </a:ext>
                </a:extLst>
              </a:tr>
              <a:tr h="60303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baseline="0" dirty="0">
                          <a:solidFill>
                            <a:schemeClr val="tx1"/>
                          </a:solidFill>
                          <a:latin typeface="微軟正黑體" panose="020B0604030504040204" pitchFamily="34" charset="-120"/>
                          <a:ea typeface="微軟正黑體" panose="020B0604030504040204" pitchFamily="34" charset="-120"/>
                        </a:rPr>
                        <a:t>8</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400" b="1" kern="1200" baseline="0" dirty="0">
                          <a:latin typeface="微軟正黑體" panose="020B0604030504040204" pitchFamily="34" charset="-120"/>
                          <a:ea typeface="微軟正黑體" panose="020B0604030504040204" pitchFamily="34" charset="-120"/>
                        </a:rPr>
                        <a:t>精熟等級前</a:t>
                      </a:r>
                      <a:r>
                        <a:rPr lang="en-US" altLang="zh-TW" sz="2400" b="1" kern="1200" baseline="0" dirty="0">
                          <a:latin typeface="微軟正黑體" panose="020B0604030504040204" pitchFamily="34" charset="-120"/>
                          <a:ea typeface="微軟正黑體" panose="020B0604030504040204" pitchFamily="34" charset="-120"/>
                        </a:rPr>
                        <a:t>26%</a:t>
                      </a:r>
                      <a:r>
                        <a:rPr lang="zh-TW" altLang="en-US" sz="2400" b="1" kern="1200" baseline="0" dirty="0">
                          <a:latin typeface="微軟正黑體" panose="020B0604030504040204" pitchFamily="34" charset="-120"/>
                          <a:ea typeface="微軟正黑體" panose="020B0604030504040204" pitchFamily="34" charset="-120"/>
                        </a:rPr>
                        <a:t>～</a:t>
                      </a:r>
                      <a:r>
                        <a:rPr lang="en-US" altLang="zh-TW" sz="2400" b="1" kern="1200" baseline="0" dirty="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2"/>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baseline="0" dirty="0">
                          <a:solidFill>
                            <a:schemeClr val="tx1"/>
                          </a:solidFill>
                          <a:latin typeface="微軟正黑體" panose="020B0604030504040204" pitchFamily="34" charset="-120"/>
                          <a:ea typeface="微軟正黑體" panose="020B0604030504040204" pitchFamily="34" charset="-120"/>
                        </a:rPr>
                        <a:t>7</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精熟等級前</a:t>
                      </a:r>
                      <a:r>
                        <a:rPr lang="en-US" altLang="zh-TW" sz="2400" b="1" dirty="0">
                          <a:latin typeface="微軟正黑體" panose="020B0604030504040204" pitchFamily="34" charset="-120"/>
                          <a:ea typeface="微軟正黑體" panose="020B0604030504040204" pitchFamily="34" charset="-120"/>
                        </a:rPr>
                        <a:t>51%</a:t>
                      </a:r>
                      <a:r>
                        <a:rPr lang="zh-TW" altLang="en-US" sz="2400" b="1" dirty="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3"/>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solidFill>
                      <a:srgbClr val="F4E0D5"/>
                    </a:solidFill>
                  </a:tcPr>
                </a:tc>
                <a:tc>
                  <a:txBody>
                    <a:bodyPr/>
                    <a:lstStyle/>
                    <a:p>
                      <a:pPr algn="l"/>
                      <a:r>
                        <a:rPr lang="en-US" altLang="zh-TW" sz="2800" b="1" kern="1200" baseline="0" dirty="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algn="ctr"/>
                      <a:r>
                        <a:rPr lang="en-US" altLang="zh-TW" sz="2800" b="1" kern="1200" dirty="0">
                          <a:solidFill>
                            <a:schemeClr val="tx1"/>
                          </a:solidFill>
                          <a:latin typeface="微軟正黑體" pitchFamily="34" charset="-120"/>
                          <a:ea typeface="微軟正黑體" pitchFamily="34" charset="-120"/>
                          <a:cs typeface="+mn-cs"/>
                        </a:rPr>
                        <a:t>6</a:t>
                      </a:r>
                      <a:r>
                        <a:rPr lang="zh-TW" altLang="en-US" sz="2800" b="1" kern="1200" dirty="0">
                          <a:solidFill>
                            <a:schemeClr val="tx1"/>
                          </a:solidFill>
                          <a:latin typeface="微軟正黑體" pitchFamily="34" charset="-120"/>
                          <a:ea typeface="微軟正黑體" pitchFamily="34" charset="-120"/>
                          <a:cs typeface="+mn-cs"/>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r>
                        <a:rPr lang="zh-TW" altLang="en-US" sz="2400" b="1" kern="1200" baseline="0" dirty="0">
                          <a:latin typeface="微軟正黑體" panose="020B0604030504040204" pitchFamily="34" charset="-120"/>
                          <a:ea typeface="微軟正黑體" panose="020B0604030504040204" pitchFamily="34" charset="-120"/>
                        </a:rPr>
                        <a:t>基礎等級前</a:t>
                      </a:r>
                      <a:r>
                        <a:rPr lang="en-US" altLang="zh-TW" sz="2400" b="1" kern="1200" baseline="0" dirty="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4"/>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baseline="0" dirty="0">
                          <a:solidFill>
                            <a:schemeClr val="tx1"/>
                          </a:solidFill>
                          <a:latin typeface="微軟正黑體" panose="020B0604030504040204" pitchFamily="34" charset="-120"/>
                          <a:ea typeface="微軟正黑體" panose="020B0604030504040204" pitchFamily="34" charset="-120"/>
                        </a:rPr>
                        <a:t>5</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400" b="1" kern="1200" baseline="0" dirty="0">
                          <a:latin typeface="微軟正黑體" panose="020B0604030504040204" pitchFamily="34" charset="-120"/>
                          <a:ea typeface="微軟正黑體" panose="020B0604030504040204" pitchFamily="34" charset="-120"/>
                        </a:rPr>
                        <a:t>基礎等級前</a:t>
                      </a:r>
                      <a:r>
                        <a:rPr lang="en-US" altLang="zh-TW" sz="2400" b="1" kern="1200" baseline="0" dirty="0">
                          <a:latin typeface="微軟正黑體" panose="020B0604030504040204" pitchFamily="34" charset="-120"/>
                          <a:ea typeface="微軟正黑體" panose="020B0604030504040204" pitchFamily="34" charset="-120"/>
                        </a:rPr>
                        <a:t>26%</a:t>
                      </a:r>
                      <a:r>
                        <a:rPr lang="zh-TW" altLang="en-US" sz="2400" b="1" kern="1200" baseline="0" dirty="0">
                          <a:latin typeface="微軟正黑體" panose="020B0604030504040204" pitchFamily="34" charset="-120"/>
                          <a:ea typeface="微軟正黑體" panose="020B0604030504040204" pitchFamily="34" charset="-120"/>
                        </a:rPr>
                        <a:t>～</a:t>
                      </a:r>
                      <a:r>
                        <a:rPr lang="en-US" altLang="zh-TW" sz="2400" b="1" kern="1200" baseline="0" dirty="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5"/>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kern="1200" baseline="0" dirty="0">
                          <a:solidFill>
                            <a:schemeClr val="tx1"/>
                          </a:solidFill>
                          <a:latin typeface="微軟正黑體" panose="020B0604030504040204" pitchFamily="34" charset="-120"/>
                          <a:ea typeface="微軟正黑體" panose="020B0604030504040204" pitchFamily="34" charset="-120"/>
                        </a:rPr>
                        <a:t>4</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1" dirty="0">
                        <a:solidFill>
                          <a:schemeClr val="tx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400" b="1" dirty="0">
                          <a:latin typeface="微軟正黑體" panose="020B0604030504040204" pitchFamily="34" charset="-120"/>
                          <a:ea typeface="微軟正黑體" panose="020B0604030504040204" pitchFamily="34" charset="-120"/>
                        </a:rPr>
                        <a:t>基礎等級前</a:t>
                      </a:r>
                      <a:r>
                        <a:rPr lang="en-US" altLang="zh-TW" sz="2400" b="1" dirty="0">
                          <a:latin typeface="微軟正黑體" panose="020B0604030504040204" pitchFamily="34" charset="-120"/>
                          <a:ea typeface="微軟正黑體" panose="020B0604030504040204" pitchFamily="34" charset="-120"/>
                        </a:rPr>
                        <a:t>51%</a:t>
                      </a:r>
                      <a:r>
                        <a:rPr lang="zh-TW" altLang="en-US" sz="2400" b="1" dirty="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6"/>
                  </a:ext>
                </a:extLst>
              </a:tr>
              <a:tr h="603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solidFill>
                      <a:srgbClr val="F4E0D5"/>
                    </a:solidFill>
                  </a:tcPr>
                </a:tc>
                <a:tc>
                  <a:txBody>
                    <a:bodyPr/>
                    <a:lstStyle/>
                    <a:p>
                      <a:pPr algn="l"/>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solidFill>
                      <a:srgbClr val="F4E0D5"/>
                    </a:solidFill>
                  </a:tcPr>
                </a:tc>
                <a:tc>
                  <a:txBody>
                    <a:bodyPr/>
                    <a:lstStyle/>
                    <a:p>
                      <a:pPr algn="ctr"/>
                      <a:r>
                        <a:rPr lang="en-US" altLang="zh-TW" sz="2800" b="1" dirty="0">
                          <a:solidFill>
                            <a:schemeClr val="tx1"/>
                          </a:solidFill>
                          <a:latin typeface="微軟正黑體" pitchFamily="34" charset="-120"/>
                          <a:ea typeface="微軟正黑體" pitchFamily="34" charset="-120"/>
                        </a:rPr>
                        <a:t>3</a:t>
                      </a:r>
                      <a:r>
                        <a:rPr lang="zh-TW" altLang="en-US" sz="2800" b="1" dirty="0">
                          <a:solidFill>
                            <a:schemeClr val="tx1"/>
                          </a:solidFill>
                          <a:latin typeface="微軟正黑體" pitchFamily="34" charset="-120"/>
                          <a:ea typeface="微軟正黑體" pitchFamily="34" charset="-120"/>
                        </a:rPr>
                        <a:t>分</a:t>
                      </a:r>
                    </a:p>
                  </a:txBody>
                  <a:tcPr anchor="ctr">
                    <a:solidFill>
                      <a:srgbClr val="F4E0D5"/>
                    </a:solidFill>
                  </a:tcP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solidFill>
                      <a:srgbClr val="F4E0D5"/>
                    </a:solidFill>
                  </a:tcPr>
                </a:tc>
                <a:extLst>
                  <a:ext uri="{0D108BD9-81ED-4DB2-BD59-A6C34878D82A}">
                    <a16:rowId xmlns:a16="http://schemas.microsoft.com/office/drawing/2014/main" val="10007"/>
                  </a:ext>
                </a:extLst>
              </a:tr>
            </a:tbl>
          </a:graphicData>
        </a:graphic>
      </p:graphicFrame>
      <p:sp>
        <p:nvSpPr>
          <p:cNvPr id="100" name="圓角矩形圖說文字 99"/>
          <p:cNvSpPr/>
          <p:nvPr/>
        </p:nvSpPr>
        <p:spPr>
          <a:xfrm>
            <a:off x="1259632" y="6172436"/>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a:solidFill>
                  <a:srgbClr val="FF0000"/>
                </a:solidFill>
                <a:latin typeface="微軟正黑體" pitchFamily="34" charset="-120"/>
                <a:ea typeface="微軟正黑體" pitchFamily="34" charset="-120"/>
              </a:rPr>
              <a:t>能力等級區分採標準參照</a:t>
            </a:r>
          </a:p>
        </p:txBody>
      </p:sp>
      <p:sp>
        <p:nvSpPr>
          <p:cNvPr id="101" name="標題 3"/>
          <p:cNvSpPr txBox="1">
            <a:spLocks/>
          </p:cNvSpPr>
          <p:nvPr/>
        </p:nvSpPr>
        <p:spPr bwMode="auto">
          <a:xfrm>
            <a:off x="0" y="1252"/>
            <a:ext cx="9144000" cy="835460"/>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國中教育會考成績能力等級與加註標示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0E1BA0A-8B3C-4B95-B02E-65E8A509A036}" type="slidenum">
              <a:rPr lang="zh-TW" altLang="en-US" smtClean="0"/>
              <a:pPr/>
              <a:t>60</a:t>
            </a:fld>
            <a:endParaRPr lang="zh-TW" altLang="en-US"/>
          </a:p>
        </p:txBody>
      </p:sp>
      <p:sp>
        <p:nvSpPr>
          <p:cNvPr id="6" name="文字方塊 5"/>
          <p:cNvSpPr txBox="1"/>
          <p:nvPr/>
        </p:nvSpPr>
        <p:spPr>
          <a:xfrm>
            <a:off x="767464" y="5157192"/>
            <a:ext cx="7620960" cy="830997"/>
          </a:xfrm>
          <a:prstGeom prst="rect">
            <a:avLst/>
          </a:prstGeom>
          <a:solidFill>
            <a:schemeClr val="tx1">
              <a:lumMod val="65000"/>
              <a:lumOff val="35000"/>
            </a:schemeClr>
          </a:solidFill>
        </p:spPr>
        <p:txBody>
          <a:bodyPr wrap="square" rtlCol="0">
            <a:spAutoFit/>
          </a:bodyPr>
          <a:lstStyle/>
          <a:p>
            <a:pPr marL="342900" indent="-342900">
              <a:buFont typeface="Wingdings" pitchFamily="2" charset="2"/>
              <a:buChar char="l"/>
            </a:pPr>
            <a:r>
              <a:rPr lang="zh-TW" altLang="en-US" sz="2400" b="1" dirty="0">
                <a:solidFill>
                  <a:schemeClr val="bg1"/>
                </a:solidFill>
                <a:latin typeface="微軟正黑體" pitchFamily="34" charset="-120"/>
                <a:ea typeface="微軟正黑體" pitchFamily="34" charset="-120"/>
              </a:rPr>
              <a:t>高一統整試探，高二、高三適性選擇學術或專門學程</a:t>
            </a:r>
            <a:endParaRPr lang="en-US" altLang="zh-TW" sz="2400" b="1" dirty="0">
              <a:solidFill>
                <a:schemeClr val="bg1"/>
              </a:solidFill>
              <a:latin typeface="微軟正黑體" pitchFamily="34" charset="-120"/>
              <a:ea typeface="微軟正黑體" pitchFamily="34" charset="-120"/>
            </a:endParaRPr>
          </a:p>
          <a:p>
            <a:pPr marL="342900" indent="-342900">
              <a:buFont typeface="Wingdings" pitchFamily="2" charset="2"/>
              <a:buChar char="l"/>
            </a:pPr>
            <a:r>
              <a:rPr lang="zh-TW" altLang="en-US" sz="2400" b="1" dirty="0">
                <a:solidFill>
                  <a:schemeClr val="bg1"/>
                </a:solidFill>
                <a:latin typeface="微軟正黑體" pitchFamily="34" charset="-120"/>
                <a:ea typeface="微軟正黑體" pitchFamily="34" charset="-120"/>
              </a:rPr>
              <a:t>自主選讀、適性輔導、生涯探索、進路寬廣</a:t>
            </a:r>
            <a:endParaRPr lang="zh-TW" altLang="en-US" sz="2400" b="1" dirty="0">
              <a:solidFill>
                <a:schemeClr val="bg1"/>
              </a:solidFill>
            </a:endParaRPr>
          </a:p>
        </p:txBody>
      </p:sp>
      <p:graphicFrame>
        <p:nvGraphicFramePr>
          <p:cNvPr id="10" name="表格 9">
            <a:extLst>
              <a:ext uri="{FF2B5EF4-FFF2-40B4-BE49-F238E27FC236}">
                <a16:creationId xmlns:a16="http://schemas.microsoft.com/office/drawing/2014/main" id="{D0295CBA-EE73-4782-9C6A-94C812235636}"/>
              </a:ext>
            </a:extLst>
          </p:cNvPr>
          <p:cNvGraphicFramePr>
            <a:graphicFrameLocks noGrp="1"/>
          </p:cNvGraphicFramePr>
          <p:nvPr>
            <p:extLst>
              <p:ext uri="{D42A27DB-BD31-4B8C-83A1-F6EECF244321}">
                <p14:modId xmlns:p14="http://schemas.microsoft.com/office/powerpoint/2010/main" val="3495291624"/>
              </p:ext>
            </p:extLst>
          </p:nvPr>
        </p:nvGraphicFramePr>
        <p:xfrm>
          <a:off x="467544" y="1388298"/>
          <a:ext cx="8219256" cy="3551555"/>
        </p:xfrm>
        <a:graphic>
          <a:graphicData uri="http://schemas.openxmlformats.org/drawingml/2006/table">
            <a:tbl>
              <a:tblPr firstRow="1" bandRow="1"/>
              <a:tblGrid>
                <a:gridCol w="1323156">
                  <a:extLst>
                    <a:ext uri="{9D8B030D-6E8A-4147-A177-3AD203B41FA5}">
                      <a16:colId xmlns:a16="http://schemas.microsoft.com/office/drawing/2014/main" val="2463312088"/>
                    </a:ext>
                  </a:extLst>
                </a:gridCol>
                <a:gridCol w="1295400">
                  <a:extLst>
                    <a:ext uri="{9D8B030D-6E8A-4147-A177-3AD203B41FA5}">
                      <a16:colId xmlns:a16="http://schemas.microsoft.com/office/drawing/2014/main" val="3029309090"/>
                    </a:ext>
                  </a:extLst>
                </a:gridCol>
                <a:gridCol w="5600700">
                  <a:extLst>
                    <a:ext uri="{9D8B030D-6E8A-4147-A177-3AD203B41FA5}">
                      <a16:colId xmlns:a16="http://schemas.microsoft.com/office/drawing/2014/main" val="3116002583"/>
                    </a:ext>
                  </a:extLst>
                </a:gridCol>
              </a:tblGrid>
              <a:tr h="495935">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學術學程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專門學程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889897767"/>
                  </a:ext>
                </a:extLst>
              </a:tr>
              <a:tr h="5829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溪湖高中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20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商業服務、應用英語、觀光餐飲</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1189820014"/>
                  </a:ext>
                </a:extLst>
              </a:tr>
              <a:tr h="5829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彰化高商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b="1"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20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設計科技、會計事務、電子商務、應用英語</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1895432404"/>
                  </a:ext>
                </a:extLst>
              </a:tr>
              <a:tr h="647065">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文興高中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20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資訊應用、商業服務、應用英語、應用日語、多媒體製作</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646125813"/>
                  </a:ext>
                </a:extLst>
              </a:tr>
              <a:tr h="595630">
                <a:tc>
                  <a:txBody>
                    <a:bodyPr/>
                    <a:lstStyle/>
                    <a:p>
                      <a:pPr marL="36830" marR="36830" algn="ctr">
                        <a:spcAft>
                          <a:spcPts val="0"/>
                        </a:spcAft>
                      </a:pPr>
                      <a:r>
                        <a:rPr lang="zh-TW" sz="2400" b="1" kern="1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竹山高中</a:t>
                      </a:r>
                      <a:endParaRPr lang="zh-TW" sz="12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b="1" kern="1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b="1"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20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衛生化工、應用英語</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34937593"/>
                  </a:ext>
                </a:extLst>
              </a:tr>
              <a:tr h="647065">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西螺農工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20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機械技術、汽車技術、電機技術、電子技術、化工、 食品加工、應用英語</a:t>
                      </a:r>
                      <a:endParaRPr lang="zh-TW" sz="1400" b="1"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2781754277"/>
                  </a:ext>
                </a:extLst>
              </a:tr>
            </a:tbl>
          </a:graphicData>
        </a:graphic>
      </p:graphicFrame>
      <p:sp>
        <p:nvSpPr>
          <p:cNvPr id="7" name="標題 1">
            <a:extLst>
              <a:ext uri="{FF2B5EF4-FFF2-40B4-BE49-F238E27FC236}">
                <a16:creationId xmlns:a16="http://schemas.microsoft.com/office/drawing/2014/main" id="{91827783-4425-4D7A-A07C-55259DB18D70}"/>
              </a:ext>
            </a:extLst>
          </p:cNvPr>
          <p:cNvSpPr txBox="1">
            <a:spLocks/>
          </p:cNvSpPr>
          <p:nvPr/>
        </p:nvSpPr>
        <p:spPr bwMode="auto">
          <a:xfrm>
            <a:off x="0" y="0"/>
            <a:ext cx="9144000" cy="87256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800" b="1" dirty="0">
                <a:solidFill>
                  <a:srgbClr val="7030A0"/>
                </a:solidFill>
                <a:latin typeface="微軟正黑體" pitchFamily="34" charset="-120"/>
                <a:ea typeface="微軟正黑體" pitchFamily="34" charset="-120"/>
              </a:rPr>
              <a:t>綜合高中</a:t>
            </a:r>
          </a:p>
        </p:txBody>
      </p:sp>
    </p:spTree>
    <p:extLst>
      <p:ext uri="{BB962C8B-B14F-4D97-AF65-F5344CB8AC3E}">
        <p14:creationId xmlns:p14="http://schemas.microsoft.com/office/powerpoint/2010/main" val="1519334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61</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5536" y="1505074"/>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2456" y="2852297"/>
            <a:ext cx="6760513" cy="3503413"/>
            <a:chOff x="1475656" y="3124067"/>
            <a:chExt cx="6652616" cy="328359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1482373" y="5838825"/>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3763901" y="586216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
        <p:nvSpPr>
          <p:cNvPr id="27" name="標題 1">
            <a:extLst>
              <a:ext uri="{FF2B5EF4-FFF2-40B4-BE49-F238E27FC236}">
                <a16:creationId xmlns:a16="http://schemas.microsoft.com/office/drawing/2014/main" id="{F8B50C8B-C7A6-41EB-A3DA-29B256E4EB76}"/>
              </a:ext>
            </a:extLst>
          </p:cNvPr>
          <p:cNvSpPr txBox="1">
            <a:spLocks/>
          </p:cNvSpPr>
          <p:nvPr/>
        </p:nvSpPr>
        <p:spPr bwMode="auto">
          <a:xfrm>
            <a:off x="0" y="-658"/>
            <a:ext cx="9144000" cy="87256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sz="4800" b="1" dirty="0">
                <a:solidFill>
                  <a:srgbClr val="7030A0"/>
                </a:solidFill>
                <a:latin typeface="微軟正黑體" pitchFamily="34" charset="-120"/>
                <a:ea typeface="微軟正黑體" pitchFamily="34" charset="-120"/>
              </a:rPr>
              <a:t>技職一貫體系</a:t>
            </a:r>
            <a:r>
              <a:rPr lang="en-US" altLang="zh-TW" sz="3600" b="1" dirty="0">
                <a:solidFill>
                  <a:srgbClr val="7030A0"/>
                </a:solidFill>
                <a:latin typeface="微軟正黑體" pitchFamily="34" charset="-120"/>
                <a:ea typeface="微軟正黑體" pitchFamily="34" charset="-120"/>
              </a:rPr>
              <a:t>(6</a:t>
            </a:r>
            <a:r>
              <a:rPr lang="zh-TW" altLang="en-US" sz="3600" b="1" dirty="0">
                <a:solidFill>
                  <a:srgbClr val="7030A0"/>
                </a:solidFill>
                <a:latin typeface="微軟正黑體" pitchFamily="34" charset="-120"/>
                <a:ea typeface="微軟正黑體" pitchFamily="34" charset="-120"/>
              </a:rPr>
              <a:t>類</a:t>
            </a:r>
            <a:r>
              <a:rPr lang="en-US" altLang="zh-TW" sz="3600" b="1" dirty="0">
                <a:solidFill>
                  <a:srgbClr val="7030A0"/>
                </a:solidFill>
                <a:latin typeface="微軟正黑體" pitchFamily="34" charset="-120"/>
                <a:ea typeface="微軟正黑體" pitchFamily="34" charset="-120"/>
              </a:rPr>
              <a:t>15</a:t>
            </a:r>
            <a:r>
              <a:rPr lang="zh-TW" altLang="en-US" sz="3600" b="1" dirty="0">
                <a:solidFill>
                  <a:srgbClr val="7030A0"/>
                </a:solidFill>
                <a:latin typeface="微軟正黑體" pitchFamily="34" charset="-120"/>
                <a:ea typeface="微軟正黑體" pitchFamily="34" charset="-120"/>
              </a:rPr>
              <a:t>群</a:t>
            </a:r>
            <a:r>
              <a:rPr lang="en-US" altLang="zh-TW" sz="3600" b="1" dirty="0">
                <a:solidFill>
                  <a:srgbClr val="7030A0"/>
                </a:solidFill>
                <a:latin typeface="微軟正黑體" pitchFamily="34" charset="-120"/>
                <a:ea typeface="微軟正黑體" pitchFamily="34" charset="-120"/>
              </a:rPr>
              <a:t>91+2</a:t>
            </a:r>
            <a:r>
              <a:rPr lang="zh-TW" altLang="en-US" sz="3600" b="1" dirty="0">
                <a:solidFill>
                  <a:srgbClr val="7030A0"/>
                </a:solidFill>
                <a:latin typeface="微軟正黑體" pitchFamily="34" charset="-120"/>
                <a:ea typeface="微軟正黑體" pitchFamily="34" charset="-120"/>
              </a:rPr>
              <a:t>科</a:t>
            </a:r>
            <a:r>
              <a:rPr lang="en-US" altLang="zh-TW" sz="3600" b="1" dirty="0">
                <a:solidFill>
                  <a:srgbClr val="7030A0"/>
                </a:solidFill>
                <a:latin typeface="微軟正黑體" pitchFamily="34" charset="-120"/>
                <a:ea typeface="微軟正黑體" pitchFamily="34" charset="-120"/>
              </a:rPr>
              <a:t>)</a:t>
            </a:r>
            <a:endParaRPr lang="zh-TW" altLang="en-US" sz="4800" b="1" dirty="0">
              <a:solidFill>
                <a:srgbClr val="7030A0"/>
              </a:solidFill>
              <a:latin typeface="微軟正黑體" pitchFamily="34" charset="-120"/>
              <a:ea typeface="微軟正黑體" pitchFamily="34" charset="-120"/>
            </a:endParaRPr>
          </a:p>
        </p:txBody>
      </p:sp>
    </p:spTree>
    <p:extLst>
      <p:ext uri="{BB962C8B-B14F-4D97-AF65-F5344CB8AC3E}">
        <p14:creationId xmlns:p14="http://schemas.microsoft.com/office/powerpoint/2010/main" val="4895602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id="{A328985E-A456-448F-93D5-F26488F8E671}"/>
              </a:ext>
            </a:extLst>
          </p:cNvPr>
          <p:cNvGraphicFramePr>
            <a:graphicFrameLocks noGrp="1"/>
          </p:cNvGraphicFramePr>
          <p:nvPr>
            <p:extLst>
              <p:ext uri="{D42A27DB-BD31-4B8C-83A1-F6EECF244321}">
                <p14:modId xmlns:p14="http://schemas.microsoft.com/office/powerpoint/2010/main" val="2476521938"/>
              </p:ext>
            </p:extLst>
          </p:nvPr>
        </p:nvGraphicFramePr>
        <p:xfrm>
          <a:off x="179512" y="1196751"/>
          <a:ext cx="8712970" cy="5419784"/>
        </p:xfrm>
        <a:graphic>
          <a:graphicData uri="http://schemas.openxmlformats.org/drawingml/2006/table">
            <a:tbl>
              <a:tblPr/>
              <a:tblGrid>
                <a:gridCol w="443031">
                  <a:extLst>
                    <a:ext uri="{9D8B030D-6E8A-4147-A177-3AD203B41FA5}">
                      <a16:colId xmlns:a16="http://schemas.microsoft.com/office/drawing/2014/main" val="1159431762"/>
                    </a:ext>
                  </a:extLst>
                </a:gridCol>
                <a:gridCol w="1624452">
                  <a:extLst>
                    <a:ext uri="{9D8B030D-6E8A-4147-A177-3AD203B41FA5}">
                      <a16:colId xmlns:a16="http://schemas.microsoft.com/office/drawing/2014/main" val="2092572748"/>
                    </a:ext>
                  </a:extLst>
                </a:gridCol>
                <a:gridCol w="6645487">
                  <a:extLst>
                    <a:ext uri="{9D8B030D-6E8A-4147-A177-3AD203B41FA5}">
                      <a16:colId xmlns:a16="http://schemas.microsoft.com/office/drawing/2014/main" val="4278873488"/>
                    </a:ext>
                  </a:extLst>
                </a:gridCol>
              </a:tblGrid>
              <a:tr h="353200">
                <a:tc>
                  <a:txBody>
                    <a:bodyPr/>
                    <a:lstStyle/>
                    <a:p>
                      <a:pPr algn="ct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類</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eaLnBrk="0" fontAlgn="base" hangingPunct="0">
                        <a:spcAft>
                          <a:spcPts val="0"/>
                        </a:spcAft>
                      </a:pPr>
                      <a:r>
                        <a:rPr kumimoji="1" lang="zh-TW" sz="24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群別</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eaLnBrk="0" fontAlgn="base" hangingPunct="0">
                        <a:spcAft>
                          <a:spcPts val="0"/>
                        </a:spcAft>
                      </a:pPr>
                      <a:r>
                        <a:rPr kumimoji="1" lang="zh-TW" sz="24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科別</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153847180"/>
                  </a:ext>
                </a:extLst>
              </a:tr>
              <a:tr h="913102">
                <a:tc rowSpan="5">
                  <a:txBody>
                    <a:bodyPr/>
                    <a:lstStyle/>
                    <a:p>
                      <a:pPr algn="ctr" eaLnBrk="0" fontAlgn="base" hangingPunct="0">
                        <a:spcAft>
                          <a:spcPts val="0"/>
                        </a:spcAft>
                      </a:pPr>
                      <a:r>
                        <a:rPr kumimoji="1"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工業類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eaLnBrk="0" fontAlgn="base" hangingPunct="0">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機械群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機械科、鑄造科、板金科、機械木模科、配管科、模具科、機電科、製圖科、生物產業機電科、電腦機械製圖科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713585321"/>
                  </a:ext>
                </a:extLst>
              </a:tr>
              <a:tr h="816606">
                <a:tc vMerge="1">
                  <a:txBody>
                    <a:bodyPr/>
                    <a:lstStyle/>
                    <a:p>
                      <a:endParaRPr lang="zh-TW" altLang="en-US"/>
                    </a:p>
                  </a:txBody>
                  <a:tcPr/>
                </a:tc>
                <a:tc>
                  <a:txBody>
                    <a:bodyPr/>
                    <a:lstStyle/>
                    <a:p>
                      <a:pPr algn="ctr" eaLnBrk="0" fontAlgn="base" hangingPunct="0">
                        <a:spcAft>
                          <a:spcPts val="0"/>
                        </a:spcAft>
                      </a:pPr>
                      <a:r>
                        <a:rPr lang="zh-TW" sz="2000" b="1" kern="12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動力機械群 </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汽車科、重機科、飛機修護科、動力機械科、農業機械科、軌道車輛科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90905585"/>
                  </a:ext>
                </a:extLst>
              </a:tr>
              <a:tr h="766270">
                <a:tc vMerge="1">
                  <a:txBody>
                    <a:bodyPr/>
                    <a:lstStyle/>
                    <a:p>
                      <a:endParaRPr lang="zh-TW" altLang="en-US"/>
                    </a:p>
                  </a:txBody>
                  <a:tcPr/>
                </a:tc>
                <a:tc>
                  <a:txBody>
                    <a:bodyPr/>
                    <a:lstStyle/>
                    <a:p>
                      <a:pPr algn="ctr" eaLnBrk="0" fontAlgn="base" hangingPunct="0">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電機與電子群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ase">
                        <a:lnSpc>
                          <a:spcPct val="100000"/>
                        </a:lnSpc>
                        <a:spcAft>
                          <a:spcPts val="0"/>
                        </a:spcAft>
                      </a:pPr>
                      <a:r>
                        <a:rPr lang="en-US"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電機類：電機科、控制科、冷凍空調科、電機空調科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l" fontAlgn="base">
                        <a:lnSpc>
                          <a:spcPct val="100000"/>
                        </a:lnSpc>
                        <a:spcAft>
                          <a:spcPts val="0"/>
                        </a:spcAft>
                      </a:pPr>
                      <a:r>
                        <a:rPr lang="en-US"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資電類：電子科、資訊科、航空電子科、電子通信科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88586400"/>
                  </a:ext>
                </a:extLst>
              </a:tr>
              <a:tr h="578206">
                <a:tc vMerge="1">
                  <a:txBody>
                    <a:bodyPr/>
                    <a:lstStyle/>
                    <a:p>
                      <a:endParaRPr lang="zh-TW" altLang="en-US"/>
                    </a:p>
                  </a:txBody>
                  <a:tcPr/>
                </a:tc>
                <a:tc>
                  <a:txBody>
                    <a:bodyPr/>
                    <a:lstStyle/>
                    <a:p>
                      <a:pPr algn="ctr" eaLnBrk="0" fontAlgn="base" hangingPunct="0">
                        <a:spcAft>
                          <a:spcPts val="0"/>
                        </a:spcAft>
                      </a:pPr>
                      <a:r>
                        <a:rPr lang="zh-TW" sz="2000" b="1" kern="12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化工群</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化工科、紡織科、染整科、環境檢驗科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2672231883"/>
                  </a:ext>
                </a:extLst>
              </a:tr>
              <a:tr h="443523">
                <a:tc vMerge="1">
                  <a:txBody>
                    <a:bodyPr/>
                    <a:lstStyle/>
                    <a:p>
                      <a:endParaRPr lang="zh-TW" altLang="en-US"/>
                    </a:p>
                  </a:txBody>
                  <a:tcPr/>
                </a:tc>
                <a:tc>
                  <a:txBody>
                    <a:bodyPr/>
                    <a:lstStyle/>
                    <a:p>
                      <a:pPr algn="ctr" eaLnBrk="0" fontAlgn="base" hangingPunct="0">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土木與建築群</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土木科、建築科、消防工程科、空間測繪科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055553570"/>
                  </a:ext>
                </a:extLst>
              </a:tr>
              <a:tr h="1176494">
                <a:tc rowSpan="2">
                  <a:txBody>
                    <a:bodyPr/>
                    <a:lstStyle/>
                    <a:p>
                      <a:pPr algn="ctr" eaLnBrk="0" fontAlgn="base" hangingPunct="0">
                        <a:spcAft>
                          <a:spcPts val="0"/>
                        </a:spcAft>
                      </a:pPr>
                      <a:r>
                        <a:rPr kumimoji="1" lang="zh-TW" sz="2000" b="1" kern="12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商業類</a:t>
                      </a:r>
                      <a:endParaRPr lang="zh-TW" sz="2000" b="1"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eaLnBrk="0" fontAlgn="base" hangingPunct="0">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商業管理群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商業經營科、國際貿易科、會計事務科、資料處理科、不動產事務科、電子商務科、流通管理科、農產行銷科、水產經營科、航運管理科、</a:t>
                      </a:r>
                      <a:r>
                        <a:rPr lang="zh-TW" sz="2000" b="1" u="sng"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電競經營科</a:t>
                      </a:r>
                      <a:r>
                        <a:rPr lang="en-US" sz="2000" b="1" u="sng"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(107</a:t>
                      </a:r>
                      <a:r>
                        <a:rPr lang="zh-TW" sz="2000" b="1" u="sng"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年起試辦</a:t>
                      </a:r>
                      <a:r>
                        <a:rPr lang="en-US" sz="2000" b="1" u="sng"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000" b="1" u="sng"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3573937107"/>
                  </a:ext>
                </a:extLst>
              </a:tr>
              <a:tr h="353200">
                <a:tc vMerge="1">
                  <a:txBody>
                    <a:bodyPr/>
                    <a:lstStyle/>
                    <a:p>
                      <a:endParaRPr lang="zh-TW" altLang="en-US"/>
                    </a:p>
                  </a:txBody>
                  <a:tcPr/>
                </a:tc>
                <a:tc>
                  <a:txBody>
                    <a:bodyPr/>
                    <a:lstStyle/>
                    <a:p>
                      <a:pPr algn="ctr" eaLnBrk="0" fontAlgn="base" hangingPunct="0">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外語群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應用英語科、應用日文科</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623" marR="6623" marT="66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032237827"/>
                  </a:ext>
                </a:extLst>
              </a:tr>
            </a:tbl>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62</a:t>
            </a:fld>
            <a:endParaRPr lang="zh-TW" altLang="en-US">
              <a:solidFill>
                <a:prstClr val="black">
                  <a:tint val="75000"/>
                </a:prstClr>
              </a:solidFill>
            </a:endParaRPr>
          </a:p>
        </p:txBody>
      </p:sp>
      <p:sp>
        <p:nvSpPr>
          <p:cNvPr id="5" name="標題 1">
            <a:extLst>
              <a:ext uri="{FF2B5EF4-FFF2-40B4-BE49-F238E27FC236}">
                <a16:creationId xmlns:a16="http://schemas.microsoft.com/office/drawing/2014/main" id="{AD0C6A3E-4DA4-4D70-AE5E-2F710282EF84}"/>
              </a:ext>
            </a:extLst>
          </p:cNvPr>
          <p:cNvSpPr txBox="1">
            <a:spLocks/>
          </p:cNvSpPr>
          <p:nvPr/>
        </p:nvSpPr>
        <p:spPr bwMode="auto">
          <a:xfrm>
            <a:off x="0" y="0"/>
            <a:ext cx="9144000" cy="87256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rgbClr val="7030A0"/>
                </a:solidFill>
                <a:latin typeface="微軟正黑體" pitchFamily="34" charset="-120"/>
                <a:ea typeface="微軟正黑體" pitchFamily="34" charset="-120"/>
              </a:rPr>
              <a:t>技術型高中</a:t>
            </a:r>
            <a:r>
              <a:rPr lang="en-US" altLang="zh-TW" sz="3200" b="1" dirty="0">
                <a:solidFill>
                  <a:srgbClr val="7030A0"/>
                </a:solidFill>
                <a:latin typeface="微軟正黑體" pitchFamily="34" charset="-120"/>
                <a:ea typeface="微軟正黑體" pitchFamily="34" charset="-120"/>
              </a:rPr>
              <a:t>(</a:t>
            </a:r>
            <a:r>
              <a:rPr lang="zh-TW" altLang="en-US" sz="3200" b="1" dirty="0">
                <a:solidFill>
                  <a:srgbClr val="7030A0"/>
                </a:solidFill>
                <a:latin typeface="微軟正黑體" pitchFamily="34" charset="-120"/>
                <a:ea typeface="微軟正黑體" pitchFamily="34" charset="-120"/>
              </a:rPr>
              <a:t>高職</a:t>
            </a:r>
            <a:r>
              <a:rPr lang="en-US" altLang="zh-TW" sz="3200" b="1" dirty="0">
                <a:solidFill>
                  <a:srgbClr val="7030A0"/>
                </a:solidFill>
                <a:latin typeface="微軟正黑體" pitchFamily="34" charset="-120"/>
                <a:ea typeface="微軟正黑體" pitchFamily="34" charset="-120"/>
              </a:rPr>
              <a:t>)</a:t>
            </a:r>
            <a:r>
              <a:rPr lang="en-US" altLang="zh-TW" b="1" dirty="0">
                <a:solidFill>
                  <a:srgbClr val="7030A0"/>
                </a:solidFill>
                <a:latin typeface="微軟正黑體" pitchFamily="34" charset="-120"/>
                <a:ea typeface="微軟正黑體" pitchFamily="34" charset="-120"/>
              </a:rPr>
              <a:t>15</a:t>
            </a:r>
            <a:r>
              <a:rPr lang="zh-TW" altLang="en-US" b="1" dirty="0">
                <a:solidFill>
                  <a:srgbClr val="7030A0"/>
                </a:solidFill>
                <a:latin typeface="微軟正黑體" pitchFamily="34" charset="-120"/>
                <a:ea typeface="微軟正黑體" pitchFamily="34" charset="-120"/>
              </a:rPr>
              <a:t>群科歸屬表 </a:t>
            </a:r>
            <a:r>
              <a:rPr lang="en-US" altLang="zh-TW" b="1" dirty="0">
                <a:solidFill>
                  <a:srgbClr val="7030A0"/>
                </a:solidFill>
                <a:latin typeface="微軟正黑體" pitchFamily="34" charset="-120"/>
                <a:ea typeface="微軟正黑體" pitchFamily="34" charset="-120"/>
              </a:rPr>
              <a:t>1/2</a:t>
            </a:r>
            <a:endParaRPr lang="zh-TW" altLang="en-US" b="1" dirty="0">
              <a:solidFill>
                <a:srgbClr val="7030A0"/>
              </a:solidFill>
              <a:latin typeface="微軟正黑體" pitchFamily="34" charset="-120"/>
              <a:ea typeface="微軟正黑體" pitchFamily="34" charset="-120"/>
            </a:endParaRPr>
          </a:p>
        </p:txBody>
      </p:sp>
    </p:spTree>
    <p:extLst>
      <p:ext uri="{BB962C8B-B14F-4D97-AF65-F5344CB8AC3E}">
        <p14:creationId xmlns:p14="http://schemas.microsoft.com/office/powerpoint/2010/main" val="81039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72B9E463-E03A-4C5D-91C9-43B53B41415D}"/>
              </a:ext>
            </a:extLst>
          </p:cNvPr>
          <p:cNvGraphicFramePr>
            <a:graphicFrameLocks noGrp="1"/>
          </p:cNvGraphicFramePr>
          <p:nvPr>
            <p:extLst>
              <p:ext uri="{D42A27DB-BD31-4B8C-83A1-F6EECF244321}">
                <p14:modId xmlns:p14="http://schemas.microsoft.com/office/powerpoint/2010/main" val="3537695242"/>
              </p:ext>
            </p:extLst>
          </p:nvPr>
        </p:nvGraphicFramePr>
        <p:xfrm>
          <a:off x="247276" y="895106"/>
          <a:ext cx="8640960" cy="5592591"/>
        </p:xfrm>
        <a:graphic>
          <a:graphicData uri="http://schemas.openxmlformats.org/drawingml/2006/table">
            <a:tbl>
              <a:tblPr/>
              <a:tblGrid>
                <a:gridCol w="461357">
                  <a:extLst>
                    <a:ext uri="{9D8B030D-6E8A-4147-A177-3AD203B41FA5}">
                      <a16:colId xmlns:a16="http://schemas.microsoft.com/office/drawing/2014/main" val="2871439505"/>
                    </a:ext>
                  </a:extLst>
                </a:gridCol>
                <a:gridCol w="1307035">
                  <a:extLst>
                    <a:ext uri="{9D8B030D-6E8A-4147-A177-3AD203B41FA5}">
                      <a16:colId xmlns:a16="http://schemas.microsoft.com/office/drawing/2014/main" val="2753009322"/>
                    </a:ext>
                  </a:extLst>
                </a:gridCol>
                <a:gridCol w="6872568">
                  <a:extLst>
                    <a:ext uri="{9D8B030D-6E8A-4147-A177-3AD203B41FA5}">
                      <a16:colId xmlns:a16="http://schemas.microsoft.com/office/drawing/2014/main" val="2772314902"/>
                    </a:ext>
                  </a:extLst>
                </a:gridCol>
              </a:tblGrid>
              <a:tr h="405041">
                <a:tc>
                  <a:txBody>
                    <a:bodyPr/>
                    <a:lstStyle/>
                    <a:p>
                      <a:pPr algn="ct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類</a:t>
                      </a:r>
                      <a:endParaRPr lang="zh-TW"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ase">
                        <a:lnSpc>
                          <a:spcPct val="100000"/>
                        </a:lnSpc>
                        <a:spcAft>
                          <a:spcPts val="0"/>
                        </a:spcAft>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群別</a:t>
                      </a: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ase">
                        <a:lnSpc>
                          <a:spcPct val="100000"/>
                        </a:lnSpc>
                        <a:spcAft>
                          <a:spcPts val="0"/>
                        </a:spcAft>
                      </a:pPr>
                      <a:r>
                        <a:rPr lang="zh-TW" altLang="en-US" sz="2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科別</a:t>
                      </a: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29477145"/>
                  </a:ext>
                </a:extLst>
              </a:tr>
              <a:tr h="581714">
                <a:tc rowSpan="2">
                  <a:txBody>
                    <a:bodyPr/>
                    <a:lstStyle/>
                    <a:p>
                      <a:pPr algn="ctr" fontAlgn="base">
                        <a:lnSpc>
                          <a:spcPct val="8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農業類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農業群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農場經營科、園藝科、森林科、野生動物保育科、造園科、畜產保健科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75952586"/>
                  </a:ext>
                </a:extLst>
              </a:tr>
              <a:tr h="322920">
                <a:tc vMerge="1">
                  <a:txBody>
                    <a:bodyPr/>
                    <a:lstStyle/>
                    <a:p>
                      <a:endParaRPr lang="zh-TW" altLang="en-US"/>
                    </a:p>
                  </a:txBody>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食品群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食品加工科、食品科、水產食品科、烘焙科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983187793"/>
                  </a:ext>
                </a:extLst>
              </a:tr>
              <a:tr h="581714">
                <a:tc rowSpan="2">
                  <a:txBody>
                    <a:bodyPr/>
                    <a:lstStyle/>
                    <a:p>
                      <a:pPr algn="ctr" fontAlgn="base">
                        <a:lnSpc>
                          <a:spcPct val="8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家事類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家政群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家政科、服裝科、幼兒保育科、美容科、時尚模特兒科、流行服飾科、時尚造型科、</a:t>
                      </a:r>
                      <a:r>
                        <a:rPr lang="zh-TW" sz="1800" b="1" u="none"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照顧服務科</a:t>
                      </a:r>
                      <a:endParaRPr lang="zh-TW" sz="1800" b="1" u="none"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858875563"/>
                  </a:ext>
                </a:extLst>
              </a:tr>
              <a:tr h="322920">
                <a:tc vMerge="1">
                  <a:txBody>
                    <a:bodyPr/>
                    <a:lstStyle/>
                    <a:p>
                      <a:endParaRPr lang="zh-TW" altLang="en-US"/>
                    </a:p>
                  </a:txBody>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餐旅群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餐飲管理科、觀光事業科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85056657"/>
                  </a:ext>
                </a:extLst>
              </a:tr>
              <a:tr h="509869">
                <a:tc rowSpan="2">
                  <a:txBody>
                    <a:bodyPr/>
                    <a:lstStyle/>
                    <a:p>
                      <a:pPr algn="ctr" fontAlgn="base">
                        <a:lnSpc>
                          <a:spcPct val="8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海事水產類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海事群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輪機科、航海科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62931787"/>
                  </a:ext>
                </a:extLst>
              </a:tr>
              <a:tr h="960120">
                <a:tc vMerge="1">
                  <a:txBody>
                    <a:bodyPr/>
                    <a:lstStyle/>
                    <a:p>
                      <a:endParaRPr lang="zh-TW" altLang="en-US"/>
                    </a:p>
                  </a:txBody>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水產群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水產養殖科、漁業科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95643443"/>
                  </a:ext>
                </a:extLst>
              </a:tr>
              <a:tr h="846725">
                <a:tc rowSpan="2">
                  <a:txBody>
                    <a:bodyPr/>
                    <a:lstStyle/>
                    <a:p>
                      <a:pPr algn="ctr" fontAlgn="base">
                        <a:lnSpc>
                          <a:spcPct val="8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藝術與設計類</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ase">
                        <a:lnSpc>
                          <a:spcPct val="100000"/>
                        </a:lnSpc>
                        <a:spcAft>
                          <a:spcPts val="0"/>
                        </a:spcAft>
                      </a:pPr>
                      <a:r>
                        <a:rPr lang="zh-TW" sz="2000" b="1"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設計群</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ase">
                        <a:lnSpc>
                          <a:spcPct val="100000"/>
                        </a:lnSpc>
                        <a:spcAft>
                          <a:spcPts val="0"/>
                        </a:spcAft>
                      </a:pPr>
                      <a:r>
                        <a:rPr lang="zh-TW" sz="1800" b="1" kern="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美工科、家具木工科、陶瓷工程科、室內空間設計科、圖文傳播科、金屬工藝科、家具設計科、廣告設計科、多媒體設計科、室內設計科、多媒體應用科、美術工藝科</a:t>
                      </a:r>
                      <a:endParaRPr lang="zh-TW" sz="18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36175197"/>
                  </a:ext>
                </a:extLst>
              </a:tr>
              <a:tr h="905942">
                <a:tc vMerge="1">
                  <a:txBody>
                    <a:bodyPr/>
                    <a:lstStyle/>
                    <a:p>
                      <a:endParaRPr lang="zh-TW" altLang="en-US"/>
                    </a:p>
                  </a:txBody>
                  <a:tcPr/>
                </a:tc>
                <a:tc>
                  <a:txBody>
                    <a:bodyPr/>
                    <a:lstStyle/>
                    <a:p>
                      <a:pPr algn="ctr" fontAlgn="base">
                        <a:lnSpc>
                          <a:spcPct val="100000"/>
                        </a:lnSpc>
                        <a:spcAft>
                          <a:spcPts val="0"/>
                        </a:spcAft>
                      </a:pPr>
                      <a:r>
                        <a:rPr lang="zh-TW" sz="2000" b="1" kern="12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藝術群 </a:t>
                      </a:r>
                      <a:endParaRPr lang="zh-TW" sz="20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l" fontAlgn="base">
                        <a:lnSpc>
                          <a:spcPct val="100000"/>
                        </a:lnSpc>
                        <a:spcAft>
                          <a:spcPts val="0"/>
                        </a:spcAft>
                      </a:pPr>
                      <a:r>
                        <a:rPr lang="zh-TW"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電影電視科、多媒體動畫科、影劇科、表演藝術科、戲劇科、美術科、時尚工藝科、音樂科、國樂科、西樂科、舞蹈科、劇場藝術科</a:t>
                      </a:r>
                      <a:r>
                        <a:rPr lang="zh-TW" altLang="en-US" sz="1800" b="1"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lang="zh-TW" altLang="en-US" sz="1800" b="1" u="sng"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原住民藝能科</a:t>
                      </a:r>
                      <a:r>
                        <a:rPr lang="en-US" altLang="zh-TW" sz="1800" b="1" u="sng"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(108</a:t>
                      </a:r>
                      <a:r>
                        <a:rPr lang="zh-TW" altLang="en-US" sz="1800" b="1" u="sng"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年起試辦</a:t>
                      </a:r>
                      <a:r>
                        <a:rPr lang="en-US" altLang="zh-TW" sz="1800" b="1" u="sng" kern="1200" dirty="0">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endParaRPr lang="zh-TW" sz="1800" b="1" u="sng"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11" marR="53511" marT="26755" marB="267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576512005"/>
                  </a:ext>
                </a:extLst>
              </a:tr>
            </a:tbl>
          </a:graphicData>
        </a:graphic>
      </p:graphicFrame>
      <p:sp>
        <p:nvSpPr>
          <p:cNvPr id="17442" name="文字方塊 4"/>
          <p:cNvSpPr txBox="1">
            <a:spLocks noChangeArrowheads="1"/>
          </p:cNvSpPr>
          <p:nvPr/>
        </p:nvSpPr>
        <p:spPr bwMode="auto">
          <a:xfrm>
            <a:off x="1331640" y="6473842"/>
            <a:ext cx="6710117"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63</a:t>
            </a:fld>
            <a:endParaRPr lang="zh-TW" altLang="en-US">
              <a:solidFill>
                <a:prstClr val="black">
                  <a:tint val="75000"/>
                </a:prstClr>
              </a:solidFill>
            </a:endParaRPr>
          </a:p>
        </p:txBody>
      </p:sp>
      <p:sp>
        <p:nvSpPr>
          <p:cNvPr id="7" name="標題 1">
            <a:extLst>
              <a:ext uri="{FF2B5EF4-FFF2-40B4-BE49-F238E27FC236}">
                <a16:creationId xmlns:a16="http://schemas.microsoft.com/office/drawing/2014/main" id="{870A5223-CEDA-4899-BF18-2DE1A38AA79B}"/>
              </a:ext>
            </a:extLst>
          </p:cNvPr>
          <p:cNvSpPr txBox="1">
            <a:spLocks/>
          </p:cNvSpPr>
          <p:nvPr/>
        </p:nvSpPr>
        <p:spPr bwMode="auto">
          <a:xfrm>
            <a:off x="0" y="0"/>
            <a:ext cx="9144000" cy="872561"/>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rgbClr val="7030A0"/>
                </a:solidFill>
                <a:latin typeface="微軟正黑體" pitchFamily="34" charset="-120"/>
                <a:ea typeface="微軟正黑體" pitchFamily="34" charset="-120"/>
              </a:rPr>
              <a:t>技術型高中</a:t>
            </a:r>
            <a:r>
              <a:rPr lang="en-US" altLang="zh-TW" sz="3200" b="1" dirty="0">
                <a:solidFill>
                  <a:srgbClr val="7030A0"/>
                </a:solidFill>
                <a:latin typeface="微軟正黑體" pitchFamily="34" charset="-120"/>
                <a:ea typeface="微軟正黑體" pitchFamily="34" charset="-120"/>
              </a:rPr>
              <a:t>(</a:t>
            </a:r>
            <a:r>
              <a:rPr lang="zh-TW" altLang="en-US" sz="3200" b="1" dirty="0">
                <a:solidFill>
                  <a:srgbClr val="7030A0"/>
                </a:solidFill>
                <a:latin typeface="微軟正黑體" pitchFamily="34" charset="-120"/>
                <a:ea typeface="微軟正黑體" pitchFamily="34" charset="-120"/>
              </a:rPr>
              <a:t>高職</a:t>
            </a:r>
            <a:r>
              <a:rPr lang="en-US" altLang="zh-TW" sz="3200" b="1" dirty="0">
                <a:solidFill>
                  <a:srgbClr val="7030A0"/>
                </a:solidFill>
                <a:latin typeface="微軟正黑體" pitchFamily="34" charset="-120"/>
                <a:ea typeface="微軟正黑體" pitchFamily="34" charset="-120"/>
              </a:rPr>
              <a:t>)</a:t>
            </a:r>
            <a:r>
              <a:rPr lang="en-US" altLang="zh-TW" b="1" dirty="0">
                <a:solidFill>
                  <a:srgbClr val="7030A0"/>
                </a:solidFill>
                <a:latin typeface="微軟正黑體" pitchFamily="34" charset="-120"/>
                <a:ea typeface="微軟正黑體" pitchFamily="34" charset="-120"/>
              </a:rPr>
              <a:t>15</a:t>
            </a:r>
            <a:r>
              <a:rPr lang="zh-TW" altLang="en-US" b="1" dirty="0">
                <a:solidFill>
                  <a:srgbClr val="7030A0"/>
                </a:solidFill>
                <a:latin typeface="微軟正黑體" pitchFamily="34" charset="-120"/>
                <a:ea typeface="微軟正黑體" pitchFamily="34" charset="-120"/>
              </a:rPr>
              <a:t>群科歸屬表 </a:t>
            </a:r>
            <a:r>
              <a:rPr lang="en-US" altLang="zh-TW" b="1" dirty="0">
                <a:solidFill>
                  <a:srgbClr val="7030A0"/>
                </a:solidFill>
                <a:latin typeface="微軟正黑體" pitchFamily="34" charset="-120"/>
                <a:ea typeface="微軟正黑體" pitchFamily="34" charset="-120"/>
              </a:rPr>
              <a:t>2/2</a:t>
            </a:r>
            <a:endParaRPr lang="zh-TW" altLang="en-US" b="1" dirty="0">
              <a:solidFill>
                <a:srgbClr val="7030A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5822121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
            <a:ext cx="9144000" cy="872561"/>
          </a:xfrm>
          <a:solidFill>
            <a:schemeClr val="accent2">
              <a:lumMod val="20000"/>
              <a:lumOff val="80000"/>
            </a:schemeClr>
          </a:solidFill>
        </p:spPr>
        <p:txBody>
          <a:bodyPr>
            <a:normAutofit/>
          </a:bodyPr>
          <a:lstStyle/>
          <a:p>
            <a:pPr lvl="0" algn="ctr"/>
            <a:r>
              <a:rPr lang="en-US" altLang="zh-TW" sz="4000" b="1" dirty="0">
                <a:solidFill>
                  <a:srgbClr val="7030A0"/>
                </a:solidFill>
                <a:latin typeface="微軟正黑體" pitchFamily="34" charset="-120"/>
                <a:ea typeface="微軟正黑體" pitchFamily="34" charset="-120"/>
              </a:rPr>
              <a:t>112</a:t>
            </a:r>
            <a:r>
              <a:rPr lang="zh-TW" altLang="en-US" sz="4000" b="1" dirty="0">
                <a:solidFill>
                  <a:srgbClr val="7030A0"/>
                </a:solidFill>
                <a:latin typeface="微軟正黑體" pitchFamily="34" charset="-120"/>
                <a:ea typeface="微軟正黑體" pitchFamily="34" charset="-120"/>
              </a:rPr>
              <a:t>學年度</a:t>
            </a:r>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工業類 </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機械科：</a:t>
                      </a:r>
                      <a:r>
                        <a:rPr lang="zh-TW" altLang="en-US" sz="2400" b="1" u="sng" dirty="0">
                          <a:solidFill>
                            <a:schemeClr val="tx1"/>
                          </a:solidFill>
                          <a:latin typeface="微軟正黑體" pitchFamily="34" charset="-120"/>
                          <a:ea typeface="微軟正黑體" pitchFamily="34" charset="-120"/>
                        </a:rPr>
                        <a:t>彰工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秀工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r>
                        <a:rPr lang="zh-TW" altLang="en-US" sz="2400" b="1" u="none" dirty="0">
                          <a:latin typeface="微軟正黑體" pitchFamily="34" charset="-120"/>
                          <a:ea typeface="微軟正黑體" pitchFamily="34" charset="-120"/>
                        </a:rPr>
                        <a:t>、</a:t>
                      </a:r>
                      <a:br>
                        <a:rPr lang="en-US" altLang="zh-TW" sz="2400" b="1" u="none" dirty="0">
                          <a:latin typeface="微軟正黑體" pitchFamily="34" charset="-120"/>
                          <a:ea typeface="微軟正黑體" pitchFamily="34" charset="-120"/>
                        </a:rPr>
                      </a:br>
                      <a:r>
                        <a:rPr lang="zh-TW" altLang="en-US" sz="2400" b="1" u="none" dirty="0">
                          <a:latin typeface="微軟正黑體" pitchFamily="34" charset="-120"/>
                          <a:ea typeface="微軟正黑體" pitchFamily="34" charset="-120"/>
                        </a:rPr>
                        <a:t>                永工、二工、達德</a:t>
                      </a:r>
                      <a:endParaRPr lang="en-US" altLang="zh-TW" sz="2400" b="1" u="none"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鑄造科*：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機械木模科*：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機電科：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製圖科：</a:t>
                      </a:r>
                      <a:r>
                        <a:rPr lang="zh-TW" altLang="en-US" sz="2200" b="1" u="sng" dirty="0">
                          <a:latin typeface="微軟正黑體" pitchFamily="34" charset="-120"/>
                          <a:ea typeface="微軟正黑體" pitchFamily="34" charset="-120"/>
                        </a:rPr>
                        <a:t>彰工</a:t>
                      </a:r>
                      <a:r>
                        <a:rPr lang="zh-TW" altLang="en-US" sz="2200" b="1" u="none" dirty="0">
                          <a:latin typeface="微軟正黑體" pitchFamily="34" charset="-120"/>
                          <a:ea typeface="微軟正黑體" pitchFamily="34" charset="-120"/>
                        </a:rPr>
                        <a:t>、</a:t>
                      </a:r>
                      <a:r>
                        <a:rPr lang="zh-TW" altLang="en-US" sz="2200" b="1" u="sng" dirty="0">
                          <a:latin typeface="微軟正黑體" pitchFamily="34" charset="-120"/>
                          <a:ea typeface="微軟正黑體" pitchFamily="34" charset="-120"/>
                        </a:rPr>
                        <a:t>秀工</a:t>
                      </a:r>
                      <a:r>
                        <a:rPr lang="zh-TW" altLang="en-US" sz="2200" b="1" u="none" dirty="0">
                          <a:latin typeface="微軟正黑體" pitchFamily="34" charset="-120"/>
                          <a:ea typeface="微軟正黑體" pitchFamily="34" charset="-120"/>
                        </a:rPr>
                        <a:t>、永工</a:t>
                      </a:r>
                    </a:p>
                  </a:txBody>
                  <a:tcPr/>
                </a:tc>
                <a:extLst>
                  <a:ext uri="{0D108BD9-81ED-4DB2-BD59-A6C34878D82A}">
                    <a16:rowId xmlns:a16="http://schemas.microsoft.com/office/drawing/2014/main"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生物產業機電科：</a:t>
                      </a:r>
                      <a:r>
                        <a:rPr lang="zh-TW" altLang="en-US" sz="2400" b="1" u="none" dirty="0">
                          <a:latin typeface="微軟正黑體" pitchFamily="34" charset="-120"/>
                          <a:ea typeface="微軟正黑體" pitchFamily="34" charset="-120"/>
                        </a:rPr>
                        <a:t>員農</a:t>
                      </a:r>
                    </a:p>
                  </a:txBody>
                  <a:tcPr/>
                </a:tc>
                <a:extLst>
                  <a:ext uri="{0D108BD9-81ED-4DB2-BD59-A6C34878D82A}">
                    <a16:rowId xmlns:a16="http://schemas.microsoft.com/office/drawing/2014/main"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601127706"/>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化工科：</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永工</a:t>
                      </a:r>
                      <a:endParaRPr lang="en-US" altLang="zh-TW" sz="2400" b="1" u="sng" dirty="0">
                        <a:solidFill>
                          <a:schemeClr val="tx1"/>
                        </a:solidFill>
                      </a:endParaRPr>
                    </a:p>
                  </a:txBody>
                  <a:tcPr>
                    <a:solidFill>
                      <a:schemeClr val="accent6">
                        <a:alpha val="40000"/>
                      </a:schemeClr>
                    </a:solidFill>
                  </a:tcPr>
                </a:tc>
                <a:extLst>
                  <a:ext uri="{0D108BD9-81ED-4DB2-BD59-A6C34878D82A}">
                    <a16:rowId xmlns:a16="http://schemas.microsoft.com/office/drawing/2014/main"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汽車科：</a:t>
                      </a:r>
                      <a:r>
                        <a:rPr lang="zh-TW" altLang="en-US" sz="2400" b="1" u="none" dirty="0">
                          <a:solidFill>
                            <a:schemeClr val="tx1"/>
                          </a:solidFill>
                          <a:latin typeface="微軟正黑體" pitchFamily="34" charset="-120"/>
                          <a:ea typeface="微軟正黑體" pitchFamily="34" charset="-120"/>
                        </a:rPr>
                        <a:t>鹿中、</a:t>
                      </a:r>
                      <a:r>
                        <a:rPr lang="zh-TW" altLang="en-US" sz="2400" b="1" u="sng" dirty="0">
                          <a:solidFill>
                            <a:schemeClr val="tx1"/>
                          </a:solidFill>
                          <a:latin typeface="微軟正黑體" pitchFamily="34" charset="-120"/>
                          <a:ea typeface="微軟正黑體" pitchFamily="34" charset="-120"/>
                        </a:rPr>
                        <a:t>彰工</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大慶</a:t>
                      </a:r>
                      <a:r>
                        <a:rPr lang="zh-TW" altLang="en-US" sz="2400" b="1" u="none" dirty="0">
                          <a:solidFill>
                            <a:schemeClr val="tx1"/>
                          </a:solidFill>
                          <a:latin typeface="微軟正黑體" pitchFamily="34" charset="-120"/>
                          <a:ea typeface="微軟正黑體" pitchFamily="34" charset="-120"/>
                        </a:rPr>
                        <a:t>、</a:t>
                      </a:r>
                      <a:br>
                        <a:rPr lang="en-US" altLang="zh-TW" sz="2400" b="1" u="none" dirty="0">
                          <a:solidFill>
                            <a:schemeClr val="tx1"/>
                          </a:solidFill>
                          <a:latin typeface="微軟正黑體" pitchFamily="34" charset="-120"/>
                          <a:ea typeface="微軟正黑體" pitchFamily="34" charset="-120"/>
                        </a:rPr>
                      </a:br>
                      <a:r>
                        <a:rPr lang="zh-TW" altLang="en-US" sz="2400" b="1" u="none" dirty="0">
                          <a:solidFill>
                            <a:schemeClr val="tx1"/>
                          </a:solidFill>
                          <a:latin typeface="微軟正黑體" pitchFamily="34" charset="-120"/>
                          <a:ea typeface="微軟正黑體" pitchFamily="34" charset="-120"/>
                        </a:rPr>
                        <a:t>                達德</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飛機修護科：</a:t>
                      </a:r>
                      <a:r>
                        <a:rPr lang="zh-TW" altLang="en-US" sz="2400" b="1" u="none" dirty="0">
                          <a:solidFill>
                            <a:schemeClr val="tx1"/>
                          </a:solidFill>
                          <a:latin typeface="微軟正黑體" pitchFamily="34" charset="-120"/>
                          <a:ea typeface="微軟正黑體" pitchFamily="34" charset="-120"/>
                        </a:rPr>
                        <a:t>大慶</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2915570023"/>
              </p:ext>
            </p:extLst>
          </p:nvPr>
        </p:nvGraphicFramePr>
        <p:xfrm>
          <a:off x="4788024" y="1268760"/>
          <a:ext cx="4176464" cy="34747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資訊科：</a:t>
                      </a:r>
                      <a:r>
                        <a:rPr lang="zh-TW" altLang="en-US" sz="2400" b="1" u="sng" dirty="0">
                          <a:solidFill>
                            <a:schemeClr val="tx1"/>
                          </a:solidFill>
                          <a:latin typeface="微軟正黑體" pitchFamily="34" charset="-120"/>
                          <a:ea typeface="微軟正黑體" pitchFamily="34" charset="-120"/>
                        </a:rPr>
                        <a:t>彰工</a:t>
                      </a:r>
                      <a:r>
                        <a:rPr lang="zh-TW" altLang="en-US" sz="2400" b="1" dirty="0">
                          <a:solidFill>
                            <a:schemeClr val="tx1"/>
                          </a:solidFill>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崇實、</a:t>
                      </a:r>
                      <a:r>
                        <a:rPr lang="zh-TW" altLang="en-US" sz="2400" b="1" u="sng"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大慶、達德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電子科：</a:t>
                      </a:r>
                      <a:r>
                        <a:rPr lang="zh-TW" altLang="en-US" sz="2400" b="1" u="none"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、二工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控制科：</a:t>
                      </a:r>
                      <a:r>
                        <a:rPr lang="zh-TW" altLang="en-US" sz="2400" b="1" dirty="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秀工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崇實</a:t>
                      </a:r>
                      <a:r>
                        <a:rPr lang="zh-TW" altLang="en-US" sz="2400" b="1" dirty="0">
                          <a:latin typeface="微軟正黑體" pitchFamily="34" charset="-120"/>
                          <a:ea typeface="微軟正黑體" pitchFamily="34" charset="-120"/>
                        </a:rPr>
                        <a:t>、</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電機空調科：</a:t>
                      </a:r>
                      <a:r>
                        <a:rPr lang="zh-TW" altLang="en-US" sz="2400" b="1" u="sng" dirty="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冷凍空調科：</a:t>
                      </a:r>
                      <a:r>
                        <a:rPr lang="zh-TW" altLang="en-US" sz="2400" b="1" u="none" dirty="0">
                          <a:solidFill>
                            <a:schemeClr val="tx1"/>
                          </a:solidFill>
                          <a:latin typeface="微軟正黑體" pitchFamily="34" charset="-120"/>
                          <a:ea typeface="微軟正黑體" pitchFamily="34" charset="-120"/>
                        </a:rPr>
                        <a:t>崇實</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560060372"/>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建築科：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、秀工、員農、</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a:t>
                      </a:r>
                      <a:r>
                        <a:rPr lang="zh-TW" altLang="en-US" sz="2400" b="1" u="none"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64</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0"/>
            <a:ext cx="9144000" cy="920822"/>
          </a:xfrm>
          <a:solidFill>
            <a:schemeClr val="accent2">
              <a:lumMod val="20000"/>
              <a:lumOff val="80000"/>
            </a:schemeClr>
          </a:solidFill>
        </p:spPr>
        <p:txBody>
          <a:bodyPr>
            <a:noAutofit/>
          </a:bodyPr>
          <a:lstStyle/>
          <a:p>
            <a:pPr lvl="0"/>
            <a:r>
              <a:rPr lang="en-US" altLang="zh-TW" sz="2800" b="1" dirty="0">
                <a:solidFill>
                  <a:srgbClr val="7030A0"/>
                </a:solidFill>
                <a:effectLst/>
                <a:latin typeface="微軟正黑體" pitchFamily="34" charset="-120"/>
                <a:ea typeface="微軟正黑體" pitchFamily="34" charset="-120"/>
              </a:rPr>
              <a:t>112</a:t>
            </a:r>
            <a:r>
              <a:rPr lang="zh-TW" altLang="en-US" sz="2800" b="1" dirty="0">
                <a:solidFill>
                  <a:srgbClr val="7030A0"/>
                </a:solidFill>
                <a:effectLst/>
                <a:latin typeface="微軟正黑體" pitchFamily="34" charset="-120"/>
                <a:ea typeface="微軟正黑體" pitchFamily="34" charset="-120"/>
              </a:rPr>
              <a:t>學年度彰化區 </a:t>
            </a:r>
            <a:r>
              <a:rPr lang="zh-TW" altLang="en-US" sz="2800" b="1" dirty="0">
                <a:solidFill>
                  <a:srgbClr val="7030A0"/>
                </a:solidFill>
                <a:effectLst>
                  <a:glow rad="101600">
                    <a:srgbClr val="C00000">
                      <a:alpha val="40000"/>
                    </a:srgbClr>
                  </a:glow>
                </a:effectLst>
                <a:latin typeface="微軟正黑體" pitchFamily="34" charset="-120"/>
                <a:ea typeface="微軟正黑體" pitchFamily="34" charset="-120"/>
              </a:rPr>
              <a:t>商業、水產、藝術與設計</a:t>
            </a:r>
            <a:r>
              <a:rPr lang="zh-TW" altLang="en-US" sz="2800" b="1" dirty="0">
                <a:solidFill>
                  <a:srgbClr val="7030A0"/>
                </a:solidFill>
                <a:effectLst/>
                <a:latin typeface="微軟正黑體" pitchFamily="34" charset="-120"/>
                <a:ea typeface="微軟正黑體" pitchFamily="34" charset="-120"/>
              </a:rPr>
              <a:t>設科學校</a:t>
            </a:r>
          </a:p>
        </p:txBody>
      </p:sp>
      <p:graphicFrame>
        <p:nvGraphicFramePr>
          <p:cNvPr id="16" name="表格 15"/>
          <p:cNvGraphicFramePr>
            <a:graphicFrameLocks noGrp="1"/>
          </p:cNvGraphicFramePr>
          <p:nvPr>
            <p:extLst>
              <p:ext uri="{D42A27DB-BD31-4B8C-83A1-F6EECF244321}">
                <p14:modId xmlns:p14="http://schemas.microsoft.com/office/powerpoint/2010/main" val="1259867133"/>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商業經營科：</a:t>
                      </a:r>
                      <a:r>
                        <a:rPr lang="zh-TW" altLang="en-US" sz="2400" b="1" u="sng"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彰商</a:t>
                      </a:r>
                      <a:r>
                        <a:rPr lang="zh-TW" altLang="en-US" sz="2400" b="1" u="none" dirty="0">
                          <a:solidFill>
                            <a:schemeClr val="tx1"/>
                          </a:solidFill>
                          <a:latin typeface="微軟正黑體" pitchFamily="34" charset="-120"/>
                          <a:ea typeface="微軟正黑體" pitchFamily="34" charset="-120"/>
                        </a:rPr>
                        <a:t>、員家、北家、</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國際貿易科：</a:t>
                      </a:r>
                      <a:r>
                        <a:rPr lang="zh-TW" altLang="en-US" sz="2400" b="1"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、員家、北家</a:t>
                      </a:r>
                    </a:p>
                  </a:txBody>
                  <a:tcPr/>
                </a:tc>
                <a:extLst>
                  <a:ext uri="{0D108BD9-81ED-4DB2-BD59-A6C34878D82A}">
                    <a16:rowId xmlns:a16="http://schemas.microsoft.com/office/drawing/2014/main"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資料處理科：</a:t>
                      </a:r>
                      <a:r>
                        <a:rPr lang="zh-TW" altLang="en-US" sz="2400" b="1" u="sng"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、北家、</a:t>
                      </a:r>
                      <a:r>
                        <a:rPr lang="zh-TW" altLang="en-US" sz="2400" b="1" u="sng" dirty="0">
                          <a:solidFill>
                            <a:schemeClr val="tx1"/>
                          </a:solidFill>
                          <a:latin typeface="微軟正黑體" pitchFamily="34" charset="-120"/>
                          <a:ea typeface="微軟正黑體" pitchFamily="34" charset="-120"/>
                        </a:rPr>
                        <a:t>二工</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電子商務科：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111307510"/>
              </p:ext>
            </p:extLst>
          </p:nvPr>
        </p:nvGraphicFramePr>
        <p:xfrm>
          <a:off x="251520" y="3837076"/>
          <a:ext cx="4968552" cy="914400"/>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val="20000"/>
                    </a:ext>
                  </a:extLst>
                </a:gridCol>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應用英語科：</a:t>
                      </a:r>
                      <a:r>
                        <a:rPr lang="zh-TW" altLang="en-US" sz="2400" b="1" dirty="0">
                          <a:solidFill>
                            <a:schemeClr val="tx1"/>
                          </a:solidFill>
                          <a:latin typeface="微軟正黑體" pitchFamily="34" charset="-120"/>
                          <a:ea typeface="微軟正黑體" pitchFamily="34" charset="-120"/>
                        </a:rPr>
                        <a:t>彰商、員家、正德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應用日語科：</a:t>
                      </a:r>
                      <a:r>
                        <a:rPr lang="zh-TW" altLang="en-US" sz="2400" b="1" u="none" dirty="0">
                          <a:solidFill>
                            <a:schemeClr val="tx1"/>
                          </a:solidFill>
                          <a:latin typeface="微軟正黑體" pitchFamily="34" charset="-120"/>
                          <a:ea typeface="微軟正黑體" pitchFamily="34" charset="-120"/>
                        </a:rPr>
                        <a:t>正德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836646198"/>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4129478516"/>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室內空間設計科：</a:t>
                      </a:r>
                      <a:r>
                        <a:rPr lang="zh-TW" altLang="en-US" sz="2400" b="1" u="sng" dirty="0">
                          <a:solidFill>
                            <a:schemeClr val="tx1"/>
                          </a:solidFill>
                          <a:latin typeface="微軟正黑體" pitchFamily="34" charset="-120"/>
                          <a:ea typeface="微軟正黑體" pitchFamily="34" charset="-120"/>
                        </a:rPr>
                        <a:t>秀工</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、永工、</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家具設計科：</a:t>
                      </a:r>
                      <a:r>
                        <a:rPr lang="zh-TW" altLang="en-US" sz="2400" b="1" dirty="0">
                          <a:solidFill>
                            <a:schemeClr val="tx1"/>
                          </a:solidFill>
                          <a:latin typeface="微軟正黑體" pitchFamily="34" charset="-120"/>
                          <a:ea typeface="微軟正黑體" pitchFamily="34" charset="-120"/>
                        </a:rPr>
                        <a:t>崇實</a:t>
                      </a:r>
                    </a:p>
                  </a:txBody>
                  <a:tcPr/>
                </a:tc>
                <a:extLst>
                  <a:ext uri="{0D108BD9-81ED-4DB2-BD59-A6C34878D82A}">
                    <a16:rowId xmlns:a16="http://schemas.microsoft.com/office/drawing/2014/main"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廣告設計科：</a:t>
                      </a:r>
                      <a:r>
                        <a:rPr lang="zh-TW" altLang="en-US" sz="2400" b="1" dirty="0">
                          <a:solidFill>
                            <a:schemeClr val="tx1"/>
                          </a:solidFill>
                          <a:latin typeface="微軟正黑體" pitchFamily="34" charset="-120"/>
                          <a:ea typeface="微軟正黑體" pitchFamily="34" charset="-120"/>
                        </a:rPr>
                        <a:t>彰商、北家</a:t>
                      </a:r>
                    </a:p>
                  </a:txBody>
                  <a:tcPr/>
                </a:tc>
                <a:extLst>
                  <a:ext uri="{0D108BD9-81ED-4DB2-BD59-A6C34878D82A}">
                    <a16:rowId xmlns:a16="http://schemas.microsoft.com/office/drawing/2014/main"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多媒體動畫科：</a:t>
                      </a:r>
                      <a:r>
                        <a:rPr lang="zh-TW" altLang="en-US" sz="2400" b="1" dirty="0">
                          <a:latin typeface="微軟正黑體" pitchFamily="34" charset="-120"/>
                          <a:ea typeface="微軟正黑體" pitchFamily="34" charset="-120"/>
                        </a:rPr>
                        <a:t>大慶</a:t>
                      </a:r>
                      <a:endParaRPr lang="en-US" altLang="zh-TW" sz="2400" b="1" u="sng"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3122387908"/>
              </p:ext>
            </p:extLst>
          </p:nvPr>
        </p:nvGraphicFramePr>
        <p:xfrm>
          <a:off x="5580112" y="3645024"/>
          <a:ext cx="3248686" cy="457200"/>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val="20000"/>
                    </a:ext>
                  </a:extLst>
                </a:gridCol>
              </a:tblGrid>
              <a:tr h="449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水產養殖科*：</a:t>
                      </a:r>
                      <a:r>
                        <a:rPr lang="zh-TW" altLang="en-US" sz="2400" b="1" dirty="0">
                          <a:solidFill>
                            <a:schemeClr val="tx1"/>
                          </a:solidFill>
                          <a:latin typeface="微軟正黑體" pitchFamily="34" charset="-120"/>
                          <a:ea typeface="微軟正黑體" pitchFamily="34" charset="-120"/>
                        </a:rPr>
                        <a:t>鹿中</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65</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0"/>
            <a:ext cx="9144000" cy="836712"/>
          </a:xfrm>
          <a:solidFill>
            <a:schemeClr val="accent2">
              <a:lumMod val="20000"/>
              <a:lumOff val="80000"/>
            </a:schemeClr>
          </a:solidFill>
        </p:spPr>
        <p:txBody>
          <a:bodyPr>
            <a:normAutofit fontScale="90000"/>
          </a:bodyPr>
          <a:lstStyle/>
          <a:p>
            <a:pPr lvl="0"/>
            <a:r>
              <a:rPr lang="en-US" altLang="zh-TW" sz="4000" b="1" dirty="0">
                <a:solidFill>
                  <a:srgbClr val="7030A0"/>
                </a:solidFill>
                <a:effectLst/>
                <a:latin typeface="微軟正黑體" pitchFamily="34" charset="-120"/>
                <a:ea typeface="微軟正黑體" pitchFamily="34" charset="-120"/>
              </a:rPr>
              <a:t>112</a:t>
            </a:r>
            <a:r>
              <a:rPr lang="zh-TW" altLang="en-US" sz="4000" b="1" dirty="0">
                <a:solidFill>
                  <a:srgbClr val="7030A0"/>
                </a:solidFill>
                <a:effectLst/>
                <a:latin typeface="微軟正黑體" pitchFamily="34" charset="-120"/>
                <a:ea typeface="微軟正黑體" pitchFamily="34" charset="-120"/>
              </a:rPr>
              <a:t>學年度彰化區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a:solidFill>
                  <a:srgbClr val="7030A0"/>
                </a:solidFill>
                <a:effectLst/>
                <a:latin typeface="微軟正黑體" pitchFamily="34" charset="-120"/>
                <a:ea typeface="微軟正黑體" pitchFamily="34" charset="-120"/>
              </a:rPr>
              <a:t>設科學校</a:t>
            </a: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612731863"/>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園藝科</a:t>
                      </a:r>
                      <a:r>
                        <a:rPr lang="zh-TW" altLang="en-US" sz="2400" b="1" u="none" dirty="0">
                          <a:solidFill>
                            <a:srgbClr val="FF0000"/>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農場經營科*：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畜產保健料*：</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3167012810"/>
              </p:ext>
            </p:extLst>
          </p:nvPr>
        </p:nvGraphicFramePr>
        <p:xfrm>
          <a:off x="4499992" y="3076562"/>
          <a:ext cx="4436055" cy="2536475"/>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家政科：</a:t>
                      </a:r>
                      <a:r>
                        <a:rPr lang="zh-TW" altLang="en-US" sz="2400" b="1" dirty="0">
                          <a:solidFill>
                            <a:schemeClr val="tx1"/>
                          </a:solidFill>
                          <a:latin typeface="微軟正黑體" pitchFamily="34" charset="-120"/>
                          <a:ea typeface="微軟正黑體" pitchFamily="34" charset="-120"/>
                        </a:rPr>
                        <a:t>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服裝科：</a:t>
                      </a:r>
                      <a:r>
                        <a:rPr lang="zh-TW" altLang="en-US" sz="2400" b="1" dirty="0">
                          <a:solidFill>
                            <a:schemeClr val="tx1"/>
                          </a:solidFill>
                          <a:latin typeface="微軟正黑體" pitchFamily="34" charset="-120"/>
                          <a:ea typeface="微軟正黑體" pitchFamily="34" charset="-120"/>
                        </a:rPr>
                        <a:t>員家</a:t>
                      </a:r>
                    </a:p>
                  </a:txBody>
                  <a:tcPr/>
                </a:tc>
                <a:extLst>
                  <a:ext uri="{0D108BD9-81ED-4DB2-BD59-A6C34878D82A}">
                    <a16:rowId xmlns:a16="http://schemas.microsoft.com/office/drawing/2014/main" val="10001"/>
                  </a:ext>
                </a:extLst>
              </a:tr>
              <a:tr h="490786">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幼兒保育科：</a:t>
                      </a:r>
                      <a:r>
                        <a:rPr lang="zh-TW" altLang="en-US" sz="2400" b="1" u="sng" dirty="0">
                          <a:solidFill>
                            <a:schemeClr val="tx1"/>
                          </a:solidFill>
                          <a:latin typeface="微軟正黑體" pitchFamily="34" charset="-120"/>
                          <a:ea typeface="微軟正黑體" pitchFamily="34" charset="-120"/>
                        </a:rPr>
                        <a:t>員家</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美容科：</a:t>
                      </a:r>
                      <a:r>
                        <a:rPr lang="zh-TW" altLang="en-US" sz="2400" b="1" u="none" dirty="0">
                          <a:solidFill>
                            <a:schemeClr val="tx1"/>
                          </a:solidFill>
                          <a:latin typeface="微軟正黑體" pitchFamily="34" charset="-120"/>
                          <a:ea typeface="微軟正黑體" pitchFamily="34" charset="-120"/>
                        </a:rPr>
                        <a:t>北家、達德</a:t>
                      </a:r>
                      <a:r>
                        <a:rPr lang="zh-TW" altLang="en-US" sz="2400" b="1" dirty="0">
                          <a:solidFill>
                            <a:schemeClr val="tx1"/>
                          </a:solidFill>
                          <a:latin typeface="微軟正黑體" pitchFamily="34" charset="-120"/>
                          <a:ea typeface="微軟正黑體" pitchFamily="34" charset="-120"/>
                        </a:rPr>
                        <a:t>、員家</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夜</a:t>
                      </a:r>
                      <a:r>
                        <a:rPr lang="en-US" altLang="zh-TW" sz="2400" b="1"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照顧服務科：</a:t>
                      </a:r>
                      <a:r>
                        <a:rPr lang="zh-TW" altLang="en-US" sz="2400" b="1" u="none" dirty="0">
                          <a:solidFill>
                            <a:schemeClr val="tx1"/>
                          </a:solidFill>
                          <a:latin typeface="微軟正黑體" pitchFamily="34" charset="-120"/>
                          <a:ea typeface="微軟正黑體" pitchFamily="34" charset="-120"/>
                        </a:rPr>
                        <a:t>北家</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食品加工科：</a:t>
                      </a:r>
                      <a:r>
                        <a:rPr lang="zh-TW" altLang="en-US" sz="2400" b="1" u="none" dirty="0">
                          <a:solidFill>
                            <a:schemeClr val="tx1"/>
                          </a:solidFill>
                          <a:latin typeface="微軟正黑體" pitchFamily="34" charset="-120"/>
                          <a:ea typeface="微軟正黑體" pitchFamily="34" charset="-120"/>
                        </a:rPr>
                        <a:t>員農</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3159354990"/>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餐飲管理科：</a:t>
                      </a:r>
                      <a:r>
                        <a:rPr lang="zh-TW" altLang="en-US" sz="2400" b="1" dirty="0">
                          <a:solidFill>
                            <a:schemeClr val="tx1"/>
                          </a:solidFill>
                          <a:latin typeface="微軟正黑體" pitchFamily="34" charset="-120"/>
                          <a:ea typeface="微軟正黑體" pitchFamily="34" charset="-120"/>
                        </a:rPr>
                        <a:t>北家、</a:t>
                      </a:r>
                      <a:r>
                        <a:rPr lang="zh-TW" altLang="en-US" sz="2400" b="1" u="none" dirty="0">
                          <a:solidFill>
                            <a:schemeClr val="tx1"/>
                          </a:solidFill>
                          <a:latin typeface="微軟正黑體" pitchFamily="34" charset="-120"/>
                          <a:ea typeface="微軟正黑體" pitchFamily="34" charset="-120"/>
                        </a:rPr>
                        <a:t>大慶</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觀光事業科：</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66</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a:latin typeface="微軟正黑體" pitchFamily="34" charset="-120"/>
                <a:ea typeface="微軟正黑體" pitchFamily="34" charset="-120"/>
              </a:rPr>
              <a:t>招生科別名額依各招生簡章為準</a:t>
            </a:r>
            <a:endParaRPr lang="en-US" altLang="zh-TW" sz="2000" b="1" dirty="0">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底線：同時開設於進修部</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夜校</a:t>
            </a:r>
            <a:r>
              <a:rPr lang="en-US" altLang="zh-TW" sz="2000" b="1" dirty="0">
                <a:latin typeface="微軟正黑體" pitchFamily="34" charset="-120"/>
                <a:ea typeface="微軟正黑體" pitchFamily="34" charset="-120"/>
              </a:rPr>
              <a:t>)</a:t>
            </a:r>
          </a:p>
          <a:p>
            <a:r>
              <a:rPr lang="zh-TW" altLang="en-US" sz="2000" b="1" dirty="0">
                <a:latin typeface="微軟正黑體" pitchFamily="34" charset="-120"/>
                <a:ea typeface="微軟正黑體" pitchFamily="34" charset="-120"/>
              </a:rPr>
              <a:t>星號：產業特殊需求類科，三年免</a:t>
            </a:r>
            <a:br>
              <a:rPr lang="en-US" altLang="zh-TW" sz="2000" b="1" dirty="0">
                <a:latin typeface="微軟正黑體" pitchFamily="34" charset="-120"/>
                <a:ea typeface="微軟正黑體" pitchFamily="34" charset="-120"/>
              </a:rPr>
            </a:br>
            <a:r>
              <a:rPr lang="zh-TW" altLang="en-US" sz="2000" b="1" dirty="0">
                <a:latin typeface="微軟正黑體" pitchFamily="34" charset="-120"/>
                <a:ea typeface="微軟正黑體" pitchFamily="34" charset="-120"/>
              </a:rPr>
              <a:t>            學雜費</a:t>
            </a:r>
            <a:endParaRPr lang="en-US" altLang="zh-TW" sz="2000" b="1" dirty="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7948"/>
            <a:ext cx="9144000" cy="838894"/>
          </a:xfrm>
          <a:solidFill>
            <a:schemeClr val="tx1">
              <a:lumMod val="85000"/>
              <a:lumOff val="15000"/>
            </a:schemeClr>
          </a:solidFill>
        </p:spPr>
        <p:txBody>
          <a:bodyPr>
            <a:normAutofit/>
          </a:body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高中與技職的升學進路</a:t>
            </a: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b="1" dirty="0">
                    <a:latin typeface="微軟正黑體" pitchFamily="34" charset="-120"/>
                    <a:ea typeface="微軟正黑體" pitchFamily="34" charset="-120"/>
                  </a:rPr>
                  <a:t>升高中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b="1">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b="1" dirty="0">
                  <a:latin typeface="微軟正黑體" pitchFamily="34" charset="-120"/>
                  <a:ea typeface="微軟正黑體" pitchFamily="34" charset="-120"/>
                </a:endParaRPr>
              </a:p>
              <a:p>
                <a:pPr algn="ctr">
                  <a:defRPr/>
                </a:pPr>
                <a:endParaRPr lang="en-US" altLang="zh-TW" sz="2000" b="1" dirty="0">
                  <a:latin typeface="微軟正黑體" pitchFamily="34" charset="-120"/>
                  <a:ea typeface="微軟正黑體" pitchFamily="34" charset="-120"/>
                </a:endParaRPr>
              </a:p>
              <a:p>
                <a:pPr algn="ctr">
                  <a:defRPr/>
                </a:pPr>
                <a:endParaRPr lang="en-US" altLang="zh-TW" sz="2000" b="1" dirty="0">
                  <a:latin typeface="微軟正黑體" pitchFamily="34" charset="-120"/>
                  <a:ea typeface="微軟正黑體" pitchFamily="34" charset="-120"/>
                </a:endParaRPr>
              </a:p>
              <a:p>
                <a:pPr algn="ctr">
                  <a:defRPr/>
                </a:pPr>
                <a:endParaRPr lang="en-US" altLang="zh-TW" sz="2000" b="1" dirty="0">
                  <a:latin typeface="微軟正黑體" pitchFamily="34" charset="-120"/>
                  <a:ea typeface="微軟正黑體" pitchFamily="34" charset="-120"/>
                </a:endParaRPr>
              </a:p>
              <a:p>
                <a:pPr algn="ctr">
                  <a:defRPr/>
                </a:pPr>
                <a:r>
                  <a:rPr lang="zh-TW" altLang="en-US" sz="2000" b="1" dirty="0">
                    <a:latin typeface="微軟正黑體" pitchFamily="34" charset="-120"/>
                    <a:ea typeface="微軟正黑體" pitchFamily="34" charset="-120"/>
                  </a:rPr>
                  <a:t>（博士班）</a:t>
                </a:r>
                <a:endParaRPr lang="en-US" altLang="zh-TW" sz="2000" b="1" dirty="0">
                  <a:latin typeface="微軟正黑體" pitchFamily="34" charset="-120"/>
                  <a:ea typeface="微軟正黑體" pitchFamily="34" charset="-120"/>
                </a:endParaRPr>
              </a:p>
              <a:p>
                <a:pPr algn="ctr">
                  <a:defRPr/>
                </a:pPr>
                <a:r>
                  <a:rPr lang="zh-TW" altLang="en-US" sz="2000" b="1" dirty="0">
                    <a:latin typeface="微軟正黑體" pitchFamily="34" charset="-120"/>
                    <a:ea typeface="微軟正黑體" pitchFamily="34" charset="-120"/>
                  </a:rPr>
                  <a:t>（碩士班）</a:t>
                </a:r>
                <a:endParaRPr lang="en-US" altLang="zh-TW" sz="2000" b="1" dirty="0">
                  <a:latin typeface="微軟正黑體" pitchFamily="34" charset="-120"/>
                  <a:ea typeface="微軟正黑體" pitchFamily="34" charset="-120"/>
                </a:endParaRPr>
              </a:p>
              <a:p>
                <a:pPr algn="ctr">
                  <a:defRPr/>
                </a:pPr>
                <a:endParaRPr lang="en-US" altLang="zh-TW" sz="2000" b="1" dirty="0">
                  <a:latin typeface="微軟正黑體" pitchFamily="34" charset="-120"/>
                  <a:ea typeface="微軟正黑體" pitchFamily="34" charset="-120"/>
                </a:endParaRPr>
              </a:p>
              <a:p>
                <a:pPr algn="ctr">
                  <a:defRPr/>
                </a:pPr>
                <a:r>
                  <a:rPr lang="zh-TW" altLang="en-US" sz="2000" b="1" dirty="0">
                    <a:latin typeface="微軟正黑體" pitchFamily="34" charset="-120"/>
                    <a:ea typeface="微軟正黑體" pitchFamily="34" charset="-120"/>
                  </a:rPr>
                  <a:t>科技大學</a:t>
                </a:r>
                <a:endParaRPr lang="en-US" altLang="zh-TW" sz="2000" b="1" dirty="0">
                  <a:latin typeface="微軟正黑體" pitchFamily="34" charset="-120"/>
                  <a:ea typeface="微軟正黑體" pitchFamily="34" charset="-120"/>
                </a:endParaRPr>
              </a:p>
              <a:p>
                <a:pPr algn="ctr">
                  <a:defRPr/>
                </a:pPr>
                <a:r>
                  <a:rPr lang="zh-TW" altLang="en-US" sz="2000" b="1" dirty="0">
                    <a:latin typeface="微軟正黑體" pitchFamily="34" charset="-120"/>
                    <a:ea typeface="微軟正黑體" pitchFamily="34" charset="-120"/>
                  </a:rPr>
                  <a:t>技術學院</a:t>
                </a:r>
                <a:endParaRPr lang="en-US" altLang="zh-TW" sz="2000" b="1" dirty="0">
                  <a:latin typeface="微軟正黑體" pitchFamily="34" charset="-120"/>
                  <a:ea typeface="微軟正黑體" pitchFamily="34" charset="-120"/>
                </a:endParaRPr>
              </a:p>
              <a:p>
                <a:pPr algn="ctr">
                  <a:defRPr/>
                </a:pPr>
                <a:r>
                  <a:rPr lang="zh-TW" altLang="en-US" sz="2000" b="1" dirty="0">
                    <a:latin typeface="微軟正黑體" pitchFamily="34" charset="-120"/>
                    <a:ea typeface="微軟正黑體" pitchFamily="34" charset="-120"/>
                  </a:rPr>
                  <a:t>一般大學</a:t>
                </a:r>
                <a:endParaRPr lang="en-US" altLang="zh-TW" sz="2000" b="1" dirty="0">
                  <a:latin typeface="微軟正黑體" pitchFamily="34" charset="-120"/>
                  <a:ea typeface="微軟正黑體" pitchFamily="34" charset="-120"/>
                </a:endParaRPr>
              </a:p>
              <a:p>
                <a:pPr algn="ctr">
                  <a:defRPr/>
                </a:pPr>
                <a:endParaRPr lang="zh-TW" altLang="en-US" sz="2400" b="1"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一般大學</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科技大學</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技術學院</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軍警學校</a:t>
                </a:r>
                <a:endParaRPr lang="en-US" altLang="zh-TW" sz="1600" b="1" dirty="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普通高中</a:t>
                </a:r>
                <a:endParaRPr lang="en-US" altLang="zh-TW" sz="1600" b="1" dirty="0">
                  <a:latin typeface="微軟正黑體" pitchFamily="34" charset="-120"/>
                  <a:ea typeface="微軟正黑體" pitchFamily="34" charset="-120"/>
                </a:endParaRPr>
              </a:p>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綜合高中</a:t>
                </a:r>
                <a:endParaRPr lang="en-US" altLang="zh-TW" sz="1600" b="1" dirty="0">
                  <a:latin typeface="微軟正黑體" pitchFamily="34" charset="-120"/>
                  <a:ea typeface="微軟正黑體" pitchFamily="34" charset="-120"/>
                </a:endParaRPr>
              </a:p>
              <a:p>
                <a:pPr algn="ctr">
                  <a:defRPr/>
                </a:pPr>
                <a:r>
                  <a:rPr lang="zh-TW" altLang="en-US" sz="1400" b="1" dirty="0">
                    <a:latin typeface="微軟正黑體" pitchFamily="34" charset="-120"/>
                    <a:ea typeface="微軟正黑體" pitchFamily="34" charset="-120"/>
                  </a:rPr>
                  <a:t>（學術學程）</a:t>
                </a:r>
                <a:endParaRPr lang="en-US" altLang="zh-TW" sz="1400" b="1" dirty="0">
                  <a:latin typeface="微軟正黑體" pitchFamily="34" charset="-120"/>
                  <a:ea typeface="微軟正黑體" pitchFamily="34" charset="-120"/>
                </a:endParaRPr>
              </a:p>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單科高中</a:t>
                </a:r>
                <a:endParaRPr lang="en-US" altLang="zh-TW" sz="1600" b="1" dirty="0">
                  <a:latin typeface="微軟正黑體" pitchFamily="34" charset="-120"/>
                  <a:ea typeface="微軟正黑體" pitchFamily="34" charset="-120"/>
                </a:endParaRPr>
              </a:p>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實驗高中</a:t>
                </a:r>
                <a:endParaRPr lang="zh-TW" altLang="en-US" sz="2000" b="1"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科技大學</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技術學院</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二專</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一般大學</a:t>
                </a:r>
                <a:endParaRPr lang="en-US" altLang="zh-TW" sz="1600" b="1" dirty="0">
                  <a:latin typeface="微軟正黑體" pitchFamily="34" charset="-120"/>
                  <a:ea typeface="微軟正黑體" pitchFamily="34" charset="-120"/>
                </a:endParaRPr>
              </a:p>
              <a:p>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軍警學校</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國中畢業</a:t>
                </a:r>
                <a:endParaRPr lang="en-US" altLang="zh-TW" sz="1600" b="1" dirty="0">
                  <a:latin typeface="微軟正黑體" pitchFamily="34" charset="-120"/>
                  <a:ea typeface="微軟正黑體" pitchFamily="34" charset="-120"/>
                </a:endParaRPr>
              </a:p>
            </p:txBody>
          </p:sp>
          <p:sp>
            <p:nvSpPr>
              <p:cNvPr id="19" name="矩形 18"/>
              <p:cNvSpPr/>
              <p:nvPr/>
            </p:nvSpPr>
            <p:spPr bwMode="auto">
              <a:xfrm>
                <a:off x="6442915" y="4365663"/>
                <a:ext cx="126680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高職</a:t>
                </a:r>
                <a:endParaRPr lang="en-US" altLang="zh-TW" sz="1600" b="1" dirty="0">
                  <a:latin typeface="微軟正黑體" pitchFamily="34" charset="-120"/>
                  <a:ea typeface="微軟正黑體" pitchFamily="34" charset="-120"/>
                </a:endParaRPr>
              </a:p>
              <a:p>
                <a:pP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五專</a:t>
                </a:r>
                <a:endParaRPr lang="en-US" altLang="zh-TW" sz="1600" b="1" dirty="0">
                  <a:latin typeface="微軟正黑體" pitchFamily="34" charset="-120"/>
                  <a:ea typeface="微軟正黑體" pitchFamily="34" charset="-120"/>
                </a:endParaRPr>
              </a:p>
              <a:p>
                <a:pP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綜合高中</a:t>
                </a:r>
                <a:endParaRPr lang="en-US" altLang="zh-TW" sz="1600" b="1" dirty="0">
                  <a:latin typeface="微軟正黑體" pitchFamily="34" charset="-120"/>
                  <a:ea typeface="微軟正黑體" pitchFamily="34" charset="-120"/>
                </a:endParaRPr>
              </a:p>
              <a:p>
                <a:pPr>
                  <a:defRPr/>
                </a:pPr>
                <a:r>
                  <a:rPr lang="zh-TW" altLang="en-US" sz="1400" b="1" dirty="0">
                    <a:latin typeface="微軟正黑體" pitchFamily="34" charset="-120"/>
                    <a:ea typeface="微軟正黑體" pitchFamily="34" charset="-120"/>
                  </a:rPr>
                  <a:t>（專門學程）</a:t>
                </a:r>
                <a:endParaRPr lang="en-US" altLang="zh-TW" sz="1400" b="1" dirty="0">
                  <a:latin typeface="微軟正黑體" pitchFamily="34" charset="-120"/>
                  <a:ea typeface="微軟正黑體" pitchFamily="34" charset="-120"/>
                </a:endParaRPr>
              </a:p>
              <a:p>
                <a:pPr>
                  <a:defRPr/>
                </a:pPr>
                <a:r>
                  <a:rPr lang="en-US" altLang="zh-TW" sz="1400" b="1" dirty="0">
                    <a:latin typeface="微軟正黑體" pitchFamily="34" charset="-120"/>
                    <a:ea typeface="微軟正黑體" pitchFamily="34" charset="-120"/>
                  </a:rPr>
                  <a:t>-</a:t>
                </a:r>
                <a:r>
                  <a:rPr lang="zh-TW" altLang="en-US" sz="1200" b="1" dirty="0">
                    <a:latin typeface="微軟正黑體" pitchFamily="34" charset="-120"/>
                    <a:ea typeface="微軟正黑體" pitchFamily="34" charset="-120"/>
                  </a:rPr>
                  <a:t>實用技能學程</a:t>
                </a:r>
                <a:endParaRPr lang="en-US" altLang="zh-TW" sz="1400" b="1" dirty="0">
                  <a:latin typeface="微軟正黑體" pitchFamily="34" charset="-120"/>
                  <a:ea typeface="微軟正黑體" pitchFamily="34" charset="-120"/>
                </a:endParaRPr>
              </a:p>
              <a:p>
                <a:pPr>
                  <a:defRPr/>
                </a:pPr>
                <a:r>
                  <a:rPr lang="en-US" altLang="zh-TW" sz="1400" b="1" dirty="0">
                    <a:latin typeface="微軟正黑體" pitchFamily="34" charset="-120"/>
                    <a:ea typeface="微軟正黑體" pitchFamily="34" charset="-120"/>
                  </a:rPr>
                  <a:t>-</a:t>
                </a:r>
                <a:r>
                  <a:rPr lang="zh-TW" altLang="en-US" sz="1400" b="1"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國中畢業</a:t>
                </a:r>
                <a:endParaRPr lang="en-US" altLang="zh-TW" sz="1600" b="1"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b="1">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b="1">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b="1"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b="1" dirty="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b="1">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b="1">
                    <a:latin typeface="微軟正黑體" pitchFamily="34" charset="-120"/>
                    <a:ea typeface="微軟正黑體" pitchFamily="34" charset="-120"/>
                  </a:rPr>
                  <a:t>高職</a:t>
                </a:r>
                <a:r>
                  <a:rPr lang="en-US" altLang="zh-TW" sz="1600" b="1">
                    <a:latin typeface="微軟正黑體" pitchFamily="34" charset="-120"/>
                    <a:ea typeface="微軟正黑體" pitchFamily="34" charset="-120"/>
                  </a:rPr>
                  <a:t>/</a:t>
                </a:r>
                <a:r>
                  <a:rPr lang="zh-TW" altLang="en-US" sz="1600" b="1">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b="1" dirty="0">
                    <a:latin typeface="微軟正黑體" pitchFamily="34" charset="-120"/>
                    <a:ea typeface="微軟正黑體" pitchFamily="34" charset="-120"/>
                  </a:rPr>
                  <a:t>科大</a:t>
                </a:r>
                <a:r>
                  <a:rPr lang="en-US" altLang="zh-TW" sz="1600" b="1" dirty="0">
                    <a:latin typeface="微軟正黑體" pitchFamily="34" charset="-120"/>
                    <a:ea typeface="微軟正黑體" pitchFamily="34" charset="-120"/>
                  </a:rPr>
                  <a:t>/</a:t>
                </a:r>
                <a:r>
                  <a:rPr lang="zh-TW" altLang="en-US" sz="1600" b="1"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b="1"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b="1"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b="1">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b="1">
                <a:latin typeface="微軟正黑體" pitchFamily="34" charset="-120"/>
                <a:ea typeface="微軟正黑體" pitchFamily="34" charset="-120"/>
              </a:endParaRPr>
            </a:p>
          </p:txBody>
        </p:sp>
      </p:grpSp>
      <p:sp>
        <p:nvSpPr>
          <p:cNvPr id="3" name="投影片編號版面配置區 2">
            <a:extLst>
              <a:ext uri="{FF2B5EF4-FFF2-40B4-BE49-F238E27FC236}">
                <a16:creationId xmlns:a16="http://schemas.microsoft.com/office/drawing/2014/main" id="{CB39F35E-394D-4306-B0A0-3DF7E2E53344}"/>
              </a:ext>
            </a:extLst>
          </p:cNvPr>
          <p:cNvSpPr>
            <a:spLocks noGrp="1"/>
          </p:cNvSpPr>
          <p:nvPr>
            <p:ph type="sldNum" sz="quarter" idx="12"/>
          </p:nvPr>
        </p:nvSpPr>
        <p:spPr/>
        <p:txBody>
          <a:bodyPr/>
          <a:lstStyle/>
          <a:p>
            <a:pPr>
              <a:defRPr/>
            </a:pPr>
            <a:fld id="{B0E7D0FD-EE13-44ED-ACB2-D7993CD41914}" type="slidenum">
              <a:rPr lang="zh-TW" altLang="en-US" b="1" smtClean="0">
                <a:solidFill>
                  <a:prstClr val="black">
                    <a:tint val="75000"/>
                  </a:prstClr>
                </a:solidFill>
              </a:rPr>
              <a:pPr>
                <a:defRPr/>
              </a:pPr>
              <a:t>67</a:t>
            </a:fld>
            <a:endParaRPr lang="zh-TW" altLang="en-US" b="1">
              <a:solidFill>
                <a:prstClr val="black">
                  <a:tint val="75000"/>
                </a:prstClr>
              </a:solidFill>
            </a:endParaRPr>
          </a:p>
        </p:txBody>
      </p:sp>
    </p:spTree>
    <p:extLst>
      <p:ext uri="{BB962C8B-B14F-4D97-AF65-F5344CB8AC3E}">
        <p14:creationId xmlns:p14="http://schemas.microsoft.com/office/powerpoint/2010/main" val="26231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FD02B29F-09C5-47CC-9430-BA0A0C1B5A1C}"/>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Tree>
    <p:extLst>
      <p:ext uri="{BB962C8B-B14F-4D97-AF65-F5344CB8AC3E}">
        <p14:creationId xmlns:p14="http://schemas.microsoft.com/office/powerpoint/2010/main" val="28348809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B23034F5-A548-4C7D-9F1C-9905FB09C562}"/>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69</a:t>
            </a:fld>
            <a:endParaRPr lang="zh-TW" altLang="en-US">
              <a:solidFill>
                <a:prstClr val="black">
                  <a:tint val="75000"/>
                </a:prstClr>
              </a:solidFill>
            </a:endParaRPr>
          </a:p>
        </p:txBody>
      </p:sp>
    </p:spTree>
    <p:extLst>
      <p:ext uri="{BB962C8B-B14F-4D97-AF65-F5344CB8AC3E}">
        <p14:creationId xmlns:p14="http://schemas.microsoft.com/office/powerpoint/2010/main" val="185166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800" b="1" dirty="0">
                <a:solidFill>
                  <a:prstClr val="white"/>
                </a:solidFill>
                <a:latin typeface="微軟正黑體" pitchFamily="34" charset="-120"/>
                <a:ea typeface="微軟正黑體" pitchFamily="34" charset="-120"/>
              </a:rPr>
              <a:t>國中教育會考題目分析</a:t>
            </a:r>
          </a:p>
        </p:txBody>
      </p:sp>
      <p:sp>
        <p:nvSpPr>
          <p:cNvPr id="3" name="圓角矩形 2"/>
          <p:cNvSpPr/>
          <p:nvPr/>
        </p:nvSpPr>
        <p:spPr>
          <a:xfrm>
            <a:off x="360078" y="1080586"/>
            <a:ext cx="8423844" cy="54006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試題「難易適中」：</a:t>
            </a:r>
            <a:r>
              <a:rPr lang="zh-TW" altLang="en-US" sz="2200" dirty="0">
                <a:solidFill>
                  <a:schemeClr val="tx1"/>
                </a:solidFill>
                <a:effectLst/>
                <a:latin typeface="微軟正黑體" panose="020B0604030504040204" pitchFamily="34" charset="-120"/>
                <a:ea typeface="微軟正黑體" panose="020B0604030504040204" pitchFamily="34" charset="-120"/>
              </a:rPr>
              <a:t>題目靈活需思考分析，必須將概念融會貫通，只要觀念清楚就能判斷出答案。歷年趨勢為基本題增加，生活題增加，跨領域題型增加。</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題型生活化：</a:t>
            </a:r>
            <a:r>
              <a:rPr lang="zh-TW" altLang="en-US" sz="2200" dirty="0">
                <a:solidFill>
                  <a:schemeClr val="tx1"/>
                </a:solidFill>
                <a:effectLst/>
                <a:latin typeface="微軟正黑體" panose="020B0604030504040204" pitchFamily="34" charset="-120"/>
                <a:ea typeface="微軟正黑體" panose="020B0604030504040204" pitchFamily="34" charset="-120"/>
              </a:rPr>
              <a:t>試題取材廣泛，引導學生將學習的知識，與生活經驗產生連結。如國文科取用手機貼文與留言、網路新聞查核案件等素材；英語科取用後院大拍賣、超市集點活動、因紐特人的遷島危機、慕尼黑公投拒辦奧運等素材；數學科取用撈湯圓、電梯超重、自備容器折扣等素材；社會科取用臺灣高鐵通車對於其他運輸工具的影響、臺灣原住民族的歲時祭儀、網路通訊軟體的對話訊息；自然科取用竹筍出青、肺炎、安裝太陽能板等素材，均與生活息息相關。</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重視圖表理解：</a:t>
            </a:r>
            <a:r>
              <a:rPr lang="zh-TW" altLang="en-US" sz="2200" dirty="0">
                <a:solidFill>
                  <a:schemeClr val="tx1"/>
                </a:solidFill>
                <a:effectLst/>
                <a:latin typeface="微軟正黑體" panose="020B0604030504040204" pitchFamily="34" charset="-120"/>
                <a:ea typeface="微軟正黑體" panose="020B0604030504040204" pitchFamily="34" charset="-120"/>
              </a:rPr>
              <a:t>各科均有圖表題型，重視學生的思考與統整能力，需要學生具備正確觀念、耐心解讀及轉譯圖表資料。                </a:t>
            </a:r>
            <a:endParaRPr lang="en-US" altLang="zh-TW" sz="2200" dirty="0">
              <a:solidFill>
                <a:schemeClr val="tx1"/>
              </a:solidFill>
              <a:effectLst/>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effectLst/>
                <a:latin typeface="微軟正黑體" panose="020B0604030504040204" pitchFamily="34" charset="-120"/>
                <a:ea typeface="微軟正黑體" panose="020B0604030504040204" pitchFamily="34" charset="-120"/>
              </a:rPr>
              <a:t>                                  </a:t>
            </a:r>
            <a:r>
              <a:rPr lang="en-US" altLang="zh-TW" sz="2200" dirty="0">
                <a:solidFill>
                  <a:srgbClr val="0070C0"/>
                </a:solidFill>
                <a:effectLst/>
                <a:latin typeface="微軟正黑體" panose="020B0604030504040204" pitchFamily="34" charset="-120"/>
                <a:ea typeface="微軟正黑體" panose="020B0604030504040204" pitchFamily="34" charset="-120"/>
              </a:rPr>
              <a:t>(</a:t>
            </a:r>
            <a:r>
              <a:rPr lang="zh-TW" altLang="en-US" sz="2200" dirty="0">
                <a:solidFill>
                  <a:srgbClr val="0070C0"/>
                </a:solidFill>
                <a:effectLst/>
                <a:latin typeface="微軟正黑體" panose="020B0604030504040204" pitchFamily="34" charset="-120"/>
                <a:ea typeface="微軟正黑體" panose="020B0604030504040204" pitchFamily="34" charset="-120"/>
              </a:rPr>
              <a:t>節錄自相關新聞報導及心測中心試題說明</a:t>
            </a:r>
            <a:r>
              <a:rPr lang="en-US" altLang="zh-TW" sz="2200" dirty="0">
                <a:solidFill>
                  <a:srgbClr val="0070C0"/>
                </a:solidFill>
                <a:effectLst/>
                <a:latin typeface="微軟正黑體" panose="020B0604030504040204" pitchFamily="34" charset="-120"/>
                <a:ea typeface="微軟正黑體" panose="020B0604030504040204" pitchFamily="34" charset="-120"/>
              </a:rPr>
              <a:t>)</a:t>
            </a:r>
            <a:endParaRPr lang="zh-TW" altLang="en-US" sz="2200" dirty="0">
              <a:solidFill>
                <a:srgbClr val="0070C0"/>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C944EDB0-F24B-49C1-A850-333A94641566}"/>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a:t>
            </a:fld>
            <a:endParaRPr lang="zh-TW" altLang="en-US">
              <a:solidFill>
                <a:prstClr val="black">
                  <a:tint val="75000"/>
                </a:prstClr>
              </a:solidFill>
            </a:endParaRPr>
          </a:p>
        </p:txBody>
      </p:sp>
    </p:spTree>
    <p:extLst>
      <p:ext uri="{BB962C8B-B14F-4D97-AF65-F5344CB8AC3E}">
        <p14:creationId xmlns:p14="http://schemas.microsoft.com/office/powerpoint/2010/main" val="2003640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rgbClr val="604A7B"/>
          </a:solidFill>
          <a:ln>
            <a:solidFill>
              <a:schemeClr val="bg2"/>
            </a:solidFill>
          </a:ln>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rgbClr val="215968"/>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普高、技高群科介紹與說明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rgbClr val="10253F"/>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志願選填統計與輔導策略、結語</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70</a:t>
            </a:fld>
            <a:endParaRPr lang="zh-TW" altLang="en-US">
              <a:solidFill>
                <a:prstClr val="black">
                  <a:tint val="75000"/>
                </a:prstClr>
              </a:solidFill>
            </a:endParaRPr>
          </a:p>
        </p:txBody>
      </p:sp>
    </p:spTree>
    <p:extLst>
      <p:ext uri="{BB962C8B-B14F-4D97-AF65-F5344CB8AC3E}">
        <p14:creationId xmlns:p14="http://schemas.microsoft.com/office/powerpoint/2010/main" val="185917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par>
                                <p:cTn id="8" presetID="9" presetClass="emph" presetSubtype="0" grpId="0" nodeType="withEffect">
                                  <p:stCondLst>
                                    <p:cond delay="0"/>
                                  </p:stCondLst>
                                  <p:childTnLst>
                                    <p:set>
                                      <p:cBhvr>
                                        <p:cTn id="9" dur="indefinite"/>
                                        <p:tgtEl>
                                          <p:spTgt spid="7"/>
                                        </p:tgtEl>
                                        <p:attrNameLst>
                                          <p:attrName>style.opacity</p:attrName>
                                        </p:attrNameLst>
                                      </p:cBhvr>
                                      <p:to>
                                        <p:strVal val="0.5"/>
                                      </p:to>
                                    </p:set>
                                    <p:animEffect filter="image" prLst="opacity: 0.5">
                                      <p:cBhvr rctx="IE">
                                        <p:cTn id="10" dur="indefinite"/>
                                        <p:tgtEl>
                                          <p:spTgt spid="7"/>
                                        </p:tgtEl>
                                      </p:cBhvr>
                                    </p:animEffect>
                                  </p:childTnLst>
                                </p:cTn>
                              </p:par>
                              <p:par>
                                <p:cTn id="11" presetID="9" presetClass="emph" presetSubtype="0" grpId="0" nodeType="withEffect">
                                  <p:stCondLst>
                                    <p:cond delay="0"/>
                                  </p:stCondLst>
                                  <p:childTnLst>
                                    <p:set>
                                      <p:cBhvr>
                                        <p:cTn id="12" dur="indefinite"/>
                                        <p:tgtEl>
                                          <p:spTgt spid="8"/>
                                        </p:tgtEl>
                                        <p:attrNameLst>
                                          <p:attrName>style.opacity</p:attrName>
                                        </p:attrNameLst>
                                      </p:cBhvr>
                                      <p:to>
                                        <p:strVal val="0.5"/>
                                      </p:to>
                                    </p:set>
                                    <p:animEffect filter="image" prLst="opacity: 0.5">
                                      <p:cBhvr rctx="IE">
                                        <p:cTn id="13"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b="1" smtClean="0">
                <a:solidFill>
                  <a:srgbClr val="FFFFFF"/>
                </a:solidFill>
                <a:latin typeface="Century Schoolbook" pitchFamily="18" charset="0"/>
              </a:rPr>
              <a:pPr eaLnBrk="1" hangingPunct="1"/>
              <a:t>71</a:t>
            </a:fld>
            <a:endParaRPr kumimoji="0" lang="en-US" altLang="zh-TW" b="1">
              <a:solidFill>
                <a:srgbClr val="FFFFFF"/>
              </a:solidFill>
              <a:latin typeface="Century Schoolbook" pitchFamily="18" charset="0"/>
            </a:endParaRPr>
          </a:p>
        </p:txBody>
      </p:sp>
      <p:sp>
        <p:nvSpPr>
          <p:cNvPr id="12" name="圓角矩形 11"/>
          <p:cNvSpPr/>
          <p:nvPr/>
        </p:nvSpPr>
        <p:spPr>
          <a:xfrm>
            <a:off x="13216" y="0"/>
            <a:ext cx="9130784" cy="908720"/>
          </a:xfrm>
          <a:prstGeom prst="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4800" b="1" dirty="0">
                <a:solidFill>
                  <a:prstClr val="white"/>
                </a:solidFill>
                <a:latin typeface="微軟正黑體" pitchFamily="34" charset="-120"/>
                <a:ea typeface="微軟正黑體" pitchFamily="34" charset="-120"/>
              </a:rPr>
              <a:t>108</a:t>
            </a:r>
            <a:r>
              <a:rPr lang="zh-TW" altLang="en-US" sz="4800" b="1" dirty="0">
                <a:solidFill>
                  <a:prstClr val="white"/>
                </a:solidFill>
                <a:latin typeface="微軟正黑體" pitchFamily="34" charset="-120"/>
                <a:ea typeface="微軟正黑體" pitchFamily="34" charset="-120"/>
              </a:rPr>
              <a:t>新課綱高中職的改變</a:t>
            </a:r>
          </a:p>
        </p:txBody>
      </p:sp>
      <p:grpSp>
        <p:nvGrpSpPr>
          <p:cNvPr id="2" name="群組 1">
            <a:extLst>
              <a:ext uri="{FF2B5EF4-FFF2-40B4-BE49-F238E27FC236}">
                <a16:creationId xmlns:a16="http://schemas.microsoft.com/office/drawing/2014/main" id="{93DAAECA-F426-42D8-B167-9A07ACF430D7}"/>
              </a:ext>
            </a:extLst>
          </p:cNvPr>
          <p:cNvGrpSpPr/>
          <p:nvPr/>
        </p:nvGrpSpPr>
        <p:grpSpPr>
          <a:xfrm>
            <a:off x="203988" y="1381627"/>
            <a:ext cx="8749239" cy="4275107"/>
            <a:chOff x="215249" y="1916832"/>
            <a:chExt cx="8749239" cy="4275107"/>
          </a:xfrm>
        </p:grpSpPr>
        <p:graphicFrame>
          <p:nvGraphicFramePr>
            <p:cNvPr id="4" name="資料庫圖表 3"/>
            <p:cNvGraphicFramePr/>
            <p:nvPr>
              <p:extLst>
                <p:ext uri="{D42A27DB-BD31-4B8C-83A1-F6EECF244321}">
                  <p14:modId xmlns:p14="http://schemas.microsoft.com/office/powerpoint/2010/main" val="1737042359"/>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649032388"/>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8" name="文字方塊 1"/>
          <p:cNvSpPr txBox="1">
            <a:spLocks noChangeArrowheads="1"/>
          </p:cNvSpPr>
          <p:nvPr/>
        </p:nvSpPr>
        <p:spPr bwMode="auto">
          <a:xfrm>
            <a:off x="2719096" y="5817661"/>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引自未來</a:t>
            </a:r>
            <a:r>
              <a:rPr lang="en-US" altLang="zh-TW" b="1" dirty="0" err="1">
                <a:solidFill>
                  <a:prstClr val="black"/>
                </a:solidFill>
                <a:latin typeface="微軟正黑體" panose="020B0604030504040204" pitchFamily="34" charset="-120"/>
                <a:ea typeface="微軟正黑體" panose="020B0604030504040204" pitchFamily="34" charset="-120"/>
              </a:rPr>
              <a:t>family5</a:t>
            </a:r>
            <a:r>
              <a:rPr lang="zh-TW" altLang="en-US" b="1" dirty="0">
                <a:solidFill>
                  <a:prstClr val="black"/>
                </a:solidFill>
                <a:latin typeface="微軟正黑體" panose="020B0604030504040204" pitchFamily="34" charset="-120"/>
                <a:ea typeface="微軟正黑體" panose="020B0604030504040204" pitchFamily="34" charset="-120"/>
              </a:rPr>
              <a:t>分鐘看懂新課綱</a:t>
            </a:r>
            <a:r>
              <a:rPr lang="en-US" altLang="zh-TW" b="1" dirty="0">
                <a:solidFill>
                  <a:prstClr val="black"/>
                </a:solidFill>
                <a:latin typeface="微軟正黑體" panose="020B0604030504040204" pitchFamily="34" charset="-120"/>
                <a:ea typeface="微軟正黑體" panose="020B0604030504040204" pitchFamily="34" charset="-120"/>
              </a:rPr>
              <a:t>)</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506C06C-DFE9-42BC-805B-AF24F11CB8CD}"/>
              </a:ext>
            </a:extLst>
          </p:cNvPr>
          <p:cNvSpPr>
            <a:spLocks noGrp="1"/>
          </p:cNvSpPr>
          <p:nvPr>
            <p:ph type="body" sz="half" idx="1"/>
          </p:nvPr>
        </p:nvSpPr>
        <p:spPr/>
        <p:txBody>
          <a:bodyPr/>
          <a:lstStyle/>
          <a:p>
            <a:endParaRPr lang="zh-TW" altLang="en-US" dirty="0"/>
          </a:p>
        </p:txBody>
      </p:sp>
      <p:sp>
        <p:nvSpPr>
          <p:cNvPr id="4" name="圖表版面配置區 3">
            <a:extLst>
              <a:ext uri="{FF2B5EF4-FFF2-40B4-BE49-F238E27FC236}">
                <a16:creationId xmlns:a16="http://schemas.microsoft.com/office/drawing/2014/main" id="{CD1E08F8-6096-41DB-8D64-4440DE404A0A}"/>
              </a:ext>
            </a:extLst>
          </p:cNvPr>
          <p:cNvSpPr>
            <a:spLocks noGrp="1"/>
          </p:cNvSpPr>
          <p:nvPr>
            <p:ph type="chart" sz="half" idx="2"/>
          </p:nvPr>
        </p:nvSpPr>
        <p:spPr/>
      </p:sp>
      <p:sp>
        <p:nvSpPr>
          <p:cNvPr id="5" name="投影片編號版面配置區 4">
            <a:extLst>
              <a:ext uri="{FF2B5EF4-FFF2-40B4-BE49-F238E27FC236}">
                <a16:creationId xmlns:a16="http://schemas.microsoft.com/office/drawing/2014/main" id="{FF772E83-5B6C-4E95-A183-F803B929E45D}"/>
              </a:ext>
            </a:extLst>
          </p:cNvPr>
          <p:cNvSpPr>
            <a:spLocks noGrp="1"/>
          </p:cNvSpPr>
          <p:nvPr>
            <p:ph type="sldNum" sz="quarter" idx="12"/>
          </p:nvPr>
        </p:nvSpPr>
        <p:spPr/>
        <p:txBody>
          <a:bodyPr/>
          <a:lstStyle/>
          <a:p>
            <a:pPr>
              <a:defRPr/>
            </a:pPr>
            <a:fld id="{E19D8310-4614-4CC3-A6D0-2D2AC9741477}" type="slidenum">
              <a:rPr lang="en-US" altLang="zh-TW" smtClean="0"/>
              <a:pPr>
                <a:defRPr/>
              </a:pPr>
              <a:t>72</a:t>
            </a:fld>
            <a:endParaRPr lang="en-US" altLang="zh-TW"/>
          </a:p>
        </p:txBody>
      </p:sp>
      <p:pic>
        <p:nvPicPr>
          <p:cNvPr id="6" name="圖片 5">
            <a:extLst>
              <a:ext uri="{FF2B5EF4-FFF2-40B4-BE49-F238E27FC236}">
                <a16:creationId xmlns:a16="http://schemas.microsoft.com/office/drawing/2014/main" id="{D332F6DF-57CD-4B41-944C-3A9A7BAE2F8C}"/>
              </a:ext>
            </a:extLst>
          </p:cNvPr>
          <p:cNvPicPr>
            <a:picLocks noChangeAspect="1"/>
          </p:cNvPicPr>
          <p:nvPr/>
        </p:nvPicPr>
        <p:blipFill rotWithShape="1">
          <a:blip r:embed="rId2"/>
          <a:srcRect l="10625" t="19201" r="15351" b="29000"/>
          <a:stretch/>
        </p:blipFill>
        <p:spPr>
          <a:xfrm>
            <a:off x="13216" y="1412776"/>
            <a:ext cx="8806572" cy="4534001"/>
          </a:xfrm>
          <a:prstGeom prst="rect">
            <a:avLst/>
          </a:prstGeom>
        </p:spPr>
      </p:pic>
      <p:sp>
        <p:nvSpPr>
          <p:cNvPr id="7" name="圓角矩形 11">
            <a:extLst>
              <a:ext uri="{FF2B5EF4-FFF2-40B4-BE49-F238E27FC236}">
                <a16:creationId xmlns:a16="http://schemas.microsoft.com/office/drawing/2014/main" id="{A4CD09C8-A634-4D43-B906-7CD7039EFFE0}"/>
              </a:ext>
            </a:extLst>
          </p:cNvPr>
          <p:cNvSpPr/>
          <p:nvPr/>
        </p:nvSpPr>
        <p:spPr>
          <a:xfrm>
            <a:off x="6608" y="0"/>
            <a:ext cx="9130784" cy="897471"/>
          </a:xfrm>
          <a:prstGeom prst="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4800" b="1" dirty="0">
                <a:solidFill>
                  <a:prstClr val="white"/>
                </a:solidFill>
                <a:latin typeface="微軟正黑體" pitchFamily="34" charset="-120"/>
                <a:ea typeface="微軟正黑體" pitchFamily="34" charset="-120"/>
              </a:rPr>
              <a:t>108</a:t>
            </a:r>
            <a:r>
              <a:rPr lang="zh-TW" altLang="en-US" sz="4800" b="1" dirty="0">
                <a:solidFill>
                  <a:prstClr val="white"/>
                </a:solidFill>
                <a:latin typeface="微軟正黑體" pitchFamily="34" charset="-120"/>
                <a:ea typeface="微軟正黑體" pitchFamily="34" charset="-120"/>
              </a:rPr>
              <a:t>新課綱高中職的改變</a:t>
            </a:r>
          </a:p>
        </p:txBody>
      </p:sp>
    </p:spTree>
    <p:extLst>
      <p:ext uri="{BB962C8B-B14F-4D97-AF65-F5344CB8AC3E}">
        <p14:creationId xmlns:p14="http://schemas.microsoft.com/office/powerpoint/2010/main" val="7437734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2659" name="Text Box 3"/>
          <p:cNvSpPr txBox="1">
            <a:spLocks noChangeArrowheads="1"/>
          </p:cNvSpPr>
          <p:nvPr/>
        </p:nvSpPr>
        <p:spPr bwMode="auto">
          <a:xfrm>
            <a:off x="575467" y="1090943"/>
            <a:ext cx="7993063" cy="4676113"/>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a:solidFill>
                  <a:srgbClr val="FF0000"/>
                </a:solidFill>
                <a:effectLst/>
              </a:rPr>
              <a:t>學生要認識自己</a:t>
            </a:r>
            <a:r>
              <a:rPr lang="zh-TW" altLang="en-US" sz="2400" dirty="0">
                <a:solidFill>
                  <a:srgbClr val="FF0000"/>
                </a:solidFill>
                <a:effectLst/>
              </a:rPr>
              <a:t>，</a:t>
            </a:r>
            <a:r>
              <a:rPr kumimoji="0" lang="zh-TW" altLang="en-US" sz="2400" dirty="0">
                <a:solidFill>
                  <a:srgbClr val="FF0000"/>
                </a:solidFill>
                <a:effectLst/>
              </a:rPr>
              <a:t>將來想學什麼？想往</a:t>
            </a:r>
            <a:r>
              <a:rPr lang="zh-TW" altLang="en-US" sz="2400" dirty="0">
                <a:solidFill>
                  <a:srgbClr val="FF0000"/>
                </a:solidFill>
                <a:effectLst/>
              </a:rPr>
              <a:t>哪裡去？</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－透過多元體驗，理解真實世界的職業面貌，了解自己適　　</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合的環境，體會目的感，創造學習動機。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教師要發現生涯特質，找到特色與優勢</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－了解平日感興趣的活動，歸納喜歡的原因，善用國中生</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涯探索管道，練習做選擇。</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家長要當子女的伯樂，用心陪伴與回饋</a:t>
            </a:r>
            <a:endParaRPr lang="en-US" altLang="zh-TW" sz="2400" dirty="0">
              <a:solidFill>
                <a:srgbClr val="FF0000"/>
              </a:solidFill>
              <a:effectLst/>
            </a:endParaRPr>
          </a:p>
          <a:p>
            <a:pPr marL="360363" indent="-360363" algn="l" fontAlgn="auto">
              <a:lnSpc>
                <a:spcPts val="4000"/>
              </a:lnSpc>
              <a:spcBef>
                <a:spcPts val="0"/>
              </a:spcBef>
              <a:spcAft>
                <a:spcPts val="0"/>
              </a:spcAft>
              <a:defRPr/>
            </a:pPr>
            <a:r>
              <a:rPr lang="zh-TW" altLang="en-US" sz="2400" dirty="0">
                <a:solidFill>
                  <a:schemeClr val="tx1"/>
                </a:solidFill>
                <a:effectLst/>
              </a:rPr>
              <a:t>－運用客觀資料（學業、性向、興趣），透過不同領域職業討論，擴展生涯視野，適性選擇學校科系。</a:t>
            </a: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rgbClr val="FF0000"/>
              </a:solidFill>
              <a:effectLst/>
            </a:endParaRPr>
          </a:p>
          <a:p>
            <a:pPr algn="l" fontAlgn="auto">
              <a:lnSpc>
                <a:spcPts val="4000"/>
              </a:lnSpc>
              <a:spcBef>
                <a:spcPts val="0"/>
              </a:spcBef>
              <a:spcAft>
                <a:spcPts val="0"/>
              </a:spcAft>
              <a:defRPr/>
            </a:pPr>
            <a:endParaRPr kumimoji="0" lang="en-US" altLang="zh-TW" sz="2800" dirty="0">
              <a:solidFill>
                <a:schemeClr val="tx2"/>
              </a:solidFill>
            </a:endParaRPr>
          </a:p>
          <a:p>
            <a:pPr algn="l" fontAlgn="auto">
              <a:lnSpc>
                <a:spcPts val="4000"/>
              </a:lnSpc>
              <a:spcBef>
                <a:spcPts val="0"/>
              </a:spcBef>
              <a:spcAft>
                <a:spcPts val="0"/>
              </a:spcAft>
              <a:defRPr/>
            </a:pPr>
            <a:endParaRPr kumimoji="0" lang="en-US" altLang="zh-TW" dirty="0">
              <a:solidFill>
                <a:schemeClr val="tx2"/>
              </a:solidFill>
            </a:endParaRPr>
          </a:p>
          <a:p>
            <a:pPr algn="l" fontAlgn="auto">
              <a:lnSpc>
                <a:spcPts val="4000"/>
              </a:lnSpc>
              <a:spcBef>
                <a:spcPts val="0"/>
              </a:spcBef>
              <a:spcAft>
                <a:spcPts val="0"/>
              </a:spcAft>
              <a:defRPr/>
            </a:pPr>
            <a:r>
              <a:rPr kumimoji="0" lang="zh-TW" altLang="en-US" dirty="0"/>
              <a:t> </a:t>
            </a:r>
            <a:br>
              <a:rPr kumimoji="0" lang="zh-TW" altLang="en-US" dirty="0"/>
            </a:br>
            <a:endParaRPr kumimoji="0" lang="zh-TW" altLang="en-US" dirty="0"/>
          </a:p>
        </p:txBody>
      </p:sp>
      <p:sp>
        <p:nvSpPr>
          <p:cNvPr id="9" name="Rectangle 3"/>
          <p:cNvSpPr txBox="1">
            <a:spLocks noChangeArrowheads="1"/>
          </p:cNvSpPr>
          <p:nvPr/>
        </p:nvSpPr>
        <p:spPr bwMode="auto">
          <a:xfrm>
            <a:off x="-1" y="0"/>
            <a:ext cx="9144000" cy="784555"/>
          </a:xfrm>
          <a:prstGeom prst="rect">
            <a:avLst/>
          </a:prstGeom>
          <a:solidFill>
            <a:schemeClr val="bg2">
              <a:lumMod val="90000"/>
            </a:schemeClr>
          </a:solid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lnSpc>
                <a:spcPct val="100000"/>
              </a:lnSpc>
              <a:spcBef>
                <a:spcPts val="0"/>
              </a:spcBef>
              <a:spcAft>
                <a:spcPts val="0"/>
              </a:spcAft>
              <a:defRPr/>
            </a:pPr>
            <a:r>
              <a:rPr lang="zh-TW" altLang="en-US" sz="4400" dirty="0">
                <a:solidFill>
                  <a:srgbClr val="C00000"/>
                </a:solidFill>
                <a:effectLst/>
              </a:rPr>
              <a:t>生涯探索建議方向</a:t>
            </a:r>
            <a:endParaRPr kumimoji="0" lang="en-US" altLang="zh-TW" sz="4400" dirty="0">
              <a:solidFill>
                <a:srgbClr val="C00000"/>
              </a:solidFill>
              <a:effectLst/>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73</a:t>
            </a:fld>
            <a:endParaRPr kumimoji="0" lang="en-US" altLang="zh-TW" dirty="0">
              <a:solidFill>
                <a:srgbClr val="FFFFFF"/>
              </a:solidFill>
              <a:latin typeface="Century Schoolbook" pitchFamily="18" charset="0"/>
            </a:endParaRPr>
          </a:p>
        </p:txBody>
      </p:sp>
      <p:sp>
        <p:nvSpPr>
          <p:cNvPr id="11" name="文字方塊 1"/>
          <p:cNvSpPr txBox="1">
            <a:spLocks noChangeArrowheads="1"/>
          </p:cNvSpPr>
          <p:nvPr/>
        </p:nvSpPr>
        <p:spPr bwMode="auto">
          <a:xfrm>
            <a:off x="3131840" y="6151430"/>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dirty="0">
                <a:solidFill>
                  <a:prstClr val="black"/>
                </a:solidFill>
                <a:latin typeface="微軟正黑體" panose="020B0604030504040204" pitchFamily="34" charset="-120"/>
                <a:ea typeface="微軟正黑體" panose="020B0604030504040204" pitchFamily="34" charset="-120"/>
              </a:rPr>
              <a:t>(</a:t>
            </a:r>
            <a:r>
              <a:rPr lang="zh-TW" altLang="en-US" b="1" dirty="0">
                <a:solidFill>
                  <a:prstClr val="black"/>
                </a:solidFill>
                <a:latin typeface="微軟正黑體" panose="020B0604030504040204" pitchFamily="34" charset="-120"/>
                <a:ea typeface="微軟正黑體" panose="020B0604030504040204" pitchFamily="34" charset="-120"/>
              </a:rPr>
              <a:t>引自親子天下</a:t>
            </a:r>
            <a:r>
              <a:rPr lang="en-US" altLang="zh-TW" b="1" dirty="0">
                <a:solidFill>
                  <a:prstClr val="black"/>
                </a:solidFill>
                <a:latin typeface="微軟正黑體" panose="020B0604030504040204" pitchFamily="34" charset="-120"/>
                <a:ea typeface="微軟正黑體" panose="020B0604030504040204" pitchFamily="34" charset="-120"/>
              </a:rPr>
              <a:t>2019</a:t>
            </a:r>
            <a:r>
              <a:rPr lang="zh-TW" altLang="en-US" b="1" dirty="0">
                <a:solidFill>
                  <a:prstClr val="black"/>
                </a:solidFill>
                <a:latin typeface="微軟正黑體" panose="020B0604030504040204" pitchFamily="34" charset="-120"/>
                <a:ea typeface="微軟正黑體" panose="020B0604030504040204" pitchFamily="34" charset="-120"/>
              </a:rPr>
              <a:t> 七月號</a:t>
            </a:r>
            <a:r>
              <a:rPr lang="en-US" altLang="zh-TW" b="1" dirty="0">
                <a:solidFill>
                  <a:prstClr val="black"/>
                </a:solidFill>
                <a:latin typeface="微軟正黑體" panose="020B0604030504040204" pitchFamily="34" charset="-120"/>
                <a:ea typeface="微軟正黑體" panose="020B0604030504040204" pitchFamily="34" charset="-120"/>
              </a:rPr>
              <a:t>)</a:t>
            </a:r>
            <a:endParaRPr lang="zh-TW" altLang="en-US"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b="1">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b="1">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b="1" dirty="0">
                <a:solidFill>
                  <a:schemeClr val="bg1"/>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b="1" dirty="0">
                <a:solidFill>
                  <a:schemeClr val="bg1"/>
                </a:solidFill>
                <a:latin typeface="微軟正黑體" pitchFamily="34" charset="-120"/>
                <a:ea typeface="微軟正黑體" pitchFamily="34" charset="-120"/>
                <a:cs typeface="Arial" pitchFamily="34" charset="0"/>
                <a:sym typeface="Arial" pitchFamily="34" charset="0"/>
              </a:rPr>
              <a:t>資料的</a:t>
            </a:r>
            <a:r>
              <a:rPr kumimoji="0" lang="zh-TW" altLang="en-US" sz="2200" b="1" dirty="0">
                <a:solidFill>
                  <a:schemeClr val="bg1"/>
                </a:solidFill>
                <a:latin typeface="微軟正黑體" pitchFamily="34" charset="-120"/>
                <a:ea typeface="微軟正黑體" pitchFamily="34" charset="-120"/>
                <a:cs typeface="Arial" pitchFamily="34" charset="0"/>
                <a:sym typeface="Arial" pitchFamily="34" charset="0"/>
              </a:rPr>
              <a:t>蒐集</a:t>
            </a:r>
            <a:endParaRPr kumimoji="0" lang="zh-TW" altLang="zh-TW" sz="2200" b="1" dirty="0">
              <a:solidFill>
                <a:schemeClr val="bg1"/>
              </a:solidFill>
              <a:latin typeface="微軟正黑體" pitchFamily="34" charset="-120"/>
              <a:ea typeface="微軟正黑體" pitchFamily="34" charset="-120"/>
              <a:cs typeface="Arial" pitchFamily="34" charset="0"/>
              <a:sym typeface="Arial" pitchFamily="34" charset="0"/>
            </a:endParaRP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b="1" dirty="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74</a:t>
            </a:fld>
            <a:endParaRPr lang="zh-TW" altLang="en-US" dirty="0">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dirty="0">
                <a:solidFill>
                  <a:srgbClr val="002060"/>
                </a:solidFill>
                <a:latin typeface="微軟正黑體" pitchFamily="34" charset="-120"/>
                <a:ea typeface="微軟正黑體" pitchFamily="34" charset="-120"/>
              </a:rPr>
              <a:t>1.</a:t>
            </a:r>
            <a:r>
              <a:rPr kumimoji="0" lang="zh-TW" altLang="en-US" sz="2000" b="1" dirty="0">
                <a:solidFill>
                  <a:srgbClr val="002060"/>
                </a:solidFill>
                <a:latin typeface="微軟正黑體" pitchFamily="34" charset="-120"/>
                <a:ea typeface="微軟正黑體" pitchFamily="34" charset="-120"/>
              </a:rPr>
              <a:t>興趣</a:t>
            </a:r>
            <a:r>
              <a:rPr kumimoji="0" lang="en-US" altLang="zh-TW" sz="2000" b="1" dirty="0">
                <a:solidFill>
                  <a:srgbClr val="002060"/>
                </a:solidFill>
                <a:latin typeface="微軟正黑體" pitchFamily="34" charset="-120"/>
                <a:ea typeface="微軟正黑體" pitchFamily="34" charset="-120"/>
              </a:rPr>
              <a:t>(</a:t>
            </a:r>
            <a:r>
              <a:rPr kumimoji="0" lang="zh-TW" altLang="en-US" sz="2000" b="1" dirty="0">
                <a:solidFill>
                  <a:srgbClr val="002060"/>
                </a:solidFill>
                <a:latin typeface="微軟正黑體" pitchFamily="34" charset="-120"/>
                <a:ea typeface="微軟正黑體" pitchFamily="34" charset="-120"/>
              </a:rPr>
              <a:t>喜不喜歡做</a:t>
            </a:r>
            <a:r>
              <a:rPr kumimoji="0" lang="en-US" altLang="zh-TW" sz="2000" b="1" dirty="0">
                <a:solidFill>
                  <a:srgbClr val="002060"/>
                </a:solidFill>
                <a:latin typeface="微軟正黑體" pitchFamily="34" charset="-120"/>
                <a:ea typeface="微軟正黑體" pitchFamily="34" charset="-120"/>
              </a:rPr>
              <a:t>)</a:t>
            </a:r>
          </a:p>
          <a:p>
            <a:pPr eaLnBrk="1" hangingPunct="1"/>
            <a:r>
              <a:rPr kumimoji="0" lang="en-US" altLang="zh-TW" sz="2000" b="1" dirty="0">
                <a:solidFill>
                  <a:srgbClr val="00B050"/>
                </a:solidFill>
                <a:latin typeface="微軟正黑體" pitchFamily="34" charset="-120"/>
                <a:ea typeface="微軟正黑體" pitchFamily="34" charset="-120"/>
              </a:rPr>
              <a:t>2.</a:t>
            </a:r>
            <a:r>
              <a:rPr kumimoji="0" lang="zh-TW" altLang="en-US" sz="2000" b="1" dirty="0">
                <a:solidFill>
                  <a:srgbClr val="00B050"/>
                </a:solidFill>
                <a:latin typeface="微軟正黑體" pitchFamily="34" charset="-120"/>
                <a:ea typeface="微軟正黑體" pitchFamily="34" charset="-120"/>
              </a:rPr>
              <a:t>能力 </a:t>
            </a:r>
            <a:r>
              <a:rPr kumimoji="0" lang="en-US" altLang="zh-TW" sz="2000" b="1" dirty="0">
                <a:solidFill>
                  <a:srgbClr val="00B050"/>
                </a:solidFill>
                <a:latin typeface="微軟正黑體" pitchFamily="34" charset="-120"/>
                <a:ea typeface="微軟正黑體" pitchFamily="34" charset="-120"/>
              </a:rPr>
              <a:t>(</a:t>
            </a:r>
            <a:r>
              <a:rPr kumimoji="0" lang="zh-TW" altLang="en-US" sz="2000" b="1" dirty="0">
                <a:solidFill>
                  <a:srgbClr val="00B050"/>
                </a:solidFill>
                <a:latin typeface="微軟正黑體" pitchFamily="34" charset="-120"/>
                <a:ea typeface="微軟正黑體" pitchFamily="34" charset="-120"/>
              </a:rPr>
              <a:t>能不能做</a:t>
            </a:r>
            <a:r>
              <a:rPr kumimoji="0" lang="en-US" altLang="zh-TW" sz="2000" b="1" dirty="0">
                <a:solidFill>
                  <a:srgbClr val="00B050"/>
                </a:solidFill>
                <a:latin typeface="微軟正黑體" pitchFamily="34" charset="-120"/>
                <a:ea typeface="微軟正黑體" pitchFamily="34" charset="-120"/>
              </a:rPr>
              <a:t>)</a:t>
            </a:r>
          </a:p>
          <a:p>
            <a:pPr eaLnBrk="1" hangingPunct="1"/>
            <a:r>
              <a:rPr kumimoji="0" lang="en-US" altLang="zh-TW" sz="2000" b="1" dirty="0">
                <a:solidFill>
                  <a:srgbClr val="376092"/>
                </a:solidFill>
                <a:latin typeface="微軟正黑體" pitchFamily="34" charset="-120"/>
                <a:ea typeface="微軟正黑體" pitchFamily="34" charset="-120"/>
              </a:rPr>
              <a:t>3.</a:t>
            </a:r>
            <a:r>
              <a:rPr kumimoji="0" lang="zh-TW" altLang="en-US" sz="2000" b="1" dirty="0">
                <a:solidFill>
                  <a:srgbClr val="376092"/>
                </a:solidFill>
                <a:latin typeface="微軟正黑體" pitchFamily="34" charset="-120"/>
                <a:ea typeface="微軟正黑體" pitchFamily="34" charset="-120"/>
              </a:rPr>
              <a:t>人格特質 </a:t>
            </a:r>
            <a:r>
              <a:rPr kumimoji="0" lang="en-US" altLang="zh-TW" sz="2000" b="1" dirty="0">
                <a:solidFill>
                  <a:srgbClr val="376092"/>
                </a:solidFill>
                <a:latin typeface="微軟正黑體" pitchFamily="34" charset="-120"/>
                <a:ea typeface="微軟正黑體" pitchFamily="34" charset="-120"/>
              </a:rPr>
              <a:t>(</a:t>
            </a:r>
            <a:r>
              <a:rPr kumimoji="0" lang="zh-TW" altLang="en-US" sz="2000" b="1" dirty="0">
                <a:solidFill>
                  <a:srgbClr val="376092"/>
                </a:solidFill>
                <a:latin typeface="微軟正黑體" pitchFamily="34" charset="-120"/>
                <a:ea typeface="微軟正黑體" pitchFamily="34" charset="-120"/>
              </a:rPr>
              <a:t>適不適合做</a:t>
            </a:r>
            <a:r>
              <a:rPr kumimoji="0" lang="en-US" altLang="zh-TW" sz="2000" b="1" dirty="0">
                <a:solidFill>
                  <a:srgbClr val="376092"/>
                </a:solidFill>
                <a:latin typeface="微軟正黑體" pitchFamily="34" charset="-120"/>
                <a:ea typeface="微軟正黑體" pitchFamily="34" charset="-120"/>
              </a:rPr>
              <a:t>)</a:t>
            </a:r>
            <a:endParaRPr kumimoji="0" lang="zh-TW" altLang="en-US" sz="2000" b="1" dirty="0">
              <a:solidFill>
                <a:srgbClr val="376092"/>
              </a:solidFill>
              <a:latin typeface="微軟正黑體" pitchFamily="34" charset="-120"/>
              <a:ea typeface="微軟正黑體" pitchFamily="34" charset="-120"/>
            </a:endParaRPr>
          </a:p>
          <a:p>
            <a:pPr eaLnBrk="1" hangingPunct="1"/>
            <a:r>
              <a:rPr kumimoji="0" lang="en-US" altLang="zh-TW" sz="2000" b="1" dirty="0">
                <a:solidFill>
                  <a:srgbClr val="C00000"/>
                </a:solidFill>
                <a:latin typeface="微軟正黑體" pitchFamily="34" charset="-120"/>
                <a:ea typeface="微軟正黑體" pitchFamily="34" charset="-120"/>
              </a:rPr>
              <a:t>4.</a:t>
            </a:r>
            <a:r>
              <a:rPr kumimoji="0" lang="zh-TW" altLang="en-US" sz="2000" b="1" dirty="0">
                <a:solidFill>
                  <a:srgbClr val="C00000"/>
                </a:solidFill>
                <a:latin typeface="微軟正黑體" pitchFamily="34" charset="-120"/>
                <a:ea typeface="微軟正黑體" pitchFamily="34" charset="-120"/>
              </a:rPr>
              <a:t>價值觀 </a:t>
            </a:r>
            <a:r>
              <a:rPr kumimoji="0" lang="en-US" altLang="zh-TW" sz="2000" b="1" dirty="0">
                <a:solidFill>
                  <a:srgbClr val="C00000"/>
                </a:solidFill>
                <a:latin typeface="微軟正黑體" pitchFamily="34" charset="-120"/>
                <a:ea typeface="微軟正黑體" pitchFamily="34" charset="-120"/>
              </a:rPr>
              <a:t>(</a:t>
            </a:r>
            <a:r>
              <a:rPr kumimoji="0" lang="zh-TW" altLang="en-US" sz="2000" b="1" dirty="0">
                <a:solidFill>
                  <a:srgbClr val="C00000"/>
                </a:solidFill>
                <a:latin typeface="微軟正黑體" pitchFamily="34" charset="-120"/>
                <a:ea typeface="微軟正黑體" pitchFamily="34" charset="-120"/>
              </a:rPr>
              <a:t>願不願意做</a:t>
            </a:r>
            <a:r>
              <a:rPr kumimoji="0" lang="en-US" altLang="zh-TW" sz="2000" b="1" dirty="0">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291012"/>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機緣</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家庭因素</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社會潮流</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家人期望</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同儕團體</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地緣關係</a:t>
            </a: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科系類別</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職業類別</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學校類別</a:t>
            </a:r>
            <a:endParaRPr kumimoji="0" lang="en-US" altLang="zh-TW" sz="2000" b="1" dirty="0">
              <a:latin typeface="微軟正黑體" pitchFamily="34" charset="-120"/>
              <a:ea typeface="微軟正黑體" pitchFamily="34" charset="-120"/>
            </a:endParaRPr>
          </a:p>
          <a:p>
            <a:pPr algn="ctr" eaLnBrk="1" hangingPunct="1"/>
            <a:r>
              <a:rPr kumimoji="0" lang="en-US" altLang="zh-TW" sz="2000" b="1" dirty="0">
                <a:latin typeface="微軟正黑體" pitchFamily="34" charset="-120"/>
                <a:ea typeface="微軟正黑體" pitchFamily="34" charset="-120"/>
              </a:rPr>
              <a:t>‧</a:t>
            </a:r>
            <a:r>
              <a:rPr kumimoji="0" lang="zh-TW" altLang="en-US" sz="2000" b="1" dirty="0">
                <a:latin typeface="微軟正黑體" pitchFamily="34" charset="-120"/>
                <a:ea typeface="微軟正黑體" pitchFamily="34" charset="-120"/>
              </a:rPr>
              <a:t>升學管道</a:t>
            </a:r>
            <a:endParaRPr kumimoji="0" lang="en-US" altLang="zh-TW" sz="2000" b="1" dirty="0">
              <a:latin typeface="微軟正黑體" pitchFamily="34" charset="-120"/>
              <a:ea typeface="微軟正黑體" pitchFamily="34" charset="-120"/>
            </a:endParaRPr>
          </a:p>
        </p:txBody>
      </p:sp>
      <p:sp>
        <p:nvSpPr>
          <p:cNvPr id="17" name="Text Box 18"/>
          <p:cNvSpPr txBox="1">
            <a:spLocks noChangeArrowheads="1"/>
          </p:cNvSpPr>
          <p:nvPr/>
        </p:nvSpPr>
        <p:spPr bwMode="auto">
          <a:xfrm>
            <a:off x="6076661" y="1136362"/>
            <a:ext cx="2667000" cy="1384995"/>
          </a:xfrm>
          <a:prstGeom prst="rect">
            <a:avLst/>
          </a:prstGeom>
          <a:solidFill>
            <a:schemeClr val="tx2">
              <a:lumMod val="75000"/>
            </a:schemeClr>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a:t>
            </a:r>
            <a:r>
              <a:rPr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資料進行討論</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再審慎評估做決定</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必須做好生涯規劃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
        <p:nvSpPr>
          <p:cNvPr id="13" name="Rectangle 3">
            <a:extLst>
              <a:ext uri="{FF2B5EF4-FFF2-40B4-BE49-F238E27FC236}">
                <a16:creationId xmlns:a16="http://schemas.microsoft.com/office/drawing/2014/main" id="{F259CB41-EF04-4259-A630-88AD194FFB9C}"/>
              </a:ext>
            </a:extLst>
          </p:cNvPr>
          <p:cNvSpPr txBox="1">
            <a:spLocks noChangeArrowheads="1"/>
          </p:cNvSpPr>
          <p:nvPr/>
        </p:nvSpPr>
        <p:spPr bwMode="auto">
          <a:xfrm>
            <a:off x="-1" y="0"/>
            <a:ext cx="9144000" cy="784555"/>
          </a:xfrm>
          <a:prstGeom prst="rect">
            <a:avLst/>
          </a:prstGeom>
          <a:solidFill>
            <a:schemeClr val="bg2">
              <a:lumMod val="90000"/>
            </a:schemeClr>
          </a:solid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lnSpc>
                <a:spcPct val="100000"/>
              </a:lnSpc>
              <a:spcBef>
                <a:spcPts val="0"/>
              </a:spcBef>
              <a:spcAft>
                <a:spcPts val="0"/>
              </a:spcAft>
              <a:defRPr/>
            </a:pPr>
            <a:r>
              <a:rPr lang="zh-TW" altLang="en-US" sz="4400" dirty="0">
                <a:solidFill>
                  <a:srgbClr val="C00000"/>
                </a:solidFill>
                <a:effectLst/>
              </a:rPr>
              <a:t>生涯規劃金三角</a:t>
            </a:r>
            <a:endParaRPr kumimoji="0" lang="en-US" altLang="zh-TW" sz="4400" dirty="0">
              <a:solidFill>
                <a:srgbClr val="C00000"/>
              </a:solidFill>
              <a:effectLst/>
            </a:endParaRPr>
          </a:p>
        </p:txBody>
      </p:sp>
    </p:spTree>
    <p:extLst>
      <p:ext uri="{BB962C8B-B14F-4D97-AF65-F5344CB8AC3E}">
        <p14:creationId xmlns:p14="http://schemas.microsoft.com/office/powerpoint/2010/main" val="2933365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75</a:t>
            </a:fld>
            <a:endParaRPr lang="zh-TW" altLang="en-US">
              <a:solidFill>
                <a:prstClr val="black">
                  <a:tint val="75000"/>
                </a:prstClr>
              </a:solidFill>
            </a:endParaRPr>
          </a:p>
        </p:txBody>
      </p:sp>
      <p:sp>
        <p:nvSpPr>
          <p:cNvPr id="16" name="圓角矩形 15"/>
          <p:cNvSpPr/>
          <p:nvPr/>
        </p:nvSpPr>
        <p:spPr>
          <a:xfrm>
            <a:off x="-1" y="20655"/>
            <a:ext cx="9132565" cy="894002"/>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111</a:t>
            </a:r>
            <a:r>
              <a:rPr kumimoji="0" lang="zh-TW" altLang="en-US" sz="3600" b="1" dirty="0">
                <a:latin typeface="微軟正黑體" pitchFamily="34" charset="-120"/>
                <a:ea typeface="微軟正黑體" pitchFamily="34" charset="-120"/>
              </a:rPr>
              <a:t>學年度彰化區免試入學志願選填統計</a:t>
            </a:r>
          </a:p>
        </p:txBody>
      </p:sp>
      <p:sp>
        <p:nvSpPr>
          <p:cNvPr id="9" name="文字方塊 3"/>
          <p:cNvSpPr txBox="1">
            <a:spLocks noChangeArrowheads="1"/>
          </p:cNvSpPr>
          <p:nvPr/>
        </p:nvSpPr>
        <p:spPr bwMode="auto">
          <a:xfrm>
            <a:off x="-108520" y="1314242"/>
            <a:ext cx="629922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a:t>
            </a:r>
            <a:r>
              <a:rPr lang="zh-TW" altLang="en-US" sz="2400" b="1" dirty="0">
                <a:solidFill>
                  <a:srgbClr val="FF0000"/>
                </a:solidFill>
                <a:latin typeface="微軟正黑體" pitchFamily="34" charset="-120"/>
                <a:ea typeface="微軟正黑體" pitchFamily="34" charset="-120"/>
                <a:cs typeface="華康儷粗圓"/>
              </a:rPr>
              <a:t>選填</a:t>
            </a:r>
            <a:r>
              <a:rPr lang="zh-TW" altLang="en-US" sz="2400" b="1" dirty="0">
                <a:latin typeface="微軟正黑體" pitchFamily="34" charset="-120"/>
                <a:ea typeface="微軟正黑體" pitchFamily="34" charset="-120"/>
                <a:cs typeface="華康儷粗圓"/>
              </a:rPr>
              <a:t>志願數</a:t>
            </a:r>
            <a:r>
              <a:rPr lang="en-US" altLang="zh-TW" sz="2400" b="1" dirty="0">
                <a:solidFill>
                  <a:srgbClr val="FF0000"/>
                </a:solidFill>
                <a:latin typeface="微軟正黑體" pitchFamily="34" charset="-120"/>
                <a:ea typeface="微軟正黑體" pitchFamily="34" charset="-120"/>
                <a:cs typeface="華康儷粗圓"/>
              </a:rPr>
              <a:t>18</a:t>
            </a:r>
            <a:r>
              <a:rPr lang="zh-TW" altLang="en-US" sz="2400" b="1" dirty="0">
                <a:latin typeface="微軟正黑體" pitchFamily="34" charset="-120"/>
                <a:ea typeface="微軟正黑體" pitchFamily="34" charset="-120"/>
              </a:rPr>
              <a:t>個</a:t>
            </a:r>
            <a:endParaRPr lang="en-US" altLang="zh-TW" sz="2400" b="1" dirty="0">
              <a:latin typeface="微軟正黑體" pitchFamily="34" charset="-120"/>
              <a:ea typeface="微軟正黑體" pitchFamily="34" charset="-120"/>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平均錄取志願數第</a:t>
            </a:r>
            <a:r>
              <a:rPr lang="en-US" altLang="zh-TW" sz="2400" b="1" dirty="0">
                <a:solidFill>
                  <a:srgbClr val="FF0000"/>
                </a:solidFill>
                <a:latin typeface="微軟正黑體" pitchFamily="34" charset="-120"/>
                <a:ea typeface="微軟正黑體" pitchFamily="34" charset="-120"/>
                <a:cs typeface="華康儷粗圓"/>
              </a:rPr>
              <a:t>2.7</a:t>
            </a:r>
            <a:r>
              <a:rPr lang="zh-TW" altLang="en-US" sz="2400" b="1" dirty="0">
                <a:latin typeface="微軟正黑體" pitchFamily="34" charset="-120"/>
                <a:ea typeface="微軟正黑體" pitchFamily="34" charset="-120"/>
                <a:cs typeface="華康儷粗圓"/>
              </a:rPr>
              <a:t>個志願序</a:t>
            </a:r>
            <a:endParaRPr lang="en-US" altLang="zh-TW" sz="2400" b="1" dirty="0">
              <a:latin typeface="微軟正黑體" pitchFamily="34" charset="-120"/>
              <a:ea typeface="微軟正黑體" pitchFamily="34" charset="-120"/>
              <a:cs typeface="華康儷粗圓"/>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a:t>
            </a:r>
            <a:r>
              <a:rPr lang="zh-TW" altLang="en-US" sz="2400" b="1" dirty="0">
                <a:solidFill>
                  <a:srgbClr val="FF0000"/>
                </a:solidFill>
                <a:latin typeface="微軟正黑體" pitchFamily="34" charset="-120"/>
                <a:ea typeface="微軟正黑體" pitchFamily="34" charset="-120"/>
                <a:cs typeface="華康儷粗圓"/>
              </a:rPr>
              <a:t>第一志願</a:t>
            </a:r>
            <a:r>
              <a:rPr lang="zh-TW" altLang="en-US" sz="2400" b="1" dirty="0">
                <a:latin typeface="微軟正黑體" pitchFamily="34" charset="-120"/>
                <a:ea typeface="微軟正黑體" pitchFamily="34" charset="-120"/>
                <a:cs typeface="華康儷粗圓"/>
              </a:rPr>
              <a:t>者為</a:t>
            </a:r>
            <a:r>
              <a:rPr lang="en-US" altLang="zh-TW" sz="2400" b="1" dirty="0">
                <a:latin typeface="微軟正黑體" pitchFamily="34" charset="-120"/>
                <a:ea typeface="微軟正黑體" pitchFamily="34" charset="-120"/>
                <a:cs typeface="華康儷粗圓"/>
              </a:rPr>
              <a:t>58.19%</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a:t>
            </a:r>
            <a:r>
              <a:rPr lang="zh-TW" altLang="en-US" sz="2400" b="1" dirty="0">
                <a:solidFill>
                  <a:srgbClr val="FF0000"/>
                </a:solidFill>
                <a:latin typeface="微軟正黑體" pitchFamily="34" charset="-120"/>
                <a:ea typeface="微軟正黑體" pitchFamily="34" charset="-120"/>
                <a:cs typeface="華康儷粗圓"/>
              </a:rPr>
              <a:t>前三志願</a:t>
            </a:r>
            <a:r>
              <a:rPr lang="zh-TW" altLang="en-US" sz="2400" b="1" dirty="0">
                <a:latin typeface="微軟正黑體" pitchFamily="34" charset="-120"/>
                <a:ea typeface="微軟正黑體" pitchFamily="34" charset="-120"/>
                <a:cs typeface="華康儷粗圓"/>
              </a:rPr>
              <a:t>者為</a:t>
            </a:r>
            <a:r>
              <a:rPr lang="en-US" altLang="zh-TW" sz="2400" b="1" dirty="0">
                <a:latin typeface="微軟正黑體" pitchFamily="34" charset="-120"/>
                <a:ea typeface="微軟正黑體" pitchFamily="34" charset="-120"/>
                <a:cs typeface="華康儷粗圓"/>
              </a:rPr>
              <a:t>84.66%</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a:t>
            </a:r>
            <a:r>
              <a:rPr lang="zh-TW" altLang="en-US" sz="2400" b="1" dirty="0">
                <a:solidFill>
                  <a:srgbClr val="FF0000"/>
                </a:solidFill>
                <a:latin typeface="微軟正黑體" pitchFamily="34" charset="-120"/>
                <a:ea typeface="微軟正黑體" pitchFamily="34" charset="-120"/>
                <a:cs typeface="華康儷粗圓"/>
              </a:rPr>
              <a:t>前五志願</a:t>
            </a:r>
            <a:r>
              <a:rPr lang="zh-TW" altLang="en-US" sz="2400" b="1" dirty="0">
                <a:latin typeface="微軟正黑體" pitchFamily="34" charset="-120"/>
                <a:ea typeface="微軟正黑體" pitchFamily="34" charset="-120"/>
                <a:cs typeface="華康儷粗圓"/>
              </a:rPr>
              <a:t>者為</a:t>
            </a:r>
            <a:r>
              <a:rPr lang="en-US" altLang="zh-TW" sz="2400" b="1" dirty="0">
                <a:latin typeface="微軟正黑體" pitchFamily="34" charset="-120"/>
                <a:ea typeface="微軟正黑體" pitchFamily="34" charset="-120"/>
                <a:cs typeface="華康儷粗圓"/>
              </a:rPr>
              <a:t>90.66%</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總錄取率為</a:t>
            </a:r>
            <a:r>
              <a:rPr lang="en-US" altLang="zh-TW" sz="2400" b="1" dirty="0">
                <a:latin typeface="微軟正黑體" pitchFamily="34" charset="-120"/>
                <a:ea typeface="微軟正黑體" pitchFamily="34" charset="-120"/>
                <a:cs typeface="華康儷粗圓"/>
              </a:rPr>
              <a:t>98.6</a:t>
            </a:r>
            <a:r>
              <a:rPr lang="zh-TW" altLang="en-US" sz="2400" b="1" dirty="0">
                <a:latin typeface="微軟正黑體" pitchFamily="34" charset="-120"/>
                <a:ea typeface="微軟正黑體" pitchFamily="34" charset="-120"/>
                <a:cs typeface="華康儷粗圓"/>
              </a:rPr>
              <a:t>％</a:t>
            </a:r>
            <a:endParaRPr lang="en-US" altLang="zh-TW" sz="2400" b="1" dirty="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02854" y="1617287"/>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3851920" y="3776533"/>
            <a:ext cx="5040560" cy="2928359"/>
          </a:xfrm>
          <a:prstGeom prst="irregularSeal1">
            <a:avLst/>
          </a:prstGeom>
          <a:solidFill>
            <a:srgbClr val="FF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solidFill>
                  <a:schemeClr val="bg1"/>
                </a:solidFill>
                <a:latin typeface="微軟正黑體" panose="020B0604030504040204" pitchFamily="34" charset="-120"/>
                <a:ea typeface="微軟正黑體" panose="020B0604030504040204" pitchFamily="34" charset="-120"/>
              </a:rPr>
              <a:t>未錄取者請留意</a:t>
            </a:r>
            <a:endParaRPr lang="en-US" altLang="zh-TW" sz="2800" b="1" dirty="0">
              <a:solidFill>
                <a:schemeClr val="bg1"/>
              </a:solidFill>
              <a:latin typeface="微軟正黑體" panose="020B0604030504040204" pitchFamily="34" charset="-120"/>
              <a:ea typeface="微軟正黑體" panose="020B0604030504040204" pitchFamily="34" charset="-120"/>
            </a:endParaRPr>
          </a:p>
          <a:p>
            <a:pPr algn="ctr"/>
            <a:r>
              <a:rPr lang="zh-TW" altLang="en-US" sz="2800" b="1" dirty="0">
                <a:solidFill>
                  <a:schemeClr val="bg1"/>
                </a:solidFill>
                <a:latin typeface="微軟正黑體" panose="020B0604030504040204" pitchFamily="34" charset="-120"/>
                <a:ea typeface="微軟正黑體" panose="020B0604030504040204" pitchFamily="34" charset="-120"/>
              </a:rPr>
              <a:t>各校續招資訊</a:t>
            </a:r>
          </a:p>
        </p:txBody>
      </p:sp>
    </p:spTree>
    <p:extLst>
      <p:ext uri="{BB962C8B-B14F-4D97-AF65-F5344CB8AC3E}">
        <p14:creationId xmlns:p14="http://schemas.microsoft.com/office/powerpoint/2010/main" val="109521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1102416936"/>
              </p:ext>
            </p:extLst>
          </p:nvPr>
        </p:nvGraphicFramePr>
        <p:xfrm>
          <a:off x="0" y="-12279"/>
          <a:ext cx="9144000" cy="993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extLst>
              <p:ext uri="{D42A27DB-BD31-4B8C-83A1-F6EECF244321}">
                <p14:modId xmlns:p14="http://schemas.microsoft.com/office/powerpoint/2010/main" val="3568413701"/>
              </p:ext>
            </p:extLst>
          </p:nvPr>
        </p:nvGraphicFramePr>
        <p:xfrm>
          <a:off x="287524" y="1340768"/>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76</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7"/>
          <p:cNvGraphicFramePr>
            <a:graphicFrameLocks noGrp="1"/>
          </p:cNvGraphicFramePr>
          <p:nvPr>
            <p:ph idx="1"/>
            <p:extLst>
              <p:ext uri="{D42A27DB-BD31-4B8C-83A1-F6EECF244321}">
                <p14:modId xmlns:p14="http://schemas.microsoft.com/office/powerpoint/2010/main" val="4193568163"/>
              </p:ext>
            </p:extLst>
          </p:nvPr>
        </p:nvGraphicFramePr>
        <p:xfrm>
          <a:off x="539552" y="1124744"/>
          <a:ext cx="8229600" cy="474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77</a:t>
            </a:fld>
            <a:endParaRPr lang="zh-TW" altLang="en-US">
              <a:solidFill>
                <a:prstClr val="black">
                  <a:tint val="75000"/>
                </a:prstClr>
              </a:solidFill>
            </a:endParaRPr>
          </a:p>
        </p:txBody>
      </p:sp>
      <p:grpSp>
        <p:nvGrpSpPr>
          <p:cNvPr id="5" name="群組 4">
            <a:extLst>
              <a:ext uri="{FF2B5EF4-FFF2-40B4-BE49-F238E27FC236}">
                <a16:creationId xmlns:a16="http://schemas.microsoft.com/office/drawing/2014/main" id="{934F1404-6819-4022-A71F-20FAC871E73B}"/>
              </a:ext>
            </a:extLst>
          </p:cNvPr>
          <p:cNvGrpSpPr/>
          <p:nvPr/>
        </p:nvGrpSpPr>
        <p:grpSpPr>
          <a:xfrm>
            <a:off x="8930" y="7780"/>
            <a:ext cx="9135070" cy="908720"/>
            <a:chOff x="8929" y="0"/>
            <a:chExt cx="9135070" cy="908720"/>
          </a:xfrm>
        </p:grpSpPr>
        <p:sp>
          <p:nvSpPr>
            <p:cNvPr id="6" name="矩形 5">
              <a:extLst>
                <a:ext uri="{FF2B5EF4-FFF2-40B4-BE49-F238E27FC236}">
                  <a16:creationId xmlns:a16="http://schemas.microsoft.com/office/drawing/2014/main" id="{BD1A3CCB-1669-4A23-B21A-C229CAED8ED6}"/>
                </a:ext>
              </a:extLst>
            </p:cNvPr>
            <p:cNvSpPr/>
            <p:nvPr/>
          </p:nvSpPr>
          <p:spPr>
            <a:xfrm>
              <a:off x="8929" y="0"/>
              <a:ext cx="9135070" cy="908720"/>
            </a:xfrm>
            <a:prstGeom prst="rect">
              <a:avLst/>
            </a:prstGeom>
            <a:blipFill rotWithShape="0">
              <a:blip r:embed="rId7"/>
              <a:tile tx="0" ty="0" sx="100000" sy="100000" flip="none" algn="tl"/>
            </a:blipFill>
            <a:ln w="57150"/>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7" name="文字方塊 6">
              <a:extLst>
                <a:ext uri="{FF2B5EF4-FFF2-40B4-BE49-F238E27FC236}">
                  <a16:creationId xmlns:a16="http://schemas.microsoft.com/office/drawing/2014/main" id="{42075F92-42B1-45A8-8175-E27F36C6EA38}"/>
                </a:ext>
              </a:extLst>
            </p:cNvPr>
            <p:cNvSpPr txBox="1"/>
            <p:nvPr/>
          </p:nvSpPr>
          <p:spPr>
            <a:xfrm>
              <a:off x="8929" y="0"/>
              <a:ext cx="9135070" cy="908720"/>
            </a:xfrm>
            <a:prstGeom prst="rect">
              <a:avLst/>
            </a:prstGeom>
            <a:solidFill>
              <a:schemeClr val="bg2">
                <a:lumMod val="90000"/>
              </a:schemeClr>
            </a:solidFill>
            <a:ln w="57150"/>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rtl="0">
                <a:lnSpc>
                  <a:spcPct val="100000"/>
                </a:lnSpc>
                <a:spcBef>
                  <a:spcPct val="0"/>
                </a:spcBef>
                <a:spcAft>
                  <a:spcPts val="2400"/>
                </a:spcAft>
                <a:buNone/>
              </a:pPr>
              <a:r>
                <a:rPr lang="zh-TW" sz="4000" b="1" kern="1200" dirty="0">
                  <a:solidFill>
                    <a:srgbClr val="C00000"/>
                  </a:solidFill>
                  <a:latin typeface="微軟正黑體" pitchFamily="34" charset="-120"/>
                  <a:ea typeface="微軟正黑體" pitchFamily="34" charset="-120"/>
                </a:rPr>
                <a:t>掌握外部因素</a:t>
              </a:r>
              <a:r>
                <a:rPr lang="zh-TW" altLang="en-US" sz="4000" b="1" kern="1200" dirty="0">
                  <a:solidFill>
                    <a:srgbClr val="C00000"/>
                  </a:solidFill>
                  <a:latin typeface="微軟正黑體" pitchFamily="34" charset="-120"/>
                  <a:ea typeface="微軟正黑體" pitchFamily="34" charset="-120"/>
                </a:rPr>
                <a:t>   </a:t>
              </a:r>
              <a:r>
                <a:rPr lang="zh-TW" altLang="en-US" sz="4000" b="1" kern="1200" dirty="0">
                  <a:solidFill>
                    <a:schemeClr val="tx1"/>
                  </a:solidFill>
                  <a:latin typeface="微軟正黑體" pitchFamily="34" charset="-120"/>
                  <a:ea typeface="微軟正黑體" pitchFamily="34" charset="-120"/>
                </a:rPr>
                <a:t>積分拔高 夢想實踐</a:t>
              </a:r>
              <a:endParaRPr lang="zh-TW" sz="4000" b="1" kern="1200" dirty="0">
                <a:solidFill>
                  <a:schemeClr val="tx1"/>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279647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828469884"/>
              </p:ext>
            </p:extLst>
          </p:nvPr>
        </p:nvGraphicFramePr>
        <p:xfrm>
          <a:off x="0" y="0"/>
          <a:ext cx="9144000" cy="90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78</a:t>
            </a:fld>
            <a:endParaRPr lang="zh-TW" altLang="en-US">
              <a:solidFill>
                <a:prstClr val="black">
                  <a:tint val="75000"/>
                </a:prstClr>
              </a:solidFill>
            </a:endParaRPr>
          </a:p>
        </p:txBody>
      </p:sp>
      <p:sp>
        <p:nvSpPr>
          <p:cNvPr id="7" name="內容版面配置區 2"/>
          <p:cNvSpPr>
            <a:spLocks noGrp="1"/>
          </p:cNvSpPr>
          <p:nvPr>
            <p:ph sz="quarter" idx="1"/>
          </p:nvPr>
        </p:nvSpPr>
        <p:spPr>
          <a:xfrm>
            <a:off x="287524" y="1603435"/>
            <a:ext cx="8568952" cy="4752527"/>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fontScale="25000" lnSpcReduction="20000"/>
          </a:bodyPr>
          <a:lstStyle/>
          <a:p>
            <a:pPr fontAlgn="auto">
              <a:spcAft>
                <a:spcPts val="0"/>
              </a:spcAft>
              <a:buFont typeface="Arial" panose="020B0604020202020204" pitchFamily="34" charset="0"/>
              <a:buChar char="•"/>
              <a:defRPr/>
            </a:pPr>
            <a:endParaRPr lang="en-US" altLang="zh-TW" sz="2800" b="1" dirty="0">
              <a:latin typeface="微軟正黑體" pitchFamily="34" charset="-120"/>
              <a:ea typeface="微軟正黑體" pitchFamily="34" charset="-120"/>
            </a:endParaRPr>
          </a:p>
          <a:p>
            <a:pPr fontAlgn="auto">
              <a:lnSpc>
                <a:spcPts val="3120"/>
              </a:lnSpc>
              <a:spcAft>
                <a:spcPts val="0"/>
              </a:spcAft>
              <a:buFont typeface="Arial" panose="020B0604020202020204" pitchFamily="34" charset="0"/>
              <a:buChar char="•"/>
              <a:defRPr/>
            </a:pPr>
            <a:r>
              <a:rPr lang="zh-TW" altLang="en-US" sz="11200" b="1" dirty="0">
                <a:solidFill>
                  <a:srgbClr val="FF0000"/>
                </a:solidFill>
                <a:latin typeface="微軟正黑體" pitchFamily="34" charset="-120"/>
                <a:ea typeface="微軟正黑體" pitchFamily="34" charset="-120"/>
              </a:rPr>
              <a:t>擴充志願數</a:t>
            </a:r>
            <a:endParaRPr lang="en-US" altLang="zh-TW" sz="11200" b="1" dirty="0">
              <a:solidFill>
                <a:srgbClr val="FF0000"/>
              </a:solidFill>
              <a:latin typeface="微軟正黑體" pitchFamily="34" charset="-120"/>
              <a:ea typeface="微軟正黑體" pitchFamily="34" charset="-120"/>
            </a:endParaRPr>
          </a:p>
          <a:p>
            <a:pPr marL="274320" indent="-274320" fontAlgn="auto">
              <a:lnSpc>
                <a:spcPts val="3120"/>
              </a:lnSpc>
              <a:spcAft>
                <a:spcPts val="0"/>
              </a:spcAft>
              <a:buNone/>
              <a:defRPr/>
            </a:pPr>
            <a:r>
              <a:rPr lang="en-US" altLang="zh-TW" sz="9600" dirty="0">
                <a:latin typeface="微軟正黑體" pitchFamily="34" charset="-120"/>
                <a:ea typeface="微軟正黑體" pitchFamily="34" charset="-120"/>
              </a:rPr>
              <a:t>	</a:t>
            </a:r>
            <a:r>
              <a:rPr lang="zh-TW" altLang="en-US" sz="9600" dirty="0">
                <a:latin typeface="微軟正黑體" pitchFamily="34" charset="-120"/>
                <a:ea typeface="微軟正黑體" pitchFamily="34" charset="-120"/>
              </a:rPr>
              <a:t> </a:t>
            </a:r>
            <a:r>
              <a:rPr lang="zh-TW" altLang="en-US" sz="9600" b="1" dirty="0">
                <a:latin typeface="微軟正黑體" pitchFamily="34" charset="-120"/>
                <a:ea typeface="微軟正黑體" pitchFamily="34" charset="-120"/>
              </a:rPr>
              <a:t>如學生有意選填商業經營科，可再多選填商管群中其他科系</a:t>
            </a:r>
            <a:br>
              <a:rPr lang="en-US" altLang="zh-TW" sz="9600" b="1" dirty="0">
                <a:latin typeface="微軟正黑體" pitchFamily="34" charset="-120"/>
                <a:ea typeface="微軟正黑體" pitchFamily="34" charset="-120"/>
              </a:rPr>
            </a:br>
            <a:r>
              <a:rPr lang="zh-TW" altLang="en-US" sz="9600" b="1" dirty="0">
                <a:latin typeface="微軟正黑體" pitchFamily="34" charset="-120"/>
                <a:ea typeface="微軟正黑體" pitchFamily="34" charset="-120"/>
              </a:rPr>
              <a:t> 或設計群及外語群中，較「不排斥」之科系選填</a:t>
            </a:r>
            <a:endParaRPr lang="en-US" altLang="zh-TW" sz="9600" b="1" dirty="0">
              <a:latin typeface="微軟正黑體" pitchFamily="34" charset="-120"/>
              <a:ea typeface="微軟正黑體" pitchFamily="34" charset="-120"/>
            </a:endParaRPr>
          </a:p>
          <a:p>
            <a:pPr fontAlgn="auto">
              <a:lnSpc>
                <a:spcPts val="3120"/>
              </a:lnSpc>
              <a:spcAft>
                <a:spcPts val="0"/>
              </a:spcAft>
              <a:buFont typeface="Arial" panose="020B0604020202020204" pitchFamily="34" charset="0"/>
              <a:buChar char="•"/>
              <a:defRPr/>
            </a:pPr>
            <a:r>
              <a:rPr lang="zh-TW" altLang="en-US" sz="11200" b="1" dirty="0">
                <a:solidFill>
                  <a:srgbClr val="FF0000"/>
                </a:solidFill>
                <a:latin typeface="微軟正黑體" pitchFamily="34" charset="-120"/>
                <a:ea typeface="微軟正黑體" pitchFamily="34" charset="-120"/>
              </a:rPr>
              <a:t>運用「務實志願」、「理想志願」交叉選填策略</a:t>
            </a:r>
          </a:p>
          <a:p>
            <a:pPr marL="274320" indent="-274320" fontAlgn="auto">
              <a:lnSpc>
                <a:spcPts val="3120"/>
              </a:lnSpc>
              <a:spcAft>
                <a:spcPts val="0"/>
              </a:spcAft>
              <a:buNone/>
              <a:defRPr/>
            </a:pPr>
            <a:r>
              <a:rPr lang="zh-TW" altLang="en-US" sz="9600" dirty="0">
                <a:latin typeface="微軟正黑體" pitchFamily="34" charset="-120"/>
                <a:ea typeface="微軟正黑體" pitchFamily="34" charset="-120"/>
              </a:rPr>
              <a:t>    </a:t>
            </a:r>
            <a:r>
              <a:rPr lang="zh-TW" altLang="en-US" sz="9600" b="1" dirty="0">
                <a:latin typeface="微軟正黑體" pitchFamily="34" charset="-120"/>
                <a:ea typeface="微軟正黑體" pitchFamily="34" charset="-120"/>
              </a:rPr>
              <a:t>志願序積分為第</a:t>
            </a:r>
            <a:r>
              <a:rPr lang="en-US" altLang="zh-TW" sz="9600" b="1" dirty="0">
                <a:latin typeface="微軟正黑體" pitchFamily="34" charset="-120"/>
                <a:ea typeface="微軟正黑體" pitchFamily="34" charset="-120"/>
              </a:rPr>
              <a:t>1</a:t>
            </a:r>
            <a:r>
              <a:rPr lang="zh-TW" altLang="en-US" sz="9600" b="1" dirty="0">
                <a:latin typeface="微軟正黑體" pitchFamily="34" charset="-120"/>
                <a:ea typeface="微軟正黑體" pitchFamily="34" charset="-120"/>
              </a:rPr>
              <a:t>至第</a:t>
            </a:r>
            <a:r>
              <a:rPr lang="en-US" altLang="zh-TW" sz="9600" b="1" dirty="0">
                <a:latin typeface="微軟正黑體" pitchFamily="34" charset="-120"/>
                <a:ea typeface="微軟正黑體" pitchFamily="34" charset="-120"/>
              </a:rPr>
              <a:t>20</a:t>
            </a:r>
            <a:r>
              <a:rPr lang="zh-TW" altLang="en-US" sz="9600" b="1" dirty="0">
                <a:latin typeface="微軟正黑體" pitchFamily="34" charset="-120"/>
                <a:ea typeface="微軟正黑體" pitchFamily="34" charset="-120"/>
              </a:rPr>
              <a:t>個志願序</a:t>
            </a:r>
            <a:r>
              <a:rPr lang="en-US" altLang="zh-TW" sz="9600" b="1" dirty="0">
                <a:latin typeface="微軟正黑體" pitchFamily="34" charset="-120"/>
                <a:ea typeface="微軟正黑體" pitchFamily="34" charset="-120"/>
              </a:rPr>
              <a:t>45</a:t>
            </a:r>
            <a:r>
              <a:rPr lang="zh-TW" altLang="en-US" sz="9600" b="1" dirty="0">
                <a:latin typeface="微軟正黑體" pitchFamily="34" charset="-120"/>
                <a:ea typeface="微軟正黑體" pitchFamily="34" charset="-120"/>
              </a:rPr>
              <a:t>分，第</a:t>
            </a:r>
            <a:r>
              <a:rPr lang="en-US" altLang="zh-TW" sz="9600" b="1" dirty="0">
                <a:latin typeface="微軟正黑體" pitchFamily="34" charset="-120"/>
                <a:ea typeface="微軟正黑體" pitchFamily="34" charset="-120"/>
              </a:rPr>
              <a:t>21</a:t>
            </a:r>
            <a:r>
              <a:rPr lang="zh-TW" altLang="en-US" sz="9600" b="1" dirty="0">
                <a:latin typeface="微軟正黑體" pitchFamily="34" charset="-120"/>
                <a:ea typeface="微軟正黑體" pitchFamily="34" charset="-120"/>
              </a:rPr>
              <a:t>志願序後為</a:t>
            </a:r>
            <a:r>
              <a:rPr lang="en-US" altLang="zh-TW" sz="9600" b="1" dirty="0">
                <a:latin typeface="微軟正黑體" pitchFamily="34" charset="-120"/>
                <a:ea typeface="微軟正黑體" pitchFamily="34" charset="-120"/>
              </a:rPr>
              <a:t>44</a:t>
            </a:r>
            <a:r>
              <a:rPr lang="zh-TW" altLang="en-US" sz="9600" b="1" dirty="0">
                <a:latin typeface="微軟正黑體" pitchFamily="34" charset="-120"/>
                <a:ea typeface="微軟正黑體" pitchFamily="34" charset="-120"/>
              </a:rPr>
              <a:t>分，因此前</a:t>
            </a:r>
            <a:r>
              <a:rPr lang="en-US" altLang="zh-TW" sz="9600" b="1" dirty="0">
                <a:latin typeface="微軟正黑體" pitchFamily="34" charset="-120"/>
                <a:ea typeface="微軟正黑體" pitchFamily="34" charset="-120"/>
              </a:rPr>
              <a:t>20</a:t>
            </a:r>
            <a:r>
              <a:rPr lang="zh-TW" altLang="en-US" sz="9600" b="1" dirty="0">
                <a:latin typeface="微軟正黑體" pitchFamily="34" charset="-120"/>
                <a:ea typeface="微軟正黑體" pitchFamily="34" charset="-120"/>
              </a:rPr>
              <a:t>個志願序中可依學生考量， 將務實及理想志願交替選填， 例如 </a:t>
            </a:r>
            <a:r>
              <a:rPr lang="en-US" altLang="zh-TW" sz="9600" b="1" dirty="0">
                <a:latin typeface="微軟正黑體" pitchFamily="34" charset="-120"/>
                <a:ea typeface="微軟正黑體" pitchFamily="34" charset="-120"/>
              </a:rPr>
              <a:t>:</a:t>
            </a:r>
            <a:r>
              <a:rPr lang="zh-TW" altLang="en-US" sz="9600" b="1" dirty="0">
                <a:latin typeface="微軟正黑體" pitchFamily="34" charset="-120"/>
                <a:ea typeface="微軟正黑體" pitchFamily="34" charset="-120"/>
              </a:rPr>
              <a:t> </a:t>
            </a:r>
            <a:r>
              <a:rPr lang="zh-TW" altLang="en-US" sz="9600" b="1" u="sng" dirty="0">
                <a:latin typeface="微軟正黑體" pitchFamily="34" charset="-120"/>
                <a:ea typeface="微軟正黑體" pitchFamily="34" charset="-120"/>
              </a:rPr>
              <a:t>理想、務實、務實、理想、務實</a:t>
            </a:r>
            <a:r>
              <a:rPr lang="en-US" altLang="zh-TW" sz="9600" b="1" u="sng" dirty="0">
                <a:latin typeface="微軟正黑體" pitchFamily="34" charset="-120"/>
                <a:ea typeface="微軟正黑體" pitchFamily="34" charset="-120"/>
              </a:rPr>
              <a:t>…</a:t>
            </a:r>
            <a:r>
              <a:rPr lang="zh-TW" altLang="en-US" sz="9600" b="1" dirty="0">
                <a:latin typeface="微軟正黑體" pitchFamily="34" charset="-120"/>
                <a:ea typeface="微軟正黑體" pitchFamily="34" charset="-120"/>
              </a:rPr>
              <a:t>等填寫方式</a:t>
            </a:r>
            <a:endParaRPr lang="en-US" altLang="zh-TW" sz="9600" b="1" dirty="0">
              <a:latin typeface="微軟正黑體" pitchFamily="34" charset="-120"/>
              <a:ea typeface="微軟正黑體" pitchFamily="34" charset="-120"/>
            </a:endParaRPr>
          </a:p>
          <a:p>
            <a:pPr fontAlgn="auto">
              <a:lnSpc>
                <a:spcPts val="3120"/>
              </a:lnSpc>
              <a:spcAft>
                <a:spcPts val="0"/>
              </a:spcAft>
              <a:buFont typeface="Arial" panose="020B0604020202020204" pitchFamily="34" charset="0"/>
              <a:buChar char="•"/>
              <a:defRPr/>
            </a:pPr>
            <a:r>
              <a:rPr lang="zh-TW" altLang="en-US" sz="11200" b="1" dirty="0">
                <a:solidFill>
                  <a:srgbClr val="FF0000"/>
                </a:solidFill>
                <a:latin typeface="微軟正黑體" pitchFamily="34" charset="-120"/>
                <a:ea typeface="微軟正黑體" pitchFamily="34" charset="-120"/>
              </a:rPr>
              <a:t>高職同校同一職群科系連續選填視為同一志願序</a:t>
            </a:r>
            <a:endParaRPr lang="en-US" altLang="zh-TW" sz="11200" b="1" dirty="0">
              <a:solidFill>
                <a:srgbClr val="FF0000"/>
              </a:solidFill>
              <a:latin typeface="微軟正黑體" pitchFamily="34" charset="-120"/>
              <a:ea typeface="微軟正黑體" pitchFamily="34" charset="-120"/>
            </a:endParaRPr>
          </a:p>
          <a:p>
            <a:pPr marL="0" indent="0" fontAlgn="auto">
              <a:lnSpc>
                <a:spcPts val="3120"/>
              </a:lnSpc>
              <a:spcAft>
                <a:spcPts val="0"/>
              </a:spcAft>
              <a:buNone/>
              <a:defRPr/>
            </a:pPr>
            <a:r>
              <a:rPr lang="zh-TW" altLang="en-US" sz="11200" b="1" dirty="0">
                <a:latin typeface="微軟正黑體" pitchFamily="34" charset="-120"/>
                <a:ea typeface="微軟正黑體" pitchFamily="34" charset="-120"/>
              </a:rPr>
              <a:t>    </a:t>
            </a:r>
            <a:r>
              <a:rPr lang="zh-TW" altLang="en-US" sz="9600" b="1" dirty="0">
                <a:latin typeface="微軟正黑體" pitchFamily="34" charset="-120"/>
                <a:ea typeface="微軟正黑體" pitchFamily="34" charset="-120"/>
              </a:rPr>
              <a:t>可將同校同一職群科系連續選填，以增加錄取該校機會</a:t>
            </a:r>
            <a:endParaRPr lang="zh-TW" altLang="en-US" sz="11200" b="1"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endParaRPr lang="en-US" altLang="zh-TW" sz="2400" dirty="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2010094642"/>
              </p:ext>
            </p:extLst>
          </p:nvPr>
        </p:nvGraphicFramePr>
        <p:xfrm>
          <a:off x="0" y="-99392"/>
          <a:ext cx="914400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79</a:t>
            </a:fld>
            <a:endParaRPr lang="zh-TW" altLang="en-US">
              <a:solidFill>
                <a:prstClr val="black">
                  <a:tint val="75000"/>
                </a:prstClr>
              </a:solidFill>
            </a:endParaRPr>
          </a:p>
        </p:txBody>
      </p:sp>
      <p:pic>
        <p:nvPicPr>
          <p:cNvPr id="6" name="圖片 5">
            <a:extLst>
              <a:ext uri="{FF2B5EF4-FFF2-40B4-BE49-F238E27FC236}">
                <a16:creationId xmlns:a16="http://schemas.microsoft.com/office/drawing/2014/main" id="{25266E15-04EF-49B8-ADE2-92F2EA7F7AD7}"/>
              </a:ext>
            </a:extLst>
          </p:cNvPr>
          <p:cNvPicPr>
            <a:picLocks noChangeAspect="1"/>
          </p:cNvPicPr>
          <p:nvPr/>
        </p:nvPicPr>
        <p:blipFill>
          <a:blip r:embed="rId7"/>
          <a:stretch>
            <a:fillRect/>
          </a:stretch>
        </p:blipFill>
        <p:spPr>
          <a:xfrm>
            <a:off x="231272" y="1420679"/>
            <a:ext cx="8681456" cy="4419983"/>
          </a:xfrm>
          <a:prstGeom prst="rect">
            <a:avLst/>
          </a:prstGeom>
        </p:spPr>
      </p:pic>
    </p:spTree>
    <p:extLst>
      <p:ext uri="{BB962C8B-B14F-4D97-AF65-F5344CB8AC3E}">
        <p14:creationId xmlns:p14="http://schemas.microsoft.com/office/powerpoint/2010/main" val="127719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8</a:t>
            </a:fld>
            <a:endParaRPr lang="zh-TW" altLang="en-US" dirty="0"/>
          </a:p>
        </p:txBody>
      </p:sp>
      <p:sp>
        <p:nvSpPr>
          <p:cNvPr id="6" name="標題 3"/>
          <p:cNvSpPr txBox="1">
            <a:spLocks/>
          </p:cNvSpPr>
          <p:nvPr/>
        </p:nvSpPr>
        <p:spPr bwMode="auto">
          <a:xfrm>
            <a:off x="0" y="0"/>
            <a:ext cx="9144000" cy="830057"/>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800" b="1" dirty="0">
                <a:solidFill>
                  <a:schemeClr val="bg1"/>
                </a:solidFill>
                <a:latin typeface="微軟正黑體" pitchFamily="34" charset="-120"/>
                <a:ea typeface="微軟正黑體" pitchFamily="34" charset="-120"/>
              </a:rPr>
              <a:t>國中教育會考注意事項</a:t>
            </a:r>
          </a:p>
        </p:txBody>
      </p:sp>
      <p:sp>
        <p:nvSpPr>
          <p:cNvPr id="3" name="圓角矩形 2"/>
          <p:cNvSpPr/>
          <p:nvPr/>
        </p:nvSpPr>
        <p:spPr>
          <a:xfrm>
            <a:off x="293923" y="1197392"/>
            <a:ext cx="8613935" cy="720080"/>
          </a:xfrm>
          <a:prstGeom prst="roundRect">
            <a:avLst/>
          </a:prstGeom>
          <a:solidFill>
            <a:schemeClr val="tx2">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會考為</a:t>
            </a:r>
            <a:r>
              <a:rPr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檢定</a:t>
            </a:r>
            <a:r>
              <a:rPr lang="zh-TW" altLang="en-US" sz="2600" b="1" dirty="0">
                <a:solidFill>
                  <a:schemeClr val="bg1"/>
                </a:solidFill>
                <a:latin typeface="微軟正黑體" panose="020B0604030504040204" pitchFamily="34" charset="-120"/>
                <a:ea typeface="微軟正黑體" panose="020B0604030504040204" pitchFamily="34" charset="-120"/>
              </a:rPr>
              <a:t>國中三年學力而設計，每位同學均須參加</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2636" y="2155217"/>
            <a:ext cx="8613934" cy="735776"/>
          </a:xfrm>
          <a:prstGeom prst="roundRect">
            <a:avLst/>
          </a:prstGeom>
          <a:solidFill>
            <a:schemeClr val="tx2">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itchFamily="34" charset="-120"/>
                <a:ea typeface="微軟正黑體" pitchFamily="34" charset="-120"/>
              </a:rPr>
              <a:t>免報名費，採集中考場測驗，</a:t>
            </a:r>
            <a:r>
              <a:rPr lang="zh-TW" altLang="zh-TW" sz="2600" b="1" dirty="0">
                <a:solidFill>
                  <a:schemeClr val="bg1"/>
                </a:solidFill>
                <a:latin typeface="微軟正黑體" pitchFamily="34" charset="-120"/>
                <a:ea typeface="微軟正黑體" pitchFamily="34" charset="-120"/>
              </a:rPr>
              <a:t>試場全面開放</a:t>
            </a:r>
            <a:r>
              <a:rPr lang="zh-TW" altLang="en-US" sz="2600" b="1" dirty="0">
                <a:solidFill>
                  <a:schemeClr val="bg1"/>
                </a:solidFill>
                <a:latin typeface="微軟正黑體" pitchFamily="34" charset="-120"/>
                <a:ea typeface="微軟正黑體" pitchFamily="34" charset="-120"/>
              </a:rPr>
              <a:t>冷氣服務</a:t>
            </a:r>
            <a:endParaRPr lang="en-US" altLang="zh-TW" sz="2600" b="1" dirty="0">
              <a:solidFill>
                <a:schemeClr val="bg1"/>
              </a:solidFill>
              <a:latin typeface="微軟正黑體" pitchFamily="34" charset="-120"/>
              <a:ea typeface="微軟正黑體" pitchFamily="34" charset="-120"/>
            </a:endParaRPr>
          </a:p>
        </p:txBody>
      </p:sp>
      <p:sp>
        <p:nvSpPr>
          <p:cNvPr id="8" name="圓角矩形 7"/>
          <p:cNvSpPr/>
          <p:nvPr/>
        </p:nvSpPr>
        <p:spPr>
          <a:xfrm>
            <a:off x="265033" y="3051337"/>
            <a:ext cx="8613934" cy="830057"/>
          </a:xfrm>
          <a:prstGeom prst="roundRect">
            <a:avLst/>
          </a:prstGeom>
          <a:solidFill>
            <a:schemeClr val="tx2">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zh-TW" sz="2600" b="1" dirty="0">
                <a:solidFill>
                  <a:schemeClr val="bg1"/>
                </a:solidFill>
                <a:latin typeface="微軟正黑體" pitchFamily="34" charset="-120"/>
                <a:ea typeface="微軟正黑體" pitchFamily="34" charset="-120"/>
              </a:rPr>
              <a:t>身心障礙</a:t>
            </a:r>
            <a:r>
              <a:rPr lang="zh-TW" altLang="en-US" sz="2600" b="1" dirty="0">
                <a:solidFill>
                  <a:schemeClr val="bg1"/>
                </a:solidFill>
                <a:latin typeface="微軟正黑體" pitchFamily="34" charset="-120"/>
                <a:ea typeface="微軟正黑體" pitchFamily="34" charset="-120"/>
              </a:rPr>
              <a:t>、突發傷病或懷孕學生可申請特殊試場應</a:t>
            </a:r>
            <a:r>
              <a:rPr lang="zh-TW" altLang="zh-TW" sz="2600" b="1" dirty="0">
                <a:solidFill>
                  <a:schemeClr val="bg1"/>
                </a:solidFill>
                <a:latin typeface="微軟正黑體" pitchFamily="34" charset="-120"/>
                <a:ea typeface="微軟正黑體" pitchFamily="34" charset="-120"/>
              </a:rPr>
              <a:t>考服務</a:t>
            </a:r>
            <a:endParaRPr lang="zh-TW" altLang="en-US" sz="2600" b="1" dirty="0">
              <a:solidFill>
                <a:schemeClr val="bg1"/>
              </a:solidFill>
              <a:latin typeface="微軟正黑體" pitchFamily="34" charset="-120"/>
              <a:ea typeface="微軟正黑體" pitchFamily="34" charset="-120"/>
            </a:endParaRPr>
          </a:p>
        </p:txBody>
      </p:sp>
      <p:sp>
        <p:nvSpPr>
          <p:cNvPr id="9" name="圓角矩形 8"/>
          <p:cNvSpPr/>
          <p:nvPr/>
        </p:nvSpPr>
        <p:spPr>
          <a:xfrm>
            <a:off x="293052" y="4022230"/>
            <a:ext cx="8585914" cy="1134962"/>
          </a:xfrm>
          <a:prstGeom prst="roundRect">
            <a:avLst/>
          </a:prstGeom>
          <a:solidFill>
            <a:schemeClr val="tx2">
              <a:lumMod val="75000"/>
            </a:schemeClr>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試場一般違規採計點，每記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a:t>
            </a:r>
            <a:endParaRPr lang="en-US" altLang="zh-TW" sz="2600" b="1" dirty="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a:solidFill>
                  <a:schemeClr val="bg1"/>
                </a:solidFill>
                <a:latin typeface="微軟正黑體" panose="020B0604030504040204" pitchFamily="34" charset="-120"/>
                <a:ea typeface="微軟正黑體" panose="020B0604030504040204" pitchFamily="34" charset="-120"/>
              </a:rPr>
              <a:t>(</a:t>
            </a:r>
            <a:r>
              <a:rPr lang="zh-TW" altLang="en-US" sz="2600" b="1" dirty="0">
                <a:solidFill>
                  <a:schemeClr val="bg1"/>
                </a:solidFill>
                <a:latin typeface="微軟正黑體" panose="020B0604030504040204" pitchFamily="34" charset="-120"/>
                <a:ea typeface="微軟正黑體" panose="020B0604030504040204" pitchFamily="34" charset="-120"/>
              </a:rPr>
              <a:t>彰化區每記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點扣會考總積分</a:t>
            </a:r>
            <a:r>
              <a:rPr lang="en-US" altLang="zh-TW" sz="2600" b="1" dirty="0">
                <a:solidFill>
                  <a:schemeClr val="bg1"/>
                </a:solidFill>
                <a:latin typeface="微軟正黑體" panose="020B0604030504040204" pitchFamily="34" charset="-120"/>
                <a:ea typeface="微軟正黑體" panose="020B0604030504040204" pitchFamily="34" charset="-120"/>
              </a:rPr>
              <a:t>0.45</a:t>
            </a:r>
            <a:r>
              <a:rPr lang="zh-TW" altLang="en-US" sz="2600" b="1" dirty="0">
                <a:solidFill>
                  <a:schemeClr val="bg1"/>
                </a:solidFill>
                <a:latin typeface="微軟正黑體" panose="020B0604030504040204" pitchFamily="34" charset="-120"/>
                <a:ea typeface="微軟正黑體" panose="020B0604030504040204" pitchFamily="34" charset="-120"/>
              </a:rPr>
              <a:t>分，五專則為</a:t>
            </a:r>
            <a:r>
              <a:rPr lang="en-US" altLang="zh-TW" sz="2600" b="1" dirty="0">
                <a:solidFill>
                  <a:schemeClr val="bg1"/>
                </a:solidFill>
                <a:latin typeface="微軟正黑體" panose="020B0604030504040204" pitchFamily="34" charset="-120"/>
                <a:ea typeface="微軟正黑體" panose="020B0604030504040204" pitchFamily="34" charset="-120"/>
              </a:rPr>
              <a:t>0.15</a:t>
            </a:r>
            <a:r>
              <a:rPr lang="zh-TW" altLang="en-US" sz="2600" b="1" dirty="0">
                <a:solidFill>
                  <a:schemeClr val="bg1"/>
                </a:solidFill>
                <a:latin typeface="微軟正黑體" panose="020B0604030504040204" pitchFamily="34" charset="-120"/>
                <a:ea typeface="微軟正黑體" panose="020B0604030504040204" pitchFamily="34" charset="-120"/>
              </a:rPr>
              <a:t>分</a:t>
            </a:r>
            <a:r>
              <a:rPr lang="en-US" altLang="zh-TW" sz="2600" b="1" dirty="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293052" y="5385620"/>
            <a:ext cx="8585915" cy="942101"/>
          </a:xfrm>
          <a:prstGeom prst="round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會考考題為難易適中，每一位學生皆由基礎等級出發，再努力一點，即可達精熟水準</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5919705"/>
            <a:ext cx="4022356" cy="8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926" y="3754561"/>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a:extLst>
              <a:ext uri="{FF2B5EF4-FFF2-40B4-BE49-F238E27FC236}">
                <a16:creationId xmlns:a16="http://schemas.microsoft.com/office/drawing/2014/main" id="{2023DDB5-3F45-4A8A-BF24-27BA0705AF9B}"/>
              </a:ext>
            </a:extLst>
          </p:cNvPr>
          <p:cNvGrpSpPr/>
          <p:nvPr/>
        </p:nvGrpSpPr>
        <p:grpSpPr>
          <a:xfrm>
            <a:off x="1475656" y="1340768"/>
            <a:ext cx="7200900" cy="4546588"/>
            <a:chOff x="1187450" y="1938338"/>
            <a:chExt cx="7200900" cy="4546588"/>
          </a:xfrm>
        </p:grpSpPr>
        <p:sp>
          <p:nvSpPr>
            <p:cNvPr id="31" name="矩形 30"/>
            <p:cNvSpPr/>
            <p:nvPr/>
          </p:nvSpPr>
          <p:spPr>
            <a:xfrm>
              <a:off x="1187450" y="2501029"/>
              <a:ext cx="1300163" cy="1015663"/>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課程特色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20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升學進路</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以</a:t>
              </a:r>
              <a:r>
                <a:rPr lang="zh-CN" altLang="en-US" b="1" dirty="0">
                  <a:solidFill>
                    <a:srgbClr val="FF0000"/>
                  </a:solidFill>
                  <a:latin typeface="微軟正黑體"/>
                  <a:ea typeface="微軟正黑體"/>
                  <a:cs typeface="微軟正黑體"/>
                </a:rPr>
                <a:t>專門技術</a:t>
              </a:r>
              <a:r>
                <a:rPr lang="zh-CN" altLang="en-US" b="1" dirty="0">
                  <a:latin typeface="微軟正黑體"/>
                  <a:ea typeface="微軟正黑體"/>
                  <a:cs typeface="微軟正黑體"/>
                </a:rPr>
                <a:t>為導向</a:t>
              </a:r>
              <a:endParaRPr lang="en-US" altLang="zh-CN"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著重務實技術方面的專業實作實習課程</a:t>
              </a:r>
              <a:r>
                <a:rPr lang="en-US" altLang="zh-TW" b="1" dirty="0">
                  <a:latin typeface="微軟正黑體"/>
                  <a:ea typeface="微軟正黑體"/>
                  <a:cs typeface="微軟正黑體"/>
                </a:rPr>
                <a:t>〈</a:t>
              </a:r>
              <a:r>
                <a:rPr lang="zh-CN" altLang="en-US" b="1" dirty="0">
                  <a:latin typeface="微軟正黑體"/>
                  <a:ea typeface="微軟正黑體"/>
                  <a:cs typeface="微軟正黑體"/>
                </a:rPr>
                <a:t>如</a:t>
              </a:r>
              <a:r>
                <a:rPr lang="zh-TW" altLang="en-US" b="1" dirty="0">
                  <a:latin typeface="微軟正黑體"/>
                  <a:ea typeface="微軟正黑體"/>
                  <a:cs typeface="微軟正黑體"/>
                </a:rPr>
                <a:t>：</a:t>
              </a:r>
              <a:r>
                <a:rPr lang="zh-CN" altLang="en-US" b="1" dirty="0">
                  <a:latin typeface="微軟正黑體"/>
                  <a:ea typeface="微軟正黑體"/>
                  <a:cs typeface="微軟正黑體"/>
                </a:rPr>
                <a:t>實務專題、實習課程</a:t>
              </a:r>
              <a:r>
                <a:rPr lang="en-US" altLang="zh-TW" b="1" dirty="0">
                  <a:latin typeface="微軟正黑體"/>
                  <a:ea typeface="微軟正黑體"/>
                  <a:cs typeface="微軟正黑體"/>
                </a:rPr>
                <a:t>〉</a:t>
              </a:r>
              <a:endParaRPr lang="en-US" altLang="zh-CN" sz="900" b="1"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以學術</a:t>
              </a:r>
              <a:r>
                <a:rPr lang="zh-TW" altLang="en-US" b="1" dirty="0">
                  <a:latin typeface="微軟正黑體"/>
                  <a:ea typeface="微軟正黑體"/>
                  <a:cs typeface="微軟正黑體"/>
                </a:rPr>
                <a:t>知能</a:t>
              </a:r>
              <a:r>
                <a:rPr lang="zh-CN" altLang="en-US" b="1" dirty="0">
                  <a:latin typeface="微軟正黑體"/>
                  <a:ea typeface="微軟正黑體"/>
                  <a:cs typeface="微軟正黑體"/>
                </a:rPr>
                <a:t>為導向</a:t>
              </a:r>
              <a:endParaRPr lang="en-US" altLang="zh-CN"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著重基礎知識學科課程</a:t>
              </a:r>
              <a:r>
                <a:rPr lang="en-US" altLang="zh-TW" b="1" dirty="0">
                  <a:latin typeface="微軟正黑體"/>
                  <a:ea typeface="微軟正黑體"/>
                  <a:cs typeface="微軟正黑體"/>
                </a:rPr>
                <a:t>〈</a:t>
              </a:r>
              <a:r>
                <a:rPr lang="zh-CN" altLang="en-US" b="1" dirty="0">
                  <a:latin typeface="微軟正黑體"/>
                  <a:ea typeface="微軟正黑體"/>
                  <a:cs typeface="微軟正黑體"/>
                </a:rPr>
                <a:t>如</a:t>
              </a:r>
              <a:r>
                <a:rPr lang="zh-TW" altLang="en-US" b="1" dirty="0">
                  <a:latin typeface="微軟正黑體"/>
                  <a:ea typeface="微軟正黑體"/>
                  <a:cs typeface="微軟正黑體"/>
                </a:rPr>
                <a:t>：</a:t>
              </a:r>
              <a:r>
                <a:rPr lang="zh-CN" altLang="en-US" b="1" dirty="0">
                  <a:latin typeface="微軟正黑體"/>
                  <a:ea typeface="微軟正黑體"/>
                  <a:cs typeface="微軟正黑體"/>
                </a:rPr>
                <a:t>國、英、數、理、地理、歷史、生物等</a:t>
              </a:r>
              <a:r>
                <a:rPr lang="en-US" altLang="zh-TW" b="1" dirty="0">
                  <a:latin typeface="微軟正黑體"/>
                  <a:ea typeface="微軟正黑體"/>
                  <a:cs typeface="微軟正黑體"/>
                </a:rPr>
                <a:t>〉</a:t>
              </a:r>
              <a:endParaRPr lang="en-US" altLang="zh-CN" b="1"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b="1" dirty="0">
                  <a:solidFill>
                    <a:srgbClr val="FF0000"/>
                  </a:solidFill>
                  <a:latin typeface="微軟正黑體"/>
                  <a:ea typeface="微軟正黑體"/>
                  <a:cs typeface="微軟正黑體"/>
                </a:rPr>
                <a:t>操作性向強</a:t>
              </a:r>
              <a:endParaRPr lang="en-US" altLang="zh-CN" b="1"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喜歡動手實際操作</a:t>
              </a:r>
              <a:endParaRPr lang="zh-TW" altLang="en-US" b="1"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學術性向強</a:t>
              </a:r>
              <a:endParaRPr lang="en-US" altLang="zh-CN"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對學術研究興趣較濃</a:t>
              </a:r>
              <a:endParaRPr lang="en-US" altLang="zh-CN"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b="1"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b="1" dirty="0">
                  <a:latin typeface="微軟正黑體"/>
                  <a:ea typeface="微軟正黑體"/>
                  <a:cs typeface="微軟正黑體"/>
                </a:rPr>
                <a:t>以</a:t>
              </a:r>
              <a:r>
                <a:rPr lang="zh-TW" altLang="en-US" b="1" dirty="0">
                  <a:solidFill>
                    <a:srgbClr val="FF0000"/>
                  </a:solidFill>
                  <a:latin typeface="微軟正黑體"/>
                  <a:ea typeface="微軟正黑體"/>
                  <a:cs typeface="微軟正黑體"/>
                </a:rPr>
                <a:t>科技大學</a:t>
              </a:r>
              <a:r>
                <a:rPr lang="zh-TW" altLang="en-US" b="1" dirty="0">
                  <a:latin typeface="微軟正黑體"/>
                  <a:ea typeface="微軟正黑體"/>
                  <a:cs typeface="微軟正黑體"/>
                </a:rPr>
                <a:t>、技術學院、二專為主</a:t>
              </a:r>
              <a:endParaRPr lang="en-US" altLang="zh-TW" b="1" dirty="0">
                <a:latin typeface="微軟正黑體"/>
                <a:ea typeface="微軟正黑體"/>
                <a:cs typeface="微軟正黑體"/>
              </a:endParaRPr>
            </a:p>
            <a:p>
              <a:pPr marL="171450" indent="-171450">
                <a:buFont typeface="Arial" pitchFamily="34" charset="0"/>
                <a:buChar char="•"/>
                <a:defRPr/>
              </a:pPr>
              <a:r>
                <a:rPr lang="zh-TW" altLang="en-US" b="1" dirty="0">
                  <a:latin typeface="微軟正黑體"/>
                  <a:ea typeface="微軟正黑體"/>
                  <a:cs typeface="微軟正黑體"/>
                </a:rPr>
                <a:t>一般大學為輔</a:t>
              </a: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b="1" dirty="0">
                  <a:latin typeface="微軟正黑體"/>
                  <a:ea typeface="微軟正黑體"/>
                  <a:cs typeface="微軟正黑體"/>
                </a:rPr>
                <a:t>以一般大學為主</a:t>
              </a:r>
              <a:endParaRPr lang="en-US" altLang="zh-TW" b="1" dirty="0">
                <a:latin typeface="微軟正黑體"/>
                <a:ea typeface="微軟正黑體"/>
                <a:cs typeface="微軟正黑體"/>
              </a:endParaRPr>
            </a:p>
            <a:p>
              <a:pPr marL="171450" indent="-171450">
                <a:buFont typeface="Arial" pitchFamily="34" charset="0"/>
                <a:buChar char="•"/>
                <a:defRPr/>
              </a:pPr>
              <a:r>
                <a:rPr lang="zh-TW" altLang="en-US" b="1" dirty="0">
                  <a:latin typeface="微軟正黑體"/>
                  <a:ea typeface="微軟正黑體"/>
                  <a:cs typeface="微軟正黑體"/>
                </a:rPr>
                <a:t>科技大學、技術學院、二專為輔</a:t>
              </a:r>
              <a:endParaRPr lang="en-US" altLang="zh-CN" b="1"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latin typeface="微軟正黑體" pitchFamily="34" charset="-120"/>
                  <a:ea typeface="微軟正黑體" pitchFamily="34" charset="-120"/>
                </a:rPr>
                <a:t>類別</a:t>
              </a:r>
              <a:r>
                <a:rPr lang="en-US" altLang="zh-TW" sz="1800" b="1" dirty="0">
                  <a:latin typeface="微軟正黑體" pitchFamily="34" charset="-120"/>
                  <a:ea typeface="微軟正黑體" pitchFamily="34" charset="-120"/>
                </a:rPr>
                <a:t>/</a:t>
              </a:r>
              <a:r>
                <a:rPr lang="zh-TW" altLang="en-US" sz="1800" b="1" dirty="0">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技高</a:t>
              </a:r>
              <a:r>
                <a:rPr lang="zh-TW" altLang="en-US" sz="1800" b="1" dirty="0">
                  <a:solidFill>
                    <a:schemeClr val="bg1"/>
                  </a:solidFill>
                  <a:latin typeface="新細明體"/>
                  <a:ea typeface="新細明體"/>
                </a:rPr>
                <a:t>、</a:t>
              </a:r>
              <a:r>
                <a:rPr lang="zh-TW" altLang="en-US" sz="1800" b="1" dirty="0">
                  <a:solidFill>
                    <a:schemeClr val="bg1"/>
                  </a:solidFill>
                  <a:latin typeface="微軟正黑體" pitchFamily="34" charset="-120"/>
                  <a:ea typeface="微軟正黑體" pitchFamily="34" charset="-120"/>
                </a:rPr>
                <a:t>五專</a:t>
              </a: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普通高中</a:t>
              </a:r>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較強的</a:t>
              </a:r>
              <a:r>
                <a:rPr lang="zh-CN" altLang="en-US" b="1" dirty="0">
                  <a:solidFill>
                    <a:srgbClr val="FF0000"/>
                  </a:solidFill>
                  <a:latin typeface="微軟正黑體"/>
                  <a:ea typeface="微軟正黑體"/>
                  <a:cs typeface="微軟正黑體"/>
                </a:rPr>
                <a:t>實務及技術能力</a:t>
              </a:r>
              <a:endParaRPr lang="en-US" altLang="zh-CN" b="1"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所學和</a:t>
              </a:r>
              <a:r>
                <a:rPr lang="zh-CN" altLang="en-US" b="1" dirty="0">
                  <a:solidFill>
                    <a:srgbClr val="FF0000"/>
                  </a:solidFill>
                  <a:latin typeface="微軟正黑體"/>
                  <a:ea typeface="微軟正黑體"/>
                  <a:cs typeface="微軟正黑體"/>
                </a:rPr>
                <a:t>職場所需能力接軌</a:t>
              </a:r>
              <a:endParaRPr lang="en-US" altLang="zh-CN" b="1"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b="1"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b="1" dirty="0" err="1">
                  <a:latin typeface="微軟正黑體"/>
                  <a:ea typeface="微軟正黑體"/>
                  <a:cs typeface="微軟正黑體"/>
                </a:rPr>
                <a:t>偏具知識型工作知能</a:t>
              </a:r>
              <a:endParaRPr lang="en-US" altLang="zh-CN" b="1"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b="1" dirty="0" err="1">
                  <a:latin typeface="微軟正黑體"/>
                  <a:ea typeface="微軟正黑體"/>
                  <a:cs typeface="微軟正黑體"/>
                </a:rPr>
                <a:t>基礎學科強、實務職能較弱</a:t>
              </a:r>
              <a:endParaRPr lang="en-US" altLang="zh-CN" b="1" dirty="0">
                <a:latin typeface="微軟正黑體"/>
                <a:ea typeface="微軟正黑體"/>
                <a:cs typeface="微軟正黑體"/>
              </a:endParaRPr>
            </a:p>
          </p:txBody>
        </p:sp>
      </p:grpSp>
      <p:graphicFrame>
        <p:nvGraphicFramePr>
          <p:cNvPr id="36" name="資料庫圖表 35">
            <a:extLst>
              <a:ext uri="{FF2B5EF4-FFF2-40B4-BE49-F238E27FC236}">
                <a16:creationId xmlns:a16="http://schemas.microsoft.com/office/drawing/2014/main" id="{759F209B-BA86-492E-8256-DF57106A08B2}"/>
              </a:ext>
            </a:extLst>
          </p:cNvPr>
          <p:cNvGraphicFramePr/>
          <p:nvPr>
            <p:extLst>
              <p:ext uri="{D42A27DB-BD31-4B8C-83A1-F6EECF244321}">
                <p14:modId xmlns:p14="http://schemas.microsoft.com/office/powerpoint/2010/main" val="2782948481"/>
              </p:ext>
            </p:extLst>
          </p:nvPr>
        </p:nvGraphicFramePr>
        <p:xfrm>
          <a:off x="21632" y="-5941"/>
          <a:ext cx="9144000"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011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3034199894"/>
              </p:ext>
            </p:extLst>
          </p:nvPr>
        </p:nvGraphicFramePr>
        <p:xfrm>
          <a:off x="0" y="4222"/>
          <a:ext cx="9144000" cy="904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extLst>
              <p:ext uri="{D42A27DB-BD31-4B8C-83A1-F6EECF244321}">
                <p14:modId xmlns:p14="http://schemas.microsoft.com/office/powerpoint/2010/main" val="3171827510"/>
              </p:ext>
            </p:extLst>
          </p:nvPr>
        </p:nvGraphicFramePr>
        <p:xfrm>
          <a:off x="755576" y="1573128"/>
          <a:ext cx="8388424"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625208" y="5652606"/>
            <a:ext cx="2133600" cy="365125"/>
          </a:xfrm>
        </p:spPr>
        <p:txBody>
          <a:bodyPr/>
          <a:lstStyle/>
          <a:p>
            <a:pPr>
              <a:defRPr/>
            </a:pPr>
            <a:fld id="{B0E7D0FD-EE13-44ED-ACB2-D7993CD41914}" type="slidenum">
              <a:rPr lang="zh-TW" altLang="en-US" smtClean="0">
                <a:solidFill>
                  <a:prstClr val="black">
                    <a:tint val="75000"/>
                  </a:prstClr>
                </a:solidFill>
              </a:rPr>
              <a:pPr>
                <a:defRPr/>
              </a:pPr>
              <a:t>81</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694111226"/>
              </p:ext>
            </p:extLst>
          </p:nvPr>
        </p:nvGraphicFramePr>
        <p:xfrm>
          <a:off x="467544" y="1700808"/>
          <a:ext cx="8229600" cy="4413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199929"/>
            <a:ext cx="2390775" cy="1914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82</a:t>
            </a:fld>
            <a:endParaRPr lang="zh-TW" altLang="en-US">
              <a:solidFill>
                <a:prstClr val="black">
                  <a:tint val="75000"/>
                </a:prstClr>
              </a:solidFill>
            </a:endParaRPr>
          </a:p>
        </p:txBody>
      </p:sp>
      <p:grpSp>
        <p:nvGrpSpPr>
          <p:cNvPr id="7" name="群組 6">
            <a:extLst>
              <a:ext uri="{FF2B5EF4-FFF2-40B4-BE49-F238E27FC236}">
                <a16:creationId xmlns:a16="http://schemas.microsoft.com/office/drawing/2014/main" id="{93CEC292-C47C-4D61-BC24-4D5F7DD672D1}"/>
              </a:ext>
            </a:extLst>
          </p:cNvPr>
          <p:cNvGrpSpPr/>
          <p:nvPr/>
        </p:nvGrpSpPr>
        <p:grpSpPr>
          <a:xfrm>
            <a:off x="1672" y="-2884"/>
            <a:ext cx="9144000" cy="1344505"/>
            <a:chOff x="486882" y="-1"/>
            <a:chExt cx="7742717" cy="1584175"/>
          </a:xfrm>
        </p:grpSpPr>
        <p:sp>
          <p:nvSpPr>
            <p:cNvPr id="8" name="矩形 7">
              <a:extLst>
                <a:ext uri="{FF2B5EF4-FFF2-40B4-BE49-F238E27FC236}">
                  <a16:creationId xmlns:a16="http://schemas.microsoft.com/office/drawing/2014/main" id="{7EF6201E-9785-4B1D-9904-2B7EFFC61E34}"/>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矩形 8">
              <a:extLst>
                <a:ext uri="{FF2B5EF4-FFF2-40B4-BE49-F238E27FC236}">
                  <a16:creationId xmlns:a16="http://schemas.microsoft.com/office/drawing/2014/main" id="{4CB99478-7F78-4FAA-BE5A-86FAAEDBCA64}"/>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a:lnSpc>
                  <a:spcPct val="90000"/>
                </a:lnSpc>
                <a:spcBef>
                  <a:spcPct val="0"/>
                </a:spcBef>
                <a:spcAft>
                  <a:spcPct val="35000"/>
                </a:spcAft>
              </a:pPr>
              <a:r>
                <a:rPr lang="zh-TW" altLang="en-US" sz="4000" b="1" dirty="0">
                  <a:latin typeface="微軟正黑體" pitchFamily="34" charset="-120"/>
                  <a:ea typeface="微軟正黑體" pitchFamily="34" charset="-120"/>
                </a:rPr>
                <a:t>創造未來可能性</a:t>
              </a:r>
              <a:br>
                <a:rPr lang="en-US" altLang="zh-TW" sz="4000" b="1"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志願選填流程</a:t>
              </a:r>
              <a:endParaRPr lang="zh-TW" altLang="en-US" sz="4000" b="1" kern="1200" dirty="0">
                <a:solidFill>
                  <a:srgbClr val="FFFF00"/>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2781804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696884538"/>
              </p:ext>
            </p:extLst>
          </p:nvPr>
        </p:nvGraphicFramePr>
        <p:xfrm>
          <a:off x="179512" y="1549937"/>
          <a:ext cx="2880320" cy="4759456"/>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420166">
                <a:tc>
                  <a:txBody>
                    <a:bodyPr/>
                    <a:lstStyle/>
                    <a:p>
                      <a:pPr algn="ctr"/>
                      <a:r>
                        <a:rPr lang="zh-TW" altLang="en-US" sz="2200" b="1" dirty="0">
                          <a:latin typeface="微軟正黑體" pitchFamily="34" charset="-120"/>
                          <a:ea typeface="微軟正黑體" pitchFamily="34" charset="-120"/>
                        </a:rPr>
                        <a:t>排名</a:t>
                      </a:r>
                    </a:p>
                  </a:txBody>
                  <a:tcPr/>
                </a:tc>
                <a:tc>
                  <a:txBody>
                    <a:bodyPr/>
                    <a:lstStyle/>
                    <a:p>
                      <a:pPr algn="ctr"/>
                      <a:r>
                        <a:rPr lang="zh-TW" altLang="en-US" sz="2200" b="1"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20166">
                <a:tc>
                  <a:txBody>
                    <a:bodyPr/>
                    <a:lstStyle/>
                    <a:p>
                      <a:pPr algn="ctr" latinLnBrk="1"/>
                      <a:r>
                        <a:rPr lang="en-US" altLang="zh-TW" sz="2200" b="1" dirty="0">
                          <a:effectLst/>
                          <a:latin typeface="微軟正黑體" pitchFamily="34" charset="-120"/>
                          <a:ea typeface="微軟正黑體" pitchFamily="34" charset="-120"/>
                        </a:rPr>
                        <a:t>1</a:t>
                      </a:r>
                      <a:endParaRPr lang="en-US" altLang="zh-TW" sz="2200" b="1"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成功大學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20166">
                <a:tc>
                  <a:txBody>
                    <a:bodyPr/>
                    <a:lstStyle/>
                    <a:p>
                      <a:pPr algn="ctr" latinLnBrk="1"/>
                      <a:r>
                        <a:rPr lang="en-US" altLang="zh-TW" sz="2200" b="1" dirty="0">
                          <a:effectLst/>
                          <a:latin typeface="微軟正黑體" pitchFamily="34" charset="-120"/>
                          <a:ea typeface="微軟正黑體" pitchFamily="34" charset="-120"/>
                        </a:rPr>
                        <a:t>2</a:t>
                      </a:r>
                      <a:endParaRPr lang="en-US" altLang="zh-TW" sz="2200" b="1" dirty="0">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臺灣科技大學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20166">
                <a:tc>
                  <a:txBody>
                    <a:bodyPr/>
                    <a:lstStyle/>
                    <a:p>
                      <a:pPr algn="ctr" latinLnBrk="1"/>
                      <a:r>
                        <a:rPr lang="en-US" altLang="zh-TW" sz="2200" b="1">
                          <a:effectLst/>
                          <a:latin typeface="微軟正黑體" pitchFamily="34" charset="-120"/>
                          <a:ea typeface="微軟正黑體" pitchFamily="34" charset="-120"/>
                        </a:rPr>
                        <a:t>3</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臺灣大學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20166">
                <a:tc>
                  <a:txBody>
                    <a:bodyPr/>
                    <a:lstStyle/>
                    <a:p>
                      <a:pPr algn="ctr" latinLnBrk="1"/>
                      <a:r>
                        <a:rPr lang="en-US" altLang="zh-TW" sz="2200" b="1">
                          <a:effectLst/>
                          <a:latin typeface="微軟正黑體" pitchFamily="34" charset="-120"/>
                          <a:ea typeface="微軟正黑體" pitchFamily="34" charset="-120"/>
                        </a:rPr>
                        <a:t>4</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臺北科技大學</a:t>
                      </a:r>
                    </a:p>
                  </a:txBody>
                  <a:tcPr anchor="ctr"/>
                </a:tc>
                <a:extLst>
                  <a:ext uri="{0D108BD9-81ED-4DB2-BD59-A6C34878D82A}">
                    <a16:rowId xmlns:a16="http://schemas.microsoft.com/office/drawing/2014/main" val="10004"/>
                  </a:ext>
                </a:extLst>
              </a:tr>
              <a:tr h="420166">
                <a:tc>
                  <a:txBody>
                    <a:bodyPr/>
                    <a:lstStyle/>
                    <a:p>
                      <a:pPr algn="ctr" latinLnBrk="1"/>
                      <a:r>
                        <a:rPr lang="en-US" altLang="zh-TW" sz="2200" b="1">
                          <a:effectLst/>
                          <a:latin typeface="微軟正黑體" pitchFamily="34" charset="-120"/>
                          <a:ea typeface="微軟正黑體" pitchFamily="34" charset="-120"/>
                        </a:rPr>
                        <a:t>5</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政治大學</a:t>
                      </a:r>
                    </a:p>
                  </a:txBody>
                  <a:tcPr anchor="ctr"/>
                </a:tc>
                <a:extLst>
                  <a:ext uri="{0D108BD9-81ED-4DB2-BD59-A6C34878D82A}">
                    <a16:rowId xmlns:a16="http://schemas.microsoft.com/office/drawing/2014/main" val="10005"/>
                  </a:ext>
                </a:extLst>
              </a:tr>
              <a:tr h="420166">
                <a:tc>
                  <a:txBody>
                    <a:bodyPr/>
                    <a:lstStyle/>
                    <a:p>
                      <a:pPr algn="ctr" latinLnBrk="1"/>
                      <a:r>
                        <a:rPr lang="en-US" altLang="zh-TW" sz="2200" b="1" dirty="0">
                          <a:effectLst/>
                          <a:latin typeface="微軟正黑體" pitchFamily="34" charset="-120"/>
                          <a:ea typeface="微軟正黑體" pitchFamily="34" charset="-120"/>
                        </a:rPr>
                        <a:t>6</a:t>
                      </a:r>
                      <a:endParaRPr lang="en-US" altLang="zh-TW" sz="2200" b="1"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清華大學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6"/>
                  </a:ext>
                </a:extLst>
              </a:tr>
              <a:tr h="420166">
                <a:tc>
                  <a:txBody>
                    <a:bodyPr/>
                    <a:lstStyle/>
                    <a:p>
                      <a:pPr algn="ctr" latinLnBrk="1"/>
                      <a:r>
                        <a:rPr lang="en-US" altLang="zh-TW" sz="2200" b="1">
                          <a:effectLst/>
                          <a:latin typeface="微軟正黑體" pitchFamily="34" charset="-120"/>
                          <a:ea typeface="微軟正黑體" pitchFamily="34" charset="-120"/>
                        </a:rPr>
                        <a:t>7</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陽明交通大學</a:t>
                      </a:r>
                    </a:p>
                  </a:txBody>
                  <a:tcPr anchor="ctr"/>
                </a:tc>
                <a:extLst>
                  <a:ext uri="{0D108BD9-81ED-4DB2-BD59-A6C34878D82A}">
                    <a16:rowId xmlns:a16="http://schemas.microsoft.com/office/drawing/2014/main" val="10007"/>
                  </a:ext>
                </a:extLst>
              </a:tr>
              <a:tr h="420166">
                <a:tc>
                  <a:txBody>
                    <a:bodyPr/>
                    <a:lstStyle/>
                    <a:p>
                      <a:pPr algn="ctr" latinLnBrk="1"/>
                      <a:r>
                        <a:rPr lang="en-US" altLang="zh-TW" sz="2200" b="1">
                          <a:effectLst/>
                          <a:latin typeface="微軟正黑體" pitchFamily="34" charset="-120"/>
                          <a:ea typeface="微軟正黑體" pitchFamily="34" charset="-120"/>
                        </a:rPr>
                        <a:t>8</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逢甲大學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8"/>
                  </a:ext>
                </a:extLst>
              </a:tr>
              <a:tr h="492256">
                <a:tc>
                  <a:txBody>
                    <a:bodyPr/>
                    <a:lstStyle/>
                    <a:p>
                      <a:pPr algn="ctr" latinLnBrk="1"/>
                      <a:r>
                        <a:rPr lang="en-US" altLang="zh-TW" sz="2200" b="1">
                          <a:effectLst/>
                          <a:latin typeface="微軟正黑體" pitchFamily="34" charset="-120"/>
                          <a:ea typeface="微軟正黑體" pitchFamily="34" charset="-120"/>
                        </a:rPr>
                        <a:t>9</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淡江大學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9"/>
                  </a:ext>
                </a:extLst>
              </a:tr>
              <a:tr h="420166">
                <a:tc>
                  <a:txBody>
                    <a:bodyPr/>
                    <a:lstStyle/>
                    <a:p>
                      <a:pPr algn="ctr" latinLnBrk="1"/>
                      <a:r>
                        <a:rPr lang="en-US" altLang="zh-TW" sz="2200" b="1">
                          <a:effectLst/>
                          <a:latin typeface="微軟正黑體" pitchFamily="34" charset="-120"/>
                          <a:ea typeface="微軟正黑體" pitchFamily="34" charset="-120"/>
                        </a:rPr>
                        <a:t>10</a:t>
                      </a:r>
                      <a:endParaRPr lang="en-US" altLang="zh-TW" sz="2200" b="1">
                        <a:solidFill>
                          <a:srgbClr val="222222"/>
                        </a:solidFill>
                        <a:effectLst/>
                        <a:latin typeface="微軟正黑體" pitchFamily="34" charset="-120"/>
                        <a:ea typeface="微軟正黑體" pitchFamily="34" charset="-12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中央大學</a:t>
                      </a:r>
                    </a:p>
                  </a:txBody>
                  <a:tcPr anchor="ctr"/>
                </a:tc>
                <a:extLst>
                  <a:ext uri="{0D108BD9-81ED-4DB2-BD59-A6C34878D82A}">
                    <a16:rowId xmlns:a16="http://schemas.microsoft.com/office/drawing/2014/main" val="10010"/>
                  </a:ext>
                </a:extLst>
              </a:tr>
            </a:tbl>
          </a:graphicData>
        </a:graphic>
      </p:graphicFrame>
      <p:sp>
        <p:nvSpPr>
          <p:cNvPr id="4" name="矩形 3"/>
          <p:cNvSpPr/>
          <p:nvPr/>
        </p:nvSpPr>
        <p:spPr>
          <a:xfrm>
            <a:off x="6084170" y="1549115"/>
            <a:ext cx="2959692" cy="3683060"/>
          </a:xfrm>
          <a:prstGeom prst="rect">
            <a:avLst/>
          </a:prstGeom>
          <a:noFill/>
          <a:ln>
            <a:noFill/>
          </a:ln>
        </p:spPr>
        <p:txBody>
          <a:bodyPr wrap="square">
            <a:spAutoFit/>
          </a:bodyPr>
          <a:lstStyle/>
          <a:p>
            <a:pPr marL="342900" indent="-342900">
              <a:lnSpc>
                <a:spcPts val="2800"/>
              </a:lnSpc>
              <a:buFont typeface="Wingdings" pitchFamily="2" charset="2"/>
              <a:buChar char="n"/>
            </a:pPr>
            <a:r>
              <a:rPr lang="zh-TW" altLang="en-US" sz="2400" b="1" dirty="0">
                <a:latin typeface="微軟正黑體" pitchFamily="34" charset="-120"/>
                <a:ea typeface="微軟正黑體" pitchFamily="34" charset="-120"/>
              </a:rPr>
              <a:t>企業重視實務能力，加強產學鏈結，縮減學用落差，技職因勢崛起</a:t>
            </a:r>
            <a:endParaRPr lang="en-US" altLang="zh-TW" sz="2400" b="1" dirty="0">
              <a:latin typeface="微軟正黑體" pitchFamily="34" charset="-120"/>
              <a:ea typeface="微軟正黑體" pitchFamily="34" charset="-120"/>
            </a:endParaRPr>
          </a:p>
          <a:p>
            <a:pPr>
              <a:lnSpc>
                <a:spcPts val="2800"/>
              </a:lnSpc>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b="1" dirty="0">
                <a:latin typeface="微軟正黑體" pitchFamily="34" charset="-120"/>
                <a:ea typeface="微軟正黑體" pitchFamily="34" charset="-120"/>
              </a:rPr>
              <a:t>企業求才首重</a:t>
            </a:r>
            <a:r>
              <a:rPr lang="zh-TW" altLang="en-US" sz="2400" b="1" dirty="0">
                <a:solidFill>
                  <a:srgbClr val="FF0000"/>
                </a:solidFill>
                <a:latin typeface="微軟正黑體" pitchFamily="34" charset="-120"/>
                <a:ea typeface="微軟正黑體" pitchFamily="34" charset="-120"/>
              </a:rPr>
              <a:t>「學以致用（就業力）」</a:t>
            </a:r>
            <a:r>
              <a:rPr lang="zh-TW" altLang="en-US" sz="2400" b="1" dirty="0">
                <a:latin typeface="微軟正黑體" pitchFamily="34" charset="-120"/>
                <a:ea typeface="微軟正黑體" pitchFamily="34" charset="-120"/>
              </a:rPr>
              <a:t>與</a:t>
            </a:r>
            <a:r>
              <a:rPr lang="zh-TW" altLang="en-US" sz="2400" b="1" dirty="0">
                <a:solidFill>
                  <a:srgbClr val="FF0000"/>
                </a:solidFill>
                <a:latin typeface="微軟正黑體" pitchFamily="34" charset="-120"/>
                <a:ea typeface="微軟正黑體" pitchFamily="34" charset="-120"/>
              </a:rPr>
              <a:t>「實務型人才」</a:t>
            </a:r>
            <a:endParaRPr lang="zh-TW" altLang="en-US" sz="2400" b="1" dirty="0">
              <a:latin typeface="微軟正黑體" pitchFamily="34" charset="-120"/>
              <a:ea typeface="微軟正黑體" pitchFamily="34" charset="-120"/>
            </a:endParaRPr>
          </a:p>
        </p:txBody>
      </p:sp>
      <p:sp>
        <p:nvSpPr>
          <p:cNvPr id="17" name="文字方塊 16"/>
          <p:cNvSpPr txBox="1"/>
          <p:nvPr/>
        </p:nvSpPr>
        <p:spPr>
          <a:xfrm>
            <a:off x="6140154" y="5609596"/>
            <a:ext cx="2959692" cy="369332"/>
          </a:xfrm>
          <a:prstGeom prst="rect">
            <a:avLst/>
          </a:prstGeom>
          <a:noFill/>
        </p:spPr>
        <p:txBody>
          <a:bodyPr wrap="square" rtlCol="0">
            <a:spAutoFit/>
          </a:bodyPr>
          <a:lstStyle/>
          <a:p>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引自</a:t>
            </a:r>
            <a:r>
              <a:rPr lang="en-US" altLang="zh-TW" b="1" dirty="0">
                <a:latin typeface="微軟正黑體" panose="020B0604030504040204" pitchFamily="34" charset="-120"/>
                <a:ea typeface="微軟正黑體" panose="020B0604030504040204" pitchFamily="34" charset="-120"/>
              </a:rPr>
              <a:t>2022.01.24</a:t>
            </a:r>
            <a:r>
              <a:rPr lang="zh-TW" altLang="en-US" b="1" dirty="0">
                <a:latin typeface="微軟正黑體" panose="020B0604030504040204" pitchFamily="34" charset="-120"/>
                <a:ea typeface="微軟正黑體" panose="020B0604030504040204" pitchFamily="34" charset="-120"/>
              </a:rPr>
              <a:t>遠見網頁</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grpSp>
        <p:nvGrpSpPr>
          <p:cNvPr id="9" name="群組 8">
            <a:extLst>
              <a:ext uri="{FF2B5EF4-FFF2-40B4-BE49-F238E27FC236}">
                <a16:creationId xmlns:a16="http://schemas.microsoft.com/office/drawing/2014/main" id="{7FA9D226-0397-462C-A070-853C4586B930}"/>
              </a:ext>
            </a:extLst>
          </p:cNvPr>
          <p:cNvGrpSpPr/>
          <p:nvPr/>
        </p:nvGrpSpPr>
        <p:grpSpPr>
          <a:xfrm>
            <a:off x="1672" y="-2884"/>
            <a:ext cx="9144000" cy="1344505"/>
            <a:chOff x="486882" y="-1"/>
            <a:chExt cx="7742717" cy="1584175"/>
          </a:xfrm>
        </p:grpSpPr>
        <p:sp>
          <p:nvSpPr>
            <p:cNvPr id="10" name="矩形 9">
              <a:extLst>
                <a:ext uri="{FF2B5EF4-FFF2-40B4-BE49-F238E27FC236}">
                  <a16:creationId xmlns:a16="http://schemas.microsoft.com/office/drawing/2014/main" id="{66955E37-8660-406E-98C0-8BE72D54E021}"/>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矩形 11">
              <a:extLst>
                <a:ext uri="{FF2B5EF4-FFF2-40B4-BE49-F238E27FC236}">
                  <a16:creationId xmlns:a16="http://schemas.microsoft.com/office/drawing/2014/main" id="{075EB28C-36CD-49A4-8B60-5F72F0A6DADE}"/>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br>
                <a:rPr lang="en-US" altLang="zh-TW" sz="4000" b="1" kern="1200" dirty="0">
                  <a:latin typeface="微軟正黑體" pitchFamily="34" charset="-120"/>
                  <a:ea typeface="微軟正黑體" pitchFamily="34" charset="-120"/>
                </a:rPr>
              </a:br>
              <a:r>
                <a:rPr lang="en-US" altLang="zh-TW" sz="4000" b="1" dirty="0">
                  <a:solidFill>
                    <a:srgbClr val="FFFF00"/>
                  </a:solidFill>
                  <a:latin typeface="微軟正黑體" pitchFamily="34" charset="-120"/>
                  <a:ea typeface="微軟正黑體" pitchFamily="34" charset="-120"/>
                </a:rPr>
                <a:t>2022</a:t>
              </a:r>
              <a:r>
                <a:rPr lang="zh-TW" altLang="en-US" sz="4000" b="1" kern="1200" dirty="0">
                  <a:solidFill>
                    <a:srgbClr val="FFFF00"/>
                  </a:solidFill>
                  <a:latin typeface="微軟正黑體" pitchFamily="34" charset="-120"/>
                  <a:ea typeface="微軟正黑體" pitchFamily="34" charset="-120"/>
                </a:rPr>
                <a:t>企業最愛大學</a:t>
              </a:r>
              <a:r>
                <a:rPr lang="en-US" altLang="zh-TW" sz="4000" b="1" kern="1200" dirty="0">
                  <a:solidFill>
                    <a:srgbClr val="FFFF00"/>
                  </a:solidFill>
                  <a:latin typeface="微軟正黑體" pitchFamily="34" charset="-120"/>
                  <a:ea typeface="微軟正黑體" pitchFamily="34" charset="-120"/>
                </a:rPr>
                <a:t>TOP20</a:t>
              </a:r>
              <a:endParaRPr lang="zh-TW" altLang="en-US" sz="4000" b="1" kern="1200" dirty="0">
                <a:solidFill>
                  <a:srgbClr val="FFFF00"/>
                </a:solidFill>
                <a:latin typeface="微軟正黑體" pitchFamily="34" charset="-120"/>
                <a:ea typeface="微軟正黑體" pitchFamily="34" charset="-120"/>
              </a:endParaRPr>
            </a:p>
          </p:txBody>
        </p:sp>
      </p:grpSp>
      <p:graphicFrame>
        <p:nvGraphicFramePr>
          <p:cNvPr id="18" name="表格 17">
            <a:extLst>
              <a:ext uri="{FF2B5EF4-FFF2-40B4-BE49-F238E27FC236}">
                <a16:creationId xmlns:a16="http://schemas.microsoft.com/office/drawing/2014/main" id="{9BE8CF57-F4B2-4265-AC7F-951F013DE85D}"/>
              </a:ext>
            </a:extLst>
          </p:cNvPr>
          <p:cNvGraphicFramePr>
            <a:graphicFrameLocks noGrp="1"/>
          </p:cNvGraphicFramePr>
          <p:nvPr>
            <p:extLst>
              <p:ext uri="{D42A27DB-BD31-4B8C-83A1-F6EECF244321}">
                <p14:modId xmlns:p14="http://schemas.microsoft.com/office/powerpoint/2010/main" val="1507250555"/>
              </p:ext>
            </p:extLst>
          </p:nvPr>
        </p:nvGraphicFramePr>
        <p:xfrm>
          <a:off x="3131840" y="1536856"/>
          <a:ext cx="2911456" cy="4759458"/>
        </p:xfrm>
        <a:graphic>
          <a:graphicData uri="http://schemas.openxmlformats.org/drawingml/2006/table">
            <a:tbl>
              <a:tblPr firstRow="1" bandRow="1">
                <a:tableStyleId>{93296810-A885-4BE3-A3E7-6D5BEEA58F35}</a:tableStyleId>
              </a:tblPr>
              <a:tblGrid>
                <a:gridCol w="9672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432678">
                <a:tc>
                  <a:txBody>
                    <a:bodyPr/>
                    <a:lstStyle/>
                    <a:p>
                      <a:pPr algn="ctr"/>
                      <a:r>
                        <a:rPr lang="zh-TW" altLang="en-US" sz="2200" b="1" dirty="0">
                          <a:latin typeface="微軟正黑體" pitchFamily="34" charset="-120"/>
                          <a:ea typeface="微軟正黑體" pitchFamily="34" charset="-120"/>
                        </a:rPr>
                        <a:t>排名</a:t>
                      </a:r>
                    </a:p>
                  </a:txBody>
                  <a:tcPr/>
                </a:tc>
                <a:tc>
                  <a:txBody>
                    <a:bodyPr/>
                    <a:lstStyle/>
                    <a:p>
                      <a:pPr algn="ctr"/>
                      <a:r>
                        <a:rPr lang="zh-TW" altLang="en-US" sz="2200" b="1"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11</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中山大學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12</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中原大學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13</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輔仁大學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14</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effectLst/>
                          <a:latin typeface="微軟正黑體" pitchFamily="34" charset="-120"/>
                          <a:ea typeface="微軟正黑體" pitchFamily="34" charset="-120"/>
                        </a:rPr>
                        <a:t>高雄科技大學</a:t>
                      </a:r>
                      <a:endParaRPr lang="zh-TW" altLang="en-US" sz="2200" b="1"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15</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元智大學</a:t>
                      </a:r>
                    </a:p>
                  </a:txBody>
                  <a:tcPr anchor="ctr"/>
                </a:tc>
                <a:extLst>
                  <a:ext uri="{0D108BD9-81ED-4DB2-BD59-A6C34878D82A}">
                    <a16:rowId xmlns:a16="http://schemas.microsoft.com/office/drawing/2014/main" val="10005"/>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16</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中興大學</a:t>
                      </a:r>
                    </a:p>
                  </a:txBody>
                  <a:tcPr anchor="ctr"/>
                </a:tc>
                <a:extLst>
                  <a:ext uri="{0D108BD9-81ED-4DB2-BD59-A6C34878D82A}">
                    <a16:rowId xmlns:a16="http://schemas.microsoft.com/office/drawing/2014/main" val="10006"/>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17</a:t>
                      </a: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雲林科技大學</a:t>
                      </a:r>
                    </a:p>
                  </a:txBody>
                  <a:tcPr anchor="ctr"/>
                </a:tc>
                <a:extLst>
                  <a:ext uri="{0D108BD9-81ED-4DB2-BD59-A6C34878D82A}">
                    <a16:rowId xmlns:a16="http://schemas.microsoft.com/office/drawing/2014/main" val="10007"/>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18</a:t>
                      </a:r>
                    </a:p>
                  </a:txBody>
                  <a:tcPr anchor="ctr"/>
                </a:tc>
                <a:tc>
                  <a:txBody>
                    <a:bodyPr/>
                    <a:lstStyle/>
                    <a:p>
                      <a:pPr algn="ctr" latinLnBrk="1"/>
                      <a:r>
                        <a:rPr lang="zh-TW" altLang="en-US" sz="2200" b="1" dirty="0">
                          <a:solidFill>
                            <a:srgbClr val="222222"/>
                          </a:solidFill>
                          <a:effectLst/>
                          <a:latin typeface="微軟正黑體" pitchFamily="34" charset="-120"/>
                          <a:ea typeface="微軟正黑體" pitchFamily="34" charset="-120"/>
                        </a:rPr>
                        <a:t>虎尾科技大學</a:t>
                      </a:r>
                    </a:p>
                  </a:txBody>
                  <a:tcPr anchor="ctr"/>
                </a:tc>
                <a:extLst>
                  <a:ext uri="{0D108BD9-81ED-4DB2-BD59-A6C34878D82A}">
                    <a16:rowId xmlns:a16="http://schemas.microsoft.com/office/drawing/2014/main" val="10008"/>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19</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臺北大學</a:t>
                      </a:r>
                    </a:p>
                  </a:txBody>
                  <a:tcPr anchor="ctr"/>
                </a:tc>
                <a:extLst>
                  <a:ext uri="{0D108BD9-81ED-4DB2-BD59-A6C34878D82A}">
                    <a16:rowId xmlns:a16="http://schemas.microsoft.com/office/drawing/2014/main" val="10009"/>
                  </a:ext>
                </a:extLst>
              </a:tr>
              <a:tr h="432678">
                <a:tc>
                  <a:txBody>
                    <a:bodyPr/>
                    <a:lstStyle/>
                    <a:p>
                      <a:pPr algn="ctr" latinLnBrk="1"/>
                      <a:r>
                        <a:rPr lang="en-US" altLang="zh-TW" sz="2200" b="1" dirty="0">
                          <a:solidFill>
                            <a:srgbClr val="222222"/>
                          </a:solidFill>
                          <a:effectLst/>
                          <a:latin typeface="微軟正黑體" pitchFamily="34" charset="-120"/>
                          <a:ea typeface="微軟正黑體" pitchFamily="34" charset="-120"/>
                        </a:rPr>
                        <a:t>20</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1" dirty="0">
                          <a:solidFill>
                            <a:srgbClr val="222222"/>
                          </a:solidFill>
                          <a:effectLst/>
                          <a:latin typeface="微軟正黑體" pitchFamily="34" charset="-120"/>
                          <a:ea typeface="微軟正黑體" pitchFamily="34" charset="-120"/>
                        </a:rPr>
                        <a:t>東海大學</a:t>
                      </a:r>
                    </a:p>
                  </a:txBody>
                  <a:tcPr anchor="ctr"/>
                </a:tc>
                <a:extLst>
                  <a:ext uri="{0D108BD9-81ED-4DB2-BD59-A6C34878D82A}">
                    <a16:rowId xmlns:a16="http://schemas.microsoft.com/office/drawing/2014/main" val="10010"/>
                  </a:ext>
                </a:extLst>
              </a:tr>
            </a:tbl>
          </a:graphicData>
        </a:graphic>
      </p:graphicFrame>
      <p:sp>
        <p:nvSpPr>
          <p:cNvPr id="2" name="投影片編號版面配置區 1">
            <a:extLst>
              <a:ext uri="{FF2B5EF4-FFF2-40B4-BE49-F238E27FC236}">
                <a16:creationId xmlns:a16="http://schemas.microsoft.com/office/drawing/2014/main" id="{F23773C5-CACF-45EB-8C04-ED5BDCA35C8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83</a:t>
            </a:fld>
            <a:endParaRPr lang="zh-TW" altLang="en-US" dirty="0">
              <a:solidFill>
                <a:prstClr val="black">
                  <a:tint val="75000"/>
                </a:prstClr>
              </a:solidFill>
            </a:endParaRPr>
          </a:p>
        </p:txBody>
      </p:sp>
    </p:spTree>
    <p:extLst>
      <p:ext uri="{BB962C8B-B14F-4D97-AF65-F5344CB8AC3E}">
        <p14:creationId xmlns:p14="http://schemas.microsoft.com/office/powerpoint/2010/main" val="19940720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dirty="0">
                <a:latin typeface="Arial" pitchFamily="34" charset="0"/>
              </a:rPr>
              <a:t>1</a:t>
            </a:r>
            <a:endParaRPr lang="zh-TW" altLang="en-US" sz="1400" dirty="0">
              <a:latin typeface="Arial" pitchFamily="34" charset="0"/>
            </a:endParaRPr>
          </a:p>
        </p:txBody>
      </p:sp>
      <p:grpSp>
        <p:nvGrpSpPr>
          <p:cNvPr id="11" name="群組 10"/>
          <p:cNvGrpSpPr/>
          <p:nvPr/>
        </p:nvGrpSpPr>
        <p:grpSpPr>
          <a:xfrm>
            <a:off x="0" y="0"/>
            <a:ext cx="9144000" cy="1344733"/>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各產業主要工作薪資參考</a:t>
              </a:r>
            </a:p>
          </p:txBody>
        </p:sp>
      </p:grpSp>
      <p:sp>
        <p:nvSpPr>
          <p:cNvPr id="3" name="文字方塊 2"/>
          <p:cNvSpPr txBox="1"/>
          <p:nvPr/>
        </p:nvSpPr>
        <p:spPr>
          <a:xfrm>
            <a:off x="573375" y="6352143"/>
            <a:ext cx="4108817" cy="369332"/>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數據資料引用自勞動部職類別薪資調查</a:t>
            </a:r>
            <a:endParaRPr lang="en-US" altLang="zh-TW" b="1" dirty="0">
              <a:latin typeface="微軟正黑體" panose="020B0604030504040204" pitchFamily="34" charset="-120"/>
              <a:ea typeface="微軟正黑體" panose="020B0604030504040204" pitchFamily="34" charset="-120"/>
            </a:endParaRPr>
          </a:p>
        </p:txBody>
      </p:sp>
      <p:sp>
        <p:nvSpPr>
          <p:cNvPr id="4" name="矩形 3"/>
          <p:cNvSpPr/>
          <p:nvPr/>
        </p:nvSpPr>
        <p:spPr>
          <a:xfrm>
            <a:off x="107504" y="1540684"/>
            <a:ext cx="5040560" cy="4775795"/>
          </a:xfrm>
          <a:prstGeom prst="rect">
            <a:avLst/>
          </a:prstGeom>
        </p:spPr>
        <p:txBody>
          <a:bodyPr wrap="square">
            <a:spAutoFit/>
          </a:bodyPr>
          <a:lstStyle/>
          <a:p>
            <a:pPr algn="ctr"/>
            <a:r>
              <a:rPr lang="zh-TW" altLang="en-US" sz="2800" b="1" dirty="0">
                <a:latin typeface="微軟正黑體" pitchFamily="34" charset="-120"/>
                <a:ea typeface="微軟正黑體" pitchFamily="34" charset="-120"/>
              </a:rPr>
              <a:t>勞動部職類別薪資調查</a:t>
            </a:r>
            <a:endParaRPr lang="en-US" altLang="zh-TW" sz="2800" b="1" dirty="0">
              <a:latin typeface="微軟正黑體" pitchFamily="34" charset="-120"/>
              <a:ea typeface="微軟正黑體" pitchFamily="34" charset="-120"/>
            </a:endParaRPr>
          </a:p>
          <a:p>
            <a:pPr algn="ctr"/>
            <a:r>
              <a:rPr lang="en-US" altLang="zh-TW" sz="2800" b="1" dirty="0">
                <a:latin typeface="微軟正黑體" pitchFamily="34" charset="-120"/>
                <a:ea typeface="微軟正黑體" pitchFamily="34" charset="-120"/>
              </a:rPr>
              <a:t>(110</a:t>
            </a:r>
            <a:r>
              <a:rPr lang="zh-TW" altLang="en-US" sz="2800" b="1" dirty="0">
                <a:latin typeface="微軟正黑體" pitchFamily="34" charset="-120"/>
                <a:ea typeface="微軟正黑體" pitchFamily="34" charset="-120"/>
              </a:rPr>
              <a:t>年</a:t>
            </a:r>
            <a:r>
              <a:rPr lang="en-US" altLang="zh-TW" sz="2800" b="1" dirty="0">
                <a:latin typeface="微軟正黑體" pitchFamily="34" charset="-120"/>
                <a:ea typeface="微軟正黑體" pitchFamily="34" charset="-120"/>
              </a:rPr>
              <a:t>7</a:t>
            </a:r>
            <a:r>
              <a:rPr lang="zh-TW" altLang="en-US" sz="2800" b="1" dirty="0">
                <a:latin typeface="微軟正黑體" pitchFamily="34" charset="-120"/>
                <a:ea typeface="微軟正黑體" pitchFamily="34" charset="-120"/>
              </a:rPr>
              <a:t>月經常性薪資</a:t>
            </a:r>
            <a:r>
              <a:rPr lang="en-US" altLang="zh-TW" sz="2800" b="1" dirty="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a:p>
            <a:pPr>
              <a:lnSpc>
                <a:spcPts val="3000"/>
              </a:lnSpc>
            </a:pPr>
            <a:endParaRPr lang="zh-TW" altLang="en-US" sz="2400" dirty="0">
              <a:latin typeface="微軟正黑體" pitchFamily="34" charset="-120"/>
              <a:ea typeface="微軟正黑體" pitchFamily="34" charset="-120"/>
            </a:endParaRPr>
          </a:p>
          <a:p>
            <a:pPr>
              <a:lnSpc>
                <a:spcPts val="3000"/>
              </a:lnSpc>
            </a:pPr>
            <a:r>
              <a:rPr lang="zh-TW" altLang="en-US" sz="2400" b="1" dirty="0">
                <a:latin typeface="微軟正黑體" pitchFamily="34" charset="-120"/>
                <a:ea typeface="微軟正黑體" pitchFamily="34" charset="-120"/>
              </a:rPr>
              <a:t>主管：</a:t>
            </a:r>
            <a:r>
              <a:rPr lang="en-US" altLang="zh-TW" sz="2400" b="1" dirty="0">
                <a:latin typeface="微軟正黑體" pitchFamily="34" charset="-120"/>
                <a:ea typeface="微軟正黑體" pitchFamily="34" charset="-120"/>
              </a:rPr>
              <a:t>76.1K</a:t>
            </a:r>
          </a:p>
          <a:p>
            <a:pPr>
              <a:lnSpc>
                <a:spcPts val="3000"/>
              </a:lnSpc>
            </a:pPr>
            <a:r>
              <a:rPr lang="zh-TW" altLang="en-US" sz="2400" b="1" dirty="0">
                <a:latin typeface="微軟正黑體" pitchFamily="34" charset="-120"/>
                <a:ea typeface="微軟正黑體" pitchFamily="34" charset="-120"/>
              </a:rPr>
              <a:t>專業人員：</a:t>
            </a:r>
            <a:r>
              <a:rPr lang="en-US" altLang="zh-TW" sz="2400" b="1" dirty="0">
                <a:latin typeface="微軟正黑體" pitchFamily="34" charset="-120"/>
                <a:ea typeface="微軟正黑體" pitchFamily="34" charset="-120"/>
              </a:rPr>
              <a:t>58.8K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技術員及助理專業人員：</a:t>
            </a:r>
            <a:r>
              <a:rPr lang="en-US" altLang="zh-TW" sz="2400" b="1" dirty="0">
                <a:latin typeface="微軟正黑體" pitchFamily="34" charset="-120"/>
                <a:ea typeface="微軟正黑體" pitchFamily="34" charset="-120"/>
              </a:rPr>
              <a:t>45.7K</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事務支援人員：</a:t>
            </a:r>
            <a:r>
              <a:rPr lang="en-US" altLang="zh-TW" sz="2400" b="1" dirty="0">
                <a:latin typeface="微軟正黑體" pitchFamily="34" charset="-120"/>
                <a:ea typeface="微軟正黑體" pitchFamily="34" charset="-120"/>
              </a:rPr>
              <a:t>35.6K</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技藝、設備操作及組裝人員：</a:t>
            </a:r>
            <a:r>
              <a:rPr lang="en-US" altLang="zh-TW" sz="2400" b="1" dirty="0">
                <a:latin typeface="微軟正黑體" pitchFamily="34" charset="-120"/>
                <a:ea typeface="微軟正黑體" pitchFamily="34" charset="-120"/>
              </a:rPr>
              <a:t>33.6K</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服務及銷售人員：</a:t>
            </a:r>
            <a:r>
              <a:rPr lang="en-US" altLang="zh-TW" sz="2400" b="1" dirty="0">
                <a:latin typeface="微軟正黑體" pitchFamily="34" charset="-120"/>
                <a:ea typeface="微軟正黑體" pitchFamily="34" charset="-120"/>
              </a:rPr>
              <a:t>28.9K</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基層技術工：</a:t>
            </a:r>
            <a:r>
              <a:rPr lang="en-US" altLang="zh-TW" sz="2400" b="1" dirty="0">
                <a:latin typeface="微軟正黑體" pitchFamily="34" charset="-120"/>
                <a:ea typeface="微軟正黑體" pitchFamily="34" charset="-120"/>
              </a:rPr>
              <a:t>27.5K</a:t>
            </a:r>
          </a:p>
          <a:p>
            <a:pPr>
              <a:lnSpc>
                <a:spcPts val="3000"/>
              </a:lnSpc>
            </a:pPr>
            <a:endParaRPr lang="en-US" altLang="zh-TW" sz="2400" dirty="0">
              <a:latin typeface="微軟正黑體" pitchFamily="34" charset="-120"/>
              <a:ea typeface="微軟正黑體" pitchFamily="34" charset="-120"/>
            </a:endParaRPr>
          </a:p>
          <a:p>
            <a:pPr algn="ctr">
              <a:lnSpc>
                <a:spcPts val="3000"/>
              </a:lnSpc>
            </a:pPr>
            <a:r>
              <a:rPr lang="zh-TW" altLang="en-US" sz="2400" b="1" dirty="0">
                <a:solidFill>
                  <a:srgbClr val="FFFFFF"/>
                </a:solidFill>
                <a:highlight>
                  <a:srgbClr val="FF0000"/>
                </a:highlight>
                <a:latin typeface="微軟正黑體" pitchFamily="34" charset="-120"/>
                <a:ea typeface="微軟正黑體" pitchFamily="34" charset="-120"/>
              </a:rPr>
              <a:t>專業能力愈強，薪資愈高</a:t>
            </a:r>
          </a:p>
        </p:txBody>
      </p:sp>
      <p:graphicFrame>
        <p:nvGraphicFramePr>
          <p:cNvPr id="7" name="表格 6"/>
          <p:cNvGraphicFramePr>
            <a:graphicFrameLocks noGrp="1"/>
          </p:cNvGraphicFramePr>
          <p:nvPr>
            <p:extLst>
              <p:ext uri="{D42A27DB-BD31-4B8C-83A1-F6EECF244321}">
                <p14:modId xmlns:p14="http://schemas.microsoft.com/office/powerpoint/2010/main" val="4270046155"/>
              </p:ext>
            </p:extLst>
          </p:nvPr>
        </p:nvGraphicFramePr>
        <p:xfrm>
          <a:off x="5004048" y="1497572"/>
          <a:ext cx="4032448" cy="5071064"/>
        </p:xfrm>
        <a:graphic>
          <a:graphicData uri="http://schemas.openxmlformats.org/drawingml/2006/table">
            <a:tbl>
              <a:tblPr>
                <a:tableStyleId>{5C22544A-7EE6-4342-B048-85BDC9FD1C3A}</a:tableStyleId>
              </a:tblPr>
              <a:tblGrid>
                <a:gridCol w="1994882">
                  <a:extLst>
                    <a:ext uri="{9D8B030D-6E8A-4147-A177-3AD203B41FA5}">
                      <a16:colId xmlns:a16="http://schemas.microsoft.com/office/drawing/2014/main" val="20000"/>
                    </a:ext>
                  </a:extLst>
                </a:gridCol>
                <a:gridCol w="2037566">
                  <a:extLst>
                    <a:ext uri="{9D8B030D-6E8A-4147-A177-3AD203B41FA5}">
                      <a16:colId xmlns:a16="http://schemas.microsoft.com/office/drawing/2014/main" val="20001"/>
                    </a:ext>
                  </a:extLst>
                </a:gridCol>
              </a:tblGrid>
              <a:tr h="265537">
                <a:tc gridSpan="2">
                  <a:txBody>
                    <a:bodyPr/>
                    <a:lstStyle/>
                    <a:p>
                      <a:pPr algn="ctr" fontAlgn="ctr"/>
                      <a:r>
                        <a:rPr lang="en-US" altLang="zh-TW" sz="2000" b="1" u="none" strike="noStrike" dirty="0">
                          <a:effectLst/>
                          <a:latin typeface="微軟正黑體" panose="020B0604030504040204" pitchFamily="34" charset="-120"/>
                          <a:ea typeface="微軟正黑體" panose="020B0604030504040204" pitchFamily="34" charset="-120"/>
                        </a:rPr>
                        <a:t>109</a:t>
                      </a:r>
                      <a:r>
                        <a:rPr lang="zh-TW" altLang="en-US" sz="2000" b="1" u="none" strike="noStrike" dirty="0">
                          <a:effectLst/>
                          <a:latin typeface="微軟正黑體" panose="020B0604030504040204" pitchFamily="34" charset="-120"/>
                          <a:ea typeface="微軟正黑體" panose="020B0604030504040204" pitchFamily="34" charset="-120"/>
                        </a:rPr>
                        <a:t>年</a:t>
                      </a:r>
                      <a:r>
                        <a:rPr lang="zh-TW" altLang="en-US" sz="2000" b="1" u="none" strike="noStrike" dirty="0">
                          <a:solidFill>
                            <a:srgbClr val="FF0000"/>
                          </a:solidFill>
                          <a:effectLst/>
                          <a:latin typeface="微軟正黑體" panose="020B0604030504040204" pitchFamily="34" charset="-120"/>
                          <a:ea typeface="微軟正黑體" panose="020B0604030504040204" pitchFamily="34" charset="-120"/>
                        </a:rPr>
                        <a:t>大學畢業生</a:t>
                      </a:r>
                      <a:r>
                        <a:rPr lang="zh-TW" altLang="en-US" sz="2000" b="1" u="none" strike="noStrike" dirty="0">
                          <a:effectLst/>
                          <a:latin typeface="微軟正黑體" panose="020B0604030504040204" pitchFamily="34" charset="-120"/>
                          <a:ea typeface="微軟正黑體" panose="020B0604030504040204" pitchFamily="34" charset="-120"/>
                        </a:rPr>
                        <a:t>平均起薪</a:t>
                      </a:r>
                      <a:endPar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extLst>
                  <a:ext uri="{0D108BD9-81ED-4DB2-BD59-A6C34878D82A}">
                    <a16:rowId xmlns:a16="http://schemas.microsoft.com/office/drawing/2014/main" val="10000"/>
                  </a:ext>
                </a:extLst>
              </a:tr>
              <a:tr h="538731">
                <a:tc>
                  <a:txBody>
                    <a:bodyPr/>
                    <a:lstStyle/>
                    <a:p>
                      <a:pPr algn="ctr" fontAlgn="ctr"/>
                      <a:r>
                        <a:rPr lang="zh-TW" altLang="en-US" sz="1800" u="none" strike="noStrike" dirty="0">
                          <a:effectLst/>
                          <a:latin typeface="微軟正黑體" panose="020B0604030504040204" pitchFamily="34" charset="-120"/>
                          <a:ea typeface="微軟正黑體" panose="020B0604030504040204" pitchFamily="34" charset="-120"/>
                        </a:rPr>
                        <a:t>行業別</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u="none" strike="noStrike" dirty="0">
                          <a:effectLst/>
                          <a:latin typeface="微軟正黑體" panose="020B0604030504040204" pitchFamily="34" charset="-120"/>
                          <a:ea typeface="微軟正黑體" panose="020B0604030504040204" pitchFamily="34" charset="-120"/>
                        </a:rPr>
                        <a:t>平均起薪</a:t>
                      </a:r>
                      <a:endPar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9030">
                <a:tc>
                  <a:txBody>
                    <a:bodyPr/>
                    <a:lstStyle/>
                    <a:p>
                      <a:pPr algn="l"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批發及零售業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29,548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9030">
                <a:tc>
                  <a:txBody>
                    <a:bodyPr/>
                    <a:lstStyle/>
                    <a:p>
                      <a:pPr algn="l"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運輸及倉儲業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30,308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9030">
                <a:tc>
                  <a:txBody>
                    <a:bodyPr/>
                    <a:lstStyle/>
                    <a:p>
                      <a:pPr algn="l"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住宿及餐飲業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28,018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出版、影音製作、傳播及資通訊服務業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30,511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金融及保險業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32,940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不動產業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30,218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9030">
                <a:tc>
                  <a:txBody>
                    <a:bodyPr/>
                    <a:lstStyle/>
                    <a:p>
                      <a:pPr algn="l"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專業、科學及技術服務業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30,127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支援服務業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28,536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85346">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教育業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28,570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醫療保健及社會工作服務業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30,372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9030">
                <a:tc>
                  <a:txBody>
                    <a:bodyPr/>
                    <a:lstStyle/>
                    <a:p>
                      <a:pPr algn="l" fontAlgn="ct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藝術、娛樂及休閒服務業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28,110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9030">
                <a:tc>
                  <a:txBody>
                    <a:bodyPr/>
                    <a:lstStyle/>
                    <a:p>
                      <a:pPr algn="l" fontAlgn="ct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其他服務業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26,676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296943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85</a:t>
            </a:fld>
            <a:endParaRPr kumimoji="1" lang="zh-TW" altLang="en-US">
              <a:solidFill>
                <a:schemeClr val="tx1"/>
              </a:solidFill>
              <a:latin typeface="Arial" pitchFamily="34" charset="0"/>
            </a:endParaRP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諮詢專線：</a:t>
            </a:r>
            <a:endParaRPr lang="en-US" altLang="zh-TW" b="1" dirty="0">
              <a:solidFill>
                <a:srgbClr val="FF0000"/>
              </a:solidFill>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各校教務主任、輔導主任</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彰化縣地方宣導團責任區講師</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彰化縣政府教育處：</a:t>
            </a:r>
            <a:r>
              <a:rPr lang="en-US" altLang="zh-TW" b="1" dirty="0">
                <a:latin typeface="微軟正黑體" pitchFamily="34" charset="-120"/>
                <a:ea typeface="微軟正黑體" pitchFamily="34" charset="-120"/>
              </a:rPr>
              <a:t>04-7531880</a:t>
            </a:r>
          </a:p>
          <a:p>
            <a:pPr marL="914400" lvl="1" indent="-457200" eaLnBrk="1" fontAlgn="auto" hangingPunct="1">
              <a:spcAft>
                <a:spcPts val="0"/>
              </a:spcAft>
              <a:defRPr/>
            </a:pPr>
            <a:r>
              <a:rPr lang="zh-TW" altLang="en-US" b="1" dirty="0">
                <a:latin typeface="微軟正黑體" pitchFamily="34" charset="-120"/>
                <a:ea typeface="微軟正黑體" pitchFamily="34" charset="-120"/>
              </a:rPr>
              <a:t>教育部免付費諮詢專線（</a:t>
            </a:r>
            <a:r>
              <a:rPr lang="en-US" altLang="zh-TW" b="1" dirty="0">
                <a:latin typeface="微軟正黑體" pitchFamily="34" charset="-120"/>
                <a:ea typeface="微軟正黑體" pitchFamily="34" charset="-120"/>
              </a:rPr>
              <a:t>0800-012-580</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marL="514350"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網路資源：</a:t>
            </a:r>
            <a:endParaRPr lang="en-US" altLang="zh-TW" b="1" dirty="0">
              <a:solidFill>
                <a:srgbClr val="FF0000"/>
              </a:solidFill>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教育部國中畢業生適性入學宣導網站（請見下頁）</a:t>
            </a:r>
            <a:endParaRPr lang="en-US" altLang="zh-TW" b="1" dirty="0">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彰化縣十二年國教資訊網</a:t>
            </a:r>
            <a:endParaRPr lang="zh-TW" altLang="en-US" dirty="0">
              <a:latin typeface="微軟正黑體" pitchFamily="34" charset="-120"/>
              <a:ea typeface="微軟正黑體" pitchFamily="34" charset="-120"/>
            </a:endParaRPr>
          </a:p>
          <a:p>
            <a:pPr marL="514350"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各校升學招生訊息</a:t>
            </a:r>
            <a:endParaRPr lang="en-US" altLang="zh-TW" b="1" dirty="0">
              <a:solidFill>
                <a:srgbClr val="FF0000"/>
              </a:solidFill>
              <a:latin typeface="微軟正黑體" pitchFamily="34" charset="-120"/>
              <a:ea typeface="微軟正黑體" pitchFamily="34" charset="-120"/>
            </a:endParaRPr>
          </a:p>
        </p:txBody>
      </p:sp>
      <p:pic>
        <p:nvPicPr>
          <p:cNvPr id="2" name="圖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5873" y="1239741"/>
            <a:ext cx="2268253" cy="1700014"/>
          </a:xfrm>
          <a:prstGeom prst="rect">
            <a:avLst/>
          </a:prstGeom>
          <a:ln>
            <a:noFill/>
          </a:ln>
          <a:effectLst>
            <a:outerShdw blurRad="292100" dist="139700" dir="2700000" algn="tl" rotWithShape="0">
              <a:srgbClr val="333333">
                <a:alpha val="65000"/>
              </a:srgbClr>
            </a:outerShdw>
          </a:effectLst>
        </p:spPr>
      </p:pic>
      <p:sp>
        <p:nvSpPr>
          <p:cNvPr id="7" name="文字方塊 4">
            <a:extLst>
              <a:ext uri="{FF2B5EF4-FFF2-40B4-BE49-F238E27FC236}">
                <a16:creationId xmlns:a16="http://schemas.microsoft.com/office/drawing/2014/main" id="{B48922AA-8CE3-4E11-A175-DBBD29CBA9F2}"/>
              </a:ext>
            </a:extLst>
          </p:cNvPr>
          <p:cNvSpPr txBox="1">
            <a:spLocks noChangeArrowheads="1"/>
          </p:cNvSpPr>
          <p:nvPr/>
        </p:nvSpPr>
        <p:spPr bwMode="auto">
          <a:xfrm>
            <a:off x="0" y="0"/>
            <a:ext cx="9152488" cy="830997"/>
          </a:xfrm>
          <a:prstGeom prst="rect">
            <a:avLst/>
          </a:prstGeom>
          <a:solidFill>
            <a:schemeClr val="accent1"/>
          </a:solidFill>
          <a:ln w="9525">
            <a:noFill/>
            <a:miter lim="800000"/>
            <a:headEnd/>
            <a:tailEnd/>
          </a:ln>
        </p:spPr>
        <p:txBody>
          <a:bodyPr wrap="square">
            <a:spAutoFit/>
          </a:bodyPr>
          <a:lstStyle/>
          <a:p>
            <a:pPr algn="ctr">
              <a:defRPr/>
            </a:pPr>
            <a:r>
              <a:rPr lang="zh-TW" altLang="en-US" sz="4800" b="1" dirty="0">
                <a:solidFill>
                  <a:schemeClr val="bg1"/>
                </a:solidFill>
                <a:latin typeface="微軟正黑體" pitchFamily="34" charset="-120"/>
                <a:ea typeface="微軟正黑體" pitchFamily="34" charset="-120"/>
              </a:rPr>
              <a:t>諮詢專線、網路資源</a:t>
            </a:r>
            <a:endParaRPr lang="en-US" altLang="zh-TW" sz="4800" b="1" dirty="0">
              <a:solidFill>
                <a:schemeClr val="bg1"/>
              </a:solidFill>
              <a:latin typeface="微軟正黑體" pitchFamily="34" charset="-120"/>
              <a:ea typeface="微軟正黑體" pitchFamily="34" charset="-120"/>
            </a:endParaRPr>
          </a:p>
        </p:txBody>
      </p:sp>
      <p:pic>
        <p:nvPicPr>
          <p:cNvPr id="1026" name="Picture 2">
            <a:extLst>
              <a:ext uri="{FF2B5EF4-FFF2-40B4-BE49-F238E27FC236}">
                <a16:creationId xmlns:a16="http://schemas.microsoft.com/office/drawing/2014/main" id="{82CCCB67-85B4-4CEA-A11D-8C3D437AA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8778" y="5157192"/>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5608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86</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8488" y="0"/>
            <a:ext cx="9152488" cy="1200329"/>
          </a:xfrm>
          <a:prstGeom prst="rect">
            <a:avLst/>
          </a:prstGeom>
          <a:solidFill>
            <a:schemeClr val="accent1"/>
          </a:solidFill>
          <a:ln w="9525">
            <a:noFill/>
            <a:miter lim="800000"/>
            <a:headEnd/>
            <a:tailEnd/>
          </a:ln>
        </p:spPr>
        <p:txBody>
          <a:bodyPr wrap="square">
            <a:spAutoFit/>
          </a:bodyPr>
          <a:lstStyle/>
          <a:p>
            <a:pPr algn="ctr">
              <a:defRPr/>
            </a:pPr>
            <a:r>
              <a:rPr lang="zh-TW" altLang="en-US" sz="4000" b="1" dirty="0">
                <a:solidFill>
                  <a:schemeClr val="bg1"/>
                </a:solidFill>
                <a:latin typeface="微軟正黑體" pitchFamily="34" charset="-120"/>
                <a:ea typeface="微軟正黑體" pitchFamily="34" charset="-120"/>
              </a:rPr>
              <a:t>教育部國中畢業生適性入學宣導網站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latin typeface="微軟正黑體" pitchFamily="34" charset="-120"/>
                <a:ea typeface="微軟正黑體" pitchFamily="34" charset="-120"/>
              </a:rPr>
              <a:t>https://adapt-k12ea.pro.k12ea.gov.tw/</a:t>
            </a:r>
          </a:p>
        </p:txBody>
      </p:sp>
      <p:pic>
        <p:nvPicPr>
          <p:cNvPr id="8" name="圖片 7">
            <a:extLst>
              <a:ext uri="{FF2B5EF4-FFF2-40B4-BE49-F238E27FC236}">
                <a16:creationId xmlns:a16="http://schemas.microsoft.com/office/drawing/2014/main" id="{C4957837-1283-43F5-BF2F-342A1DD99385}"/>
              </a:ext>
            </a:extLst>
          </p:cNvPr>
          <p:cNvPicPr>
            <a:picLocks noChangeAspect="1"/>
          </p:cNvPicPr>
          <p:nvPr/>
        </p:nvPicPr>
        <p:blipFill>
          <a:blip r:embed="rId3"/>
          <a:stretch>
            <a:fillRect/>
          </a:stretch>
        </p:blipFill>
        <p:spPr>
          <a:xfrm>
            <a:off x="0" y="1208267"/>
            <a:ext cx="9144000" cy="5641796"/>
          </a:xfrm>
          <a:prstGeom prst="rect">
            <a:avLst/>
          </a:prstGeom>
        </p:spPr>
      </p:pic>
      <p:pic>
        <p:nvPicPr>
          <p:cNvPr id="1028" name="Picture 4">
            <a:extLst>
              <a:ext uri="{FF2B5EF4-FFF2-40B4-BE49-F238E27FC236}">
                <a16:creationId xmlns:a16="http://schemas.microsoft.com/office/drawing/2014/main" id="{50BB8A5D-EB13-4B7C-9637-C314F1B23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634" y="27813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285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投影片編號版面配置區 1"/>
          <p:cNvSpPr>
            <a:spLocks noGrp="1"/>
          </p:cNvSpPr>
          <p:nvPr>
            <p:ph type="sldNum" sz="quarter" idx="12"/>
          </p:nvPr>
        </p:nvSpPr>
        <p:spPr bwMode="auto">
          <a:xfrm>
            <a:off x="8748464" y="6493933"/>
            <a:ext cx="395536"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lgn="l" fontAlgn="base">
              <a:spcBef>
                <a:spcPct val="0"/>
              </a:spcBef>
              <a:spcAft>
                <a:spcPct val="0"/>
              </a:spcAft>
              <a:defRPr/>
            </a:pPr>
            <a:fld id="{B21B5A92-E588-4FEE-8BB8-CB5CAF3EDDC6}" type="slidenum">
              <a:rPr lang="zh-TW" altLang="en-US" smtClean="0">
                <a:solidFill>
                  <a:prstClr val="black"/>
                </a:solidFill>
                <a:latin typeface="Arial" pitchFamily="34" charset="0"/>
              </a:rPr>
              <a:pPr algn="l" fontAlgn="base">
                <a:spcBef>
                  <a:spcPct val="0"/>
                </a:spcBef>
                <a:spcAft>
                  <a:spcPct val="0"/>
                </a:spcAft>
                <a:defRPr/>
              </a:pPr>
              <a:t>87</a:t>
            </a:fld>
            <a:endParaRPr lang="zh-TW" altLang="en-US" dirty="0">
              <a:solidFill>
                <a:prstClr val="black"/>
              </a:solidFill>
              <a:latin typeface="Arial" pitchFamily="34" charset="0"/>
            </a:endParaRPr>
          </a:p>
        </p:txBody>
      </p:sp>
      <p:cxnSp>
        <p:nvCxnSpPr>
          <p:cNvPr id="23" name="直線接點 22"/>
          <p:cNvCxnSpPr/>
          <p:nvPr/>
        </p:nvCxnSpPr>
        <p:spPr>
          <a:xfrm>
            <a:off x="36165" y="645333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圓角矩形 8"/>
          <p:cNvSpPr/>
          <p:nvPr/>
        </p:nvSpPr>
        <p:spPr>
          <a:xfrm>
            <a:off x="1" y="2812"/>
            <a:ext cx="9144000" cy="688386"/>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結語一柔道國手楊勇緯</a:t>
            </a:r>
          </a:p>
        </p:txBody>
      </p:sp>
      <p:sp>
        <p:nvSpPr>
          <p:cNvPr id="2" name="矩形: 圓角 1">
            <a:extLst>
              <a:ext uri="{FF2B5EF4-FFF2-40B4-BE49-F238E27FC236}">
                <a16:creationId xmlns:a16="http://schemas.microsoft.com/office/drawing/2014/main" id="{989BF88C-2501-4993-8BEF-621EE57D89BA}"/>
              </a:ext>
            </a:extLst>
          </p:cNvPr>
          <p:cNvSpPr/>
          <p:nvPr/>
        </p:nvSpPr>
        <p:spPr>
          <a:xfrm>
            <a:off x="3479443" y="955394"/>
            <a:ext cx="4856866" cy="919401"/>
          </a:xfrm>
          <a:prstGeom prst="roundRect">
            <a:avLst/>
          </a:prstGeom>
          <a:solidFill>
            <a:srgbClr val="FF0000"/>
          </a:solidFill>
        </p:spPr>
        <p:txBody>
          <a:bodyPr wrap="square">
            <a:spAutoFit/>
          </a:bodyPr>
          <a:lstStyle/>
          <a:p>
            <a:pPr algn="ctr"/>
            <a:r>
              <a:rPr lang="en-US" altLang="zh-TW" sz="2400" b="1" dirty="0">
                <a:solidFill>
                  <a:schemeClr val="bg1"/>
                </a:solidFill>
                <a:latin typeface="微軟正黑體" panose="020B0604030504040204" pitchFamily="34" charset="-120"/>
                <a:ea typeface="微軟正黑體" panose="020B0604030504040204" pitchFamily="34" charset="-120"/>
              </a:rPr>
              <a:t>2020</a:t>
            </a:r>
            <a:r>
              <a:rPr lang="zh-TW" altLang="en-US" sz="2400" b="1" dirty="0">
                <a:solidFill>
                  <a:schemeClr val="bg1"/>
                </a:solidFill>
                <a:latin typeface="微軟正黑體" panose="020B0604030504040204" pitchFamily="34" charset="-120"/>
                <a:ea typeface="微軟正黑體" panose="020B0604030504040204" pitchFamily="34" charset="-120"/>
              </a:rPr>
              <a:t>東京奧運柔道男子銀牌</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a:solidFill>
                  <a:schemeClr val="bg1"/>
                </a:solidFill>
                <a:latin typeface="微軟正黑體" panose="020B0604030504040204" pitchFamily="34" charset="-120"/>
                <a:ea typeface="微軟正黑體" panose="020B0604030504040204" pitchFamily="34" charset="-120"/>
              </a:rPr>
              <a:t>國際柔道聯盟</a:t>
            </a:r>
            <a:r>
              <a:rPr lang="en-US" altLang="zh-TW" sz="2400" b="1" dirty="0">
                <a:solidFill>
                  <a:schemeClr val="bg1"/>
                </a:solidFill>
                <a:latin typeface="微軟正黑體" panose="020B0604030504040204" pitchFamily="34" charset="-120"/>
                <a:ea typeface="微軟正黑體" panose="020B0604030504040204" pitchFamily="34" charset="-120"/>
              </a:rPr>
              <a:t>2021</a:t>
            </a:r>
            <a:r>
              <a:rPr lang="zh-TW" altLang="en-US" sz="2400" b="1" dirty="0">
                <a:solidFill>
                  <a:schemeClr val="bg1"/>
                </a:solidFill>
                <a:latin typeface="微軟正黑體" panose="020B0604030504040204" pitchFamily="34" charset="-120"/>
                <a:ea typeface="微軟正黑體" panose="020B0604030504040204" pitchFamily="34" charset="-120"/>
              </a:rPr>
              <a:t>世界排名第一</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18" name="文字方塊 1">
            <a:extLst>
              <a:ext uri="{FF2B5EF4-FFF2-40B4-BE49-F238E27FC236}">
                <a16:creationId xmlns:a16="http://schemas.microsoft.com/office/drawing/2014/main" id="{EAB890BA-2480-4892-BF6A-45CE3E08D95E}"/>
              </a:ext>
            </a:extLst>
          </p:cNvPr>
          <p:cNvSpPr txBox="1">
            <a:spLocks noChangeArrowheads="1"/>
          </p:cNvSpPr>
          <p:nvPr/>
        </p:nvSpPr>
        <p:spPr bwMode="auto">
          <a:xfrm>
            <a:off x="2771800" y="6506689"/>
            <a:ext cx="40324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b="1" dirty="0">
                <a:solidFill>
                  <a:prstClr val="black"/>
                </a:solidFill>
                <a:latin typeface="微軟正黑體" panose="020B0604030504040204" pitchFamily="34" charset="-120"/>
                <a:ea typeface="微軟正黑體" panose="020B0604030504040204" pitchFamily="34" charset="-120"/>
              </a:rPr>
              <a:t>(</a:t>
            </a:r>
            <a:r>
              <a:rPr lang="zh-TW" altLang="en-US" sz="1600" b="1" dirty="0">
                <a:solidFill>
                  <a:prstClr val="black"/>
                </a:solidFill>
                <a:latin typeface="微軟正黑體" panose="020B0604030504040204" pitchFamily="34" charset="-120"/>
                <a:ea typeface="微軟正黑體" panose="020B0604030504040204" pitchFamily="34" charset="-120"/>
              </a:rPr>
              <a:t>引自經理人</a:t>
            </a:r>
            <a:r>
              <a:rPr lang="en-US" altLang="zh-TW" sz="1600" b="1" dirty="0">
                <a:solidFill>
                  <a:prstClr val="black"/>
                </a:solidFill>
                <a:latin typeface="微軟正黑體" panose="020B0604030504040204" pitchFamily="34" charset="-120"/>
                <a:ea typeface="微軟正黑體" panose="020B0604030504040204" pitchFamily="34" charset="-120"/>
              </a:rPr>
              <a:t>/</a:t>
            </a:r>
            <a:r>
              <a:rPr lang="zh-TW" altLang="en-US" sz="1600" b="1" dirty="0">
                <a:solidFill>
                  <a:prstClr val="black"/>
                </a:solidFill>
                <a:latin typeface="微軟正黑體" panose="020B0604030504040204" pitchFamily="34" charset="-120"/>
                <a:ea typeface="微軟正黑體" panose="020B0604030504040204" pitchFamily="34" charset="-120"/>
              </a:rPr>
              <a:t>成功</a:t>
            </a:r>
            <a:r>
              <a:rPr lang="en-US" altLang="zh-TW" sz="1600" b="1" dirty="0">
                <a:solidFill>
                  <a:prstClr val="black"/>
                </a:solidFill>
                <a:latin typeface="微軟正黑體" panose="020B0604030504040204" pitchFamily="34" charset="-120"/>
                <a:ea typeface="微軟正黑體" panose="020B0604030504040204" pitchFamily="34" charset="-120"/>
              </a:rPr>
              <a:t>Success</a:t>
            </a:r>
            <a:r>
              <a:rPr lang="zh-TW" altLang="en-US" sz="1600" b="1" dirty="0">
                <a:solidFill>
                  <a:prstClr val="black"/>
                </a:solidFill>
                <a:latin typeface="微軟正黑體" panose="020B0604030504040204" pitchFamily="34" charset="-120"/>
                <a:ea typeface="微軟正黑體" panose="020B0604030504040204" pitchFamily="34" charset="-120"/>
              </a:rPr>
              <a:t>專訪楊勇緯網頁</a:t>
            </a:r>
            <a:r>
              <a:rPr lang="en-US" altLang="zh-TW" sz="1600" b="1" dirty="0">
                <a:solidFill>
                  <a:prstClr val="black"/>
                </a:solidFill>
                <a:latin typeface="微軟正黑體" panose="020B0604030504040204" pitchFamily="34" charset="-120"/>
                <a:ea typeface="微軟正黑體" panose="020B0604030504040204" pitchFamily="34" charset="-120"/>
              </a:rPr>
              <a:t>)</a:t>
            </a:r>
            <a:endParaRPr lang="zh-TW" altLang="en-US" sz="1600" b="1" dirty="0">
              <a:solidFill>
                <a:prstClr val="black"/>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A7E5B34D-E6C7-42B6-B816-AE853B88A4E5}"/>
              </a:ext>
            </a:extLst>
          </p:cNvPr>
          <p:cNvSpPr/>
          <p:nvPr/>
        </p:nvSpPr>
        <p:spPr>
          <a:xfrm>
            <a:off x="3441149" y="1986871"/>
            <a:ext cx="4739425" cy="1077218"/>
          </a:xfrm>
          <a:prstGeom prst="rect">
            <a:avLst/>
          </a:prstGeom>
        </p:spPr>
        <p:txBody>
          <a:bodyPr wrap="square">
            <a:spAutoFit/>
          </a:bodyPr>
          <a:lstStyle/>
          <a:p>
            <a:pPr algn="ctr"/>
            <a:r>
              <a:rPr lang="zh-TW" altLang="en-US" sz="3200" b="1" dirty="0">
                <a:latin typeface="微軟正黑體" panose="020B0604030504040204" pitchFamily="34" charset="-120"/>
                <a:ea typeface="微軟正黑體" panose="020B0604030504040204" pitchFamily="34" charset="-120"/>
              </a:rPr>
              <a:t>用</a:t>
            </a:r>
            <a:r>
              <a:rPr lang="zh-TW" altLang="en-US" sz="3200" b="1" dirty="0">
                <a:solidFill>
                  <a:srgbClr val="0070C0"/>
                </a:solidFill>
                <a:latin typeface="微軟正黑體" panose="020B0604030504040204" pitchFamily="34" charset="-120"/>
                <a:ea typeface="微軟正黑體" panose="020B0604030504040204" pitchFamily="34" charset="-120"/>
              </a:rPr>
              <a:t>九宮格表</a:t>
            </a:r>
            <a:r>
              <a:rPr lang="zh-TW" altLang="en-US" sz="3200" b="1" dirty="0">
                <a:latin typeface="微軟正黑體" panose="020B0604030504040204" pitchFamily="34" charset="-120"/>
                <a:ea typeface="微軟正黑體" panose="020B0604030504040204" pitchFamily="34" charset="-120"/>
              </a:rPr>
              <a:t>設定目標</a:t>
            </a:r>
            <a:endParaRPr lang="en-US" altLang="zh-TW" sz="3200" b="1" dirty="0">
              <a:latin typeface="微軟正黑體" panose="020B0604030504040204" pitchFamily="34" charset="-120"/>
              <a:ea typeface="微軟正黑體" panose="020B0604030504040204" pitchFamily="34" charset="-120"/>
            </a:endParaRPr>
          </a:p>
          <a:p>
            <a:pPr algn="ctr"/>
            <a:r>
              <a:rPr lang="zh-TW" altLang="en-US" sz="3200" b="1" dirty="0">
                <a:latin typeface="微軟正黑體" panose="020B0604030504040204" pitchFamily="34" charset="-120"/>
                <a:ea typeface="微軟正黑體" panose="020B0604030504040204" pitchFamily="34" charset="-120"/>
              </a:rPr>
              <a:t>每一行為都和目標相關</a:t>
            </a:r>
            <a:endParaRPr lang="zh-TW" altLang="en-US" sz="2400" b="1" dirty="0">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95CCB3E3-2E5A-4D9C-83FB-8D5A97E6D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9" y="957988"/>
            <a:ext cx="2610179" cy="2852986"/>
          </a:xfrm>
          <a:prstGeom prst="ellipse">
            <a:avLst/>
          </a:prstGeom>
          <a:ln>
            <a:noFill/>
          </a:ln>
          <a:effectLst>
            <a:softEdge rad="112500"/>
          </a:effectLst>
        </p:spPr>
      </p:pic>
      <p:pic>
        <p:nvPicPr>
          <p:cNvPr id="7" name="圖片 6">
            <a:extLst>
              <a:ext uri="{FF2B5EF4-FFF2-40B4-BE49-F238E27FC236}">
                <a16:creationId xmlns:a16="http://schemas.microsoft.com/office/drawing/2014/main" id="{AB364D45-9295-495E-AE6C-5D519DAC6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7191" y="3084387"/>
            <a:ext cx="3515289" cy="3212974"/>
          </a:xfrm>
          <a:prstGeom prst="rect">
            <a:avLst/>
          </a:prstGeom>
          <a:ln>
            <a:noFill/>
          </a:ln>
          <a:effectLst>
            <a:softEdge rad="112500"/>
          </a:effectLst>
        </p:spPr>
      </p:pic>
      <p:sp>
        <p:nvSpPr>
          <p:cNvPr id="10" name="文字方塊 9">
            <a:extLst>
              <a:ext uri="{FF2B5EF4-FFF2-40B4-BE49-F238E27FC236}">
                <a16:creationId xmlns:a16="http://schemas.microsoft.com/office/drawing/2014/main" id="{D8C9F473-CC23-4CE1-8D39-06167463FD25}"/>
              </a:ext>
            </a:extLst>
          </p:cNvPr>
          <p:cNvSpPr txBox="1"/>
          <p:nvPr/>
        </p:nvSpPr>
        <p:spPr>
          <a:xfrm>
            <a:off x="251520" y="3893098"/>
            <a:ext cx="5328592" cy="2574936"/>
          </a:xfrm>
          <a:prstGeom prst="rect">
            <a:avLst/>
          </a:prstGeom>
          <a:noFill/>
        </p:spPr>
        <p:txBody>
          <a:bodyPr wrap="square" rtlCol="0">
            <a:spAutoFit/>
          </a:bodyPr>
          <a:lstStyle/>
          <a:p>
            <a:pPr marL="342900" indent="-342900">
              <a:lnSpc>
                <a:spcPts val="2800"/>
              </a:lnSpc>
              <a:buFont typeface="Wingdings" panose="05000000000000000000" pitchFamily="2" charset="2"/>
              <a:buChar char="p"/>
            </a:pPr>
            <a:r>
              <a:rPr lang="zh-TW" altLang="en-US" sz="2000" b="1" dirty="0">
                <a:latin typeface="微軟正黑體" panose="020B0604030504040204" pitchFamily="34" charset="-120"/>
                <a:ea typeface="微軟正黑體" panose="020B0604030504040204" pitchFamily="34" charset="-120"/>
              </a:rPr>
              <a:t>先從自己身上找答案，與自己對話，覺察自己的特質性向，立定目標、描繪藍圖</a:t>
            </a:r>
            <a:endParaRPr lang="en-US" altLang="zh-TW" sz="2000" b="1" dirty="0">
              <a:latin typeface="微軟正黑體" panose="020B0604030504040204" pitchFamily="34" charset="-120"/>
              <a:ea typeface="微軟正黑體" panose="020B0604030504040204" pitchFamily="34" charset="-120"/>
            </a:endParaRPr>
          </a:p>
          <a:p>
            <a:pPr marL="342900" indent="-342900">
              <a:lnSpc>
                <a:spcPts val="2800"/>
              </a:lnSpc>
              <a:buFont typeface="Wingdings" panose="05000000000000000000" pitchFamily="2" charset="2"/>
              <a:buChar char="p"/>
            </a:pPr>
            <a:r>
              <a:rPr lang="zh-TW" altLang="en-US" sz="2000" b="1" dirty="0">
                <a:solidFill>
                  <a:srgbClr val="FF0000"/>
                </a:solidFill>
                <a:latin typeface="微軟正黑體" panose="020B0604030504040204" pitchFamily="34" charset="-120"/>
                <a:ea typeface="微軟正黑體" panose="020B0604030504040204" pitchFamily="34" charset="-120"/>
              </a:rPr>
              <a:t>關鍵行動：</a:t>
            </a:r>
            <a:r>
              <a:rPr lang="zh-TW" altLang="en-US" sz="2000" b="1" dirty="0">
                <a:latin typeface="微軟正黑體" panose="020B0604030504040204" pitchFamily="34" charset="-120"/>
                <a:ea typeface="微軟正黑體" panose="020B0604030504040204" pitchFamily="34" charset="-120"/>
              </a:rPr>
              <a:t>為了達成目標、實現願景，我的下一步該怎麼做？我該如何努力？</a:t>
            </a:r>
            <a:endParaRPr lang="en-US" altLang="zh-TW" sz="2000" b="1" dirty="0">
              <a:latin typeface="微軟正黑體" panose="020B0604030504040204" pitchFamily="34" charset="-120"/>
              <a:ea typeface="微軟正黑體" panose="020B0604030504040204" pitchFamily="34" charset="-120"/>
            </a:endParaRPr>
          </a:p>
          <a:p>
            <a:pPr marL="342900" indent="-342900">
              <a:lnSpc>
                <a:spcPts val="2800"/>
              </a:lnSpc>
              <a:buFont typeface="Wingdings" panose="05000000000000000000" pitchFamily="2" charset="2"/>
              <a:buChar char="p"/>
            </a:pPr>
            <a:r>
              <a:rPr lang="zh-TW" altLang="en-US" sz="2000" b="1" dirty="0">
                <a:latin typeface="微軟正黑體" panose="020B0604030504040204" pitchFamily="34" charset="-120"/>
                <a:ea typeface="微軟正黑體" panose="020B0604030504040204" pitchFamily="34" charset="-120"/>
              </a:rPr>
              <a:t>透過關鍵行動，由外而內，層層遞進，逐步朝向九宮格核心目標邁進</a:t>
            </a:r>
            <a:endParaRPr lang="en-US" altLang="zh-TW" sz="2000" b="1" dirty="0">
              <a:latin typeface="微軟正黑體" panose="020B0604030504040204" pitchFamily="34" charset="-120"/>
              <a:ea typeface="微軟正黑體" panose="020B0604030504040204" pitchFamily="34" charset="-120"/>
            </a:endParaRPr>
          </a:p>
          <a:p>
            <a:pPr marL="342900" indent="-342900">
              <a:lnSpc>
                <a:spcPts val="2800"/>
              </a:lnSpc>
              <a:buFont typeface="Wingdings" panose="05000000000000000000" pitchFamily="2" charset="2"/>
              <a:buChar char="p"/>
            </a:pPr>
            <a:r>
              <a:rPr lang="zh-TW" altLang="en-US" sz="2000" b="1" dirty="0">
                <a:latin typeface="微軟正黑體" panose="020B0604030504040204" pitchFamily="34" charset="-120"/>
                <a:ea typeface="微軟正黑體" panose="020B0604030504040204" pitchFamily="34" charset="-120"/>
              </a:rPr>
              <a:t>專注敏銳，適時修正行為或調整目標</a:t>
            </a:r>
          </a:p>
        </p:txBody>
      </p:sp>
    </p:spTree>
    <p:extLst>
      <p:ext uri="{BB962C8B-B14F-4D97-AF65-F5344CB8AC3E}">
        <p14:creationId xmlns:p14="http://schemas.microsoft.com/office/powerpoint/2010/main" val="7193112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8600270" y="6469827"/>
            <a:ext cx="49899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88</a:t>
            </a:fld>
            <a:endParaRPr kumimoji="1" lang="zh-TW" altLang="en-US" b="1" dirty="0">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附、有獎徵答</a:t>
            </a:r>
          </a:p>
        </p:txBody>
      </p:sp>
      <p:sp>
        <p:nvSpPr>
          <p:cNvPr id="3" name="文字版面配置區 2"/>
          <p:cNvSpPr>
            <a:spLocks noGrp="1"/>
          </p:cNvSpPr>
          <p:nvPr>
            <p:ph type="body" idx="1"/>
          </p:nvPr>
        </p:nvSpPr>
        <p:spPr>
          <a:xfrm>
            <a:off x="303277" y="1359148"/>
            <a:ext cx="9217595" cy="576064"/>
          </a:xfrm>
        </p:spPr>
        <p:txBody>
          <a:bodyPr rtlCol="0">
            <a:normAutofit/>
          </a:body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一、教育會考</a:t>
            </a:r>
            <a:r>
              <a:rPr lang="zh-TW" altLang="en-US" sz="2800" b="1" dirty="0">
                <a:solidFill>
                  <a:srgbClr val="FF0000"/>
                </a:solidFill>
                <a:latin typeface="微軟正黑體" panose="020B0604030504040204" pitchFamily="34" charset="-120"/>
                <a:ea typeface="微軟正黑體" panose="020B0604030504040204" pitchFamily="34" charset="-120"/>
              </a:rPr>
              <a:t>數學科非選題</a:t>
            </a:r>
            <a:r>
              <a:rPr lang="zh-TW" altLang="en-US" sz="2800" b="1" dirty="0">
                <a:solidFill>
                  <a:srgbClr val="002060"/>
                </a:solidFill>
                <a:latin typeface="微軟正黑體" panose="020B0604030504040204" pitchFamily="34" charset="-120"/>
                <a:ea typeface="微軟正黑體" panose="020B0604030504040204" pitchFamily="34" charset="-120"/>
              </a:rPr>
              <a:t>佔該科總分多少</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5" name="文字版面配置區 2"/>
          <p:cNvSpPr txBox="1">
            <a:spLocks/>
          </p:cNvSpPr>
          <p:nvPr/>
        </p:nvSpPr>
        <p:spPr bwMode="auto">
          <a:xfrm>
            <a:off x="303280" y="1908398"/>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二、彰化區</a:t>
            </a:r>
            <a:r>
              <a:rPr lang="zh-TW" altLang="en-US" sz="2800" b="1" dirty="0">
                <a:solidFill>
                  <a:srgbClr val="FF0000"/>
                </a:solidFill>
                <a:latin typeface="微軟正黑體" panose="020B0604030504040204" pitchFamily="34" charset="-120"/>
                <a:ea typeface="微軟正黑體" panose="020B0604030504040204" pitchFamily="34" charset="-120"/>
              </a:rPr>
              <a:t>高中職優先免試入學</a:t>
            </a:r>
            <a:r>
              <a:rPr lang="zh-TW" altLang="en-US" sz="2800" b="1" dirty="0">
                <a:solidFill>
                  <a:srgbClr val="002060"/>
                </a:solidFill>
                <a:latin typeface="微軟正黑體" panose="020B0604030504040204" pitchFamily="34" charset="-120"/>
                <a:ea typeface="微軟正黑體" panose="020B0604030504040204" pitchFamily="34" charset="-120"/>
              </a:rPr>
              <a:t>積分總分為幾分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6" name="文字版面配置區 2"/>
          <p:cNvSpPr txBox="1">
            <a:spLocks/>
          </p:cNvSpPr>
          <p:nvPr/>
        </p:nvSpPr>
        <p:spPr bwMode="auto">
          <a:xfrm>
            <a:off x="303675" y="2427976"/>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三、會考自然科成績</a:t>
            </a:r>
            <a:r>
              <a:rPr lang="en-US" altLang="zh-TW" sz="2800" b="1" dirty="0">
                <a:solidFill>
                  <a:srgbClr val="FF0000"/>
                </a:solidFill>
                <a:latin typeface="微軟正黑體" panose="020B0604030504040204" pitchFamily="34" charset="-120"/>
                <a:ea typeface="微軟正黑體" panose="020B0604030504040204" pitchFamily="34" charset="-120"/>
              </a:rPr>
              <a:t>A+</a:t>
            </a:r>
            <a:r>
              <a:rPr lang="zh-TW" altLang="en-US" sz="2800" b="1" dirty="0">
                <a:solidFill>
                  <a:srgbClr val="002060"/>
                </a:solidFill>
                <a:latin typeface="微軟正黑體" panose="020B0604030504040204" pitchFamily="34" charset="-120"/>
                <a:ea typeface="微軟正黑體" panose="020B0604030504040204" pitchFamily="34" charset="-120"/>
              </a:rPr>
              <a:t>可得免試入學多少積分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7" name="文字版面配置區 2"/>
          <p:cNvSpPr txBox="1">
            <a:spLocks/>
          </p:cNvSpPr>
          <p:nvPr/>
        </p:nvSpPr>
        <p:spPr bwMode="auto">
          <a:xfrm>
            <a:off x="303675" y="296540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四、免試入學超額比序</a:t>
            </a:r>
            <a:r>
              <a:rPr lang="zh-TW" altLang="en-US" sz="2800" b="1" dirty="0">
                <a:solidFill>
                  <a:srgbClr val="FF0000"/>
                </a:solidFill>
                <a:latin typeface="微軟正黑體" panose="020B0604030504040204" pitchFamily="34" charset="-120"/>
                <a:ea typeface="微軟正黑體" panose="020B0604030504040204" pitchFamily="34" charset="-120"/>
              </a:rPr>
              <a:t>同分比序</a:t>
            </a:r>
            <a:r>
              <a:rPr lang="zh-TW" altLang="en-US" sz="2800" b="1" dirty="0">
                <a:solidFill>
                  <a:srgbClr val="002060"/>
                </a:solidFill>
                <a:latin typeface="微軟正黑體" panose="020B0604030504040204" pitchFamily="34" charset="-120"/>
                <a:ea typeface="微軟正黑體" panose="020B0604030504040204" pitchFamily="34" charset="-120"/>
              </a:rPr>
              <a:t>會先比哪一個項目</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8" name="文字版面配置區 2"/>
          <p:cNvSpPr txBox="1">
            <a:spLocks/>
          </p:cNvSpPr>
          <p:nvPr/>
        </p:nvSpPr>
        <p:spPr bwMode="auto">
          <a:xfrm>
            <a:off x="328256" y="350175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五、五專免試入學積分總分為幾分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9" name="文字版面配置區 2"/>
          <p:cNvSpPr txBox="1">
            <a:spLocks/>
          </p:cNvSpPr>
          <p:nvPr/>
        </p:nvSpPr>
        <p:spPr bwMode="auto">
          <a:xfrm>
            <a:off x="330853" y="3996308"/>
            <a:ext cx="834560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六、請舉出彰化區任三所有開設</a:t>
            </a:r>
            <a:r>
              <a:rPr lang="zh-TW" altLang="en-US" sz="2800" b="1" dirty="0">
                <a:solidFill>
                  <a:srgbClr val="FF0000"/>
                </a:solidFill>
                <a:latin typeface="微軟正黑體" panose="020B0604030504040204" pitchFamily="34" charset="-120"/>
                <a:ea typeface="微軟正黑體" panose="020B0604030504040204" pitchFamily="34" charset="-120"/>
              </a:rPr>
              <a:t>綜合高中科</a:t>
            </a:r>
            <a:r>
              <a:rPr lang="zh-TW" altLang="en-US" sz="2800" b="1" dirty="0">
                <a:solidFill>
                  <a:srgbClr val="002060"/>
                </a:solidFill>
                <a:latin typeface="微軟正黑體" panose="020B0604030504040204" pitchFamily="34" charset="-120"/>
                <a:ea typeface="微軟正黑體" panose="020B0604030504040204" pitchFamily="34" charset="-120"/>
              </a:rPr>
              <a:t>的學校</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0" name="文字版面配置區 2"/>
          <p:cNvSpPr txBox="1">
            <a:spLocks/>
          </p:cNvSpPr>
          <p:nvPr/>
        </p:nvSpPr>
        <p:spPr bwMode="auto">
          <a:xfrm>
            <a:off x="303278" y="452361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七、請說出高職十五職群</a:t>
            </a:r>
            <a:r>
              <a:rPr lang="zh-TW" altLang="en-US" sz="2800" b="1" dirty="0">
                <a:solidFill>
                  <a:srgbClr val="FF0000"/>
                </a:solidFill>
                <a:latin typeface="微軟正黑體" panose="020B0604030504040204" pitchFamily="34" charset="-120"/>
                <a:ea typeface="微軟正黑體" panose="020B0604030504040204" pitchFamily="34" charset="-120"/>
              </a:rPr>
              <a:t>任三個職群</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1" name="文字版面配置區 2"/>
          <p:cNvSpPr txBox="1">
            <a:spLocks/>
          </p:cNvSpPr>
          <p:nvPr/>
        </p:nvSpPr>
        <p:spPr bwMode="auto">
          <a:xfrm>
            <a:off x="330203" y="500113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八、</a:t>
            </a:r>
            <a:r>
              <a:rPr lang="zh-TW" altLang="en-US" sz="2800" b="1" dirty="0">
                <a:solidFill>
                  <a:srgbClr val="FF0000"/>
                </a:solidFill>
                <a:latin typeface="微軟正黑體" panose="020B0604030504040204" pitchFamily="34" charset="-120"/>
                <a:ea typeface="微軟正黑體" panose="020B0604030504040204" pitchFamily="34" charset="-120"/>
              </a:rPr>
              <a:t>資料處理科</a:t>
            </a:r>
            <a:r>
              <a:rPr lang="zh-TW" altLang="en-US" sz="2800" b="1" dirty="0">
                <a:solidFill>
                  <a:srgbClr val="002060"/>
                </a:solidFill>
                <a:latin typeface="微軟正黑體" panose="020B0604030504040204" pitchFamily="34" charset="-120"/>
                <a:ea typeface="微軟正黑體" panose="020B0604030504040204" pitchFamily="34" charset="-120"/>
              </a:rPr>
              <a:t>是屬於高職哪一職群</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2" name="文字版面配置區 2"/>
          <p:cNvSpPr txBox="1">
            <a:spLocks/>
          </p:cNvSpPr>
          <p:nvPr/>
        </p:nvSpPr>
        <p:spPr bwMode="auto">
          <a:xfrm>
            <a:off x="355034" y="548568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九、</a:t>
            </a:r>
            <a:r>
              <a:rPr lang="zh-TW" altLang="en-US" sz="2800" b="1" dirty="0">
                <a:solidFill>
                  <a:srgbClr val="FF0000"/>
                </a:solidFill>
                <a:latin typeface="微軟正黑體" panose="020B0604030504040204" pitchFamily="34" charset="-120"/>
                <a:ea typeface="微軟正黑體" panose="020B0604030504040204" pitchFamily="34" charset="-120"/>
              </a:rPr>
              <a:t>生涯金三角</a:t>
            </a:r>
            <a:r>
              <a:rPr lang="zh-TW" altLang="en-US" sz="2800" b="1" dirty="0">
                <a:solidFill>
                  <a:srgbClr val="002060"/>
                </a:solidFill>
                <a:latin typeface="微軟正黑體" panose="020B0604030504040204" pitchFamily="34" charset="-120"/>
                <a:ea typeface="微軟正黑體" panose="020B0604030504040204" pitchFamily="34" charset="-120"/>
              </a:rPr>
              <a:t>是指哪三部分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3" name="文字版面配置區 2"/>
          <p:cNvSpPr txBox="1">
            <a:spLocks/>
          </p:cNvSpPr>
          <p:nvPr/>
        </p:nvSpPr>
        <p:spPr bwMode="auto">
          <a:xfrm>
            <a:off x="362841" y="5939625"/>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十、彰化縣</a:t>
            </a:r>
            <a:r>
              <a:rPr lang="zh-TW" altLang="en-US" sz="2800" b="1" dirty="0">
                <a:solidFill>
                  <a:srgbClr val="FF0000"/>
                </a:solidFill>
                <a:latin typeface="微軟正黑體" panose="020B0604030504040204" pitchFamily="34" charset="-120"/>
                <a:ea typeface="微軟正黑體" panose="020B0604030504040204" pitchFamily="34" charset="-120"/>
              </a:rPr>
              <a:t>十二年國教專線電話</a:t>
            </a:r>
            <a:r>
              <a:rPr lang="zh-TW" altLang="en-US" sz="2800" b="1" dirty="0">
                <a:solidFill>
                  <a:srgbClr val="002060"/>
                </a:solidFill>
                <a:latin typeface="微軟正黑體" panose="020B0604030504040204" pitchFamily="34" charset="-120"/>
                <a:ea typeface="微軟正黑體" panose="020B0604030504040204" pitchFamily="34" charset="-120"/>
              </a:rPr>
              <a:t>為何</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848" y="4546085"/>
            <a:ext cx="956110" cy="2083830"/>
          </a:xfrm>
          <a:prstGeom prst="rect">
            <a:avLst/>
          </a:prstGeom>
        </p:spPr>
      </p:pic>
    </p:spTree>
    <p:extLst>
      <p:ext uri="{BB962C8B-B14F-4D97-AF65-F5344CB8AC3E}">
        <p14:creationId xmlns:p14="http://schemas.microsoft.com/office/powerpoint/2010/main" val="236523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8701608" y="6492875"/>
            <a:ext cx="44239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89</a:t>
            </a:fld>
            <a:endParaRPr kumimoji="1" lang="zh-TW" altLang="en-US" b="1" dirty="0">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附、宣導結果評估</a:t>
            </a:r>
          </a:p>
        </p:txBody>
      </p:sp>
      <p:sp>
        <p:nvSpPr>
          <p:cNvPr id="3" name="文字版面配置區 2"/>
          <p:cNvSpPr>
            <a:spLocks noGrp="1"/>
          </p:cNvSpPr>
          <p:nvPr>
            <p:ph type="body" idx="1"/>
          </p:nvPr>
        </p:nvSpPr>
        <p:spPr>
          <a:xfrm>
            <a:off x="1887" y="260648"/>
            <a:ext cx="9577636" cy="5545138"/>
          </a:xfrm>
        </p:spPr>
        <p:txBody>
          <a:bodyPr rtlCol="0">
            <a:normAutofit/>
          </a:bodyPr>
          <a:lstStyle/>
          <a:p>
            <a:pPr eaLnBrk="1" fontAlgn="auto" hangingPunct="1">
              <a:lnSpc>
                <a:spcPts val="3200"/>
              </a:lnSpc>
              <a:spcBef>
                <a:spcPts val="0"/>
              </a:spcBef>
              <a:spcAft>
                <a:spcPts val="0"/>
              </a:spcAft>
              <a:defRPr/>
            </a:pPr>
            <a:r>
              <a:rPr lang="zh-TW" altLang="en-US" sz="2400" b="1" dirty="0">
                <a:solidFill>
                  <a:schemeClr val="tx1"/>
                </a:solidFill>
                <a:latin typeface="微軟正黑體" panose="020B0604030504040204" pitchFamily="34" charset="-120"/>
                <a:ea typeface="微軟正黑體" panose="020B0604030504040204" pitchFamily="34" charset="-120"/>
              </a:rPr>
              <a:t>請就以下說明，</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舉手</a:t>
            </a:r>
            <a:r>
              <a:rPr lang="zh-TW" altLang="en-US" sz="2400" b="1" dirty="0">
                <a:solidFill>
                  <a:schemeClr val="tx1"/>
                </a:solidFill>
                <a:latin typeface="微軟正黑體" panose="020B0604030504040204" pitchFamily="34" charset="-120"/>
                <a:ea typeface="微軟正黑體" panose="020B0604030504040204" pitchFamily="34" charset="-120"/>
              </a:rPr>
              <a:t>表示認同度：</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r>
              <a:rPr lang="zh-TW" altLang="en-US" sz="2400" b="1" dirty="0">
                <a:solidFill>
                  <a:schemeClr val="tx1"/>
                </a:solidFill>
                <a:latin typeface="微軟正黑體" panose="020B0604030504040204" pitchFamily="34" charset="-120"/>
                <a:ea typeface="微軟正黑體" panose="020B0604030504040204" pitchFamily="34" charset="-120"/>
              </a:rPr>
              <a:t>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同意；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尚可；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不同意。</a:t>
            </a: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一、</a:t>
            </a:r>
            <a:r>
              <a:rPr lang="zh-TW" altLang="zh-TW" sz="2800" b="1" dirty="0">
                <a:solidFill>
                  <a:schemeClr val="tx2"/>
                </a:solidFill>
                <a:latin typeface="微軟正黑體" panose="020B0604030504040204" pitchFamily="34" charset="-120"/>
                <a:ea typeface="微軟正黑體" panose="020B0604030504040204" pitchFamily="34" charset="-120"/>
              </a:rPr>
              <a:t>我對本區</a:t>
            </a:r>
            <a:r>
              <a:rPr lang="zh-TW" altLang="en-US" sz="2800" b="1" dirty="0">
                <a:solidFill>
                  <a:schemeClr val="tx2"/>
                </a:solidFill>
                <a:latin typeface="微軟正黑體" panose="020B0604030504040204" pitchFamily="34" charset="-120"/>
                <a:ea typeface="微軟正黑體" panose="020B0604030504040204" pitchFamily="34" charset="-120"/>
              </a:rPr>
              <a:t>免試入學方式及流程已瞭解。</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二、</a:t>
            </a:r>
            <a:r>
              <a:rPr lang="zh-TW" altLang="zh-TW" sz="2800" b="1" dirty="0">
                <a:solidFill>
                  <a:schemeClr val="tx2"/>
                </a:solidFill>
                <a:latin typeface="微軟正黑體" panose="020B0604030504040204" pitchFamily="34" charset="-120"/>
                <a:ea typeface="微軟正黑體" panose="020B0604030504040204" pitchFamily="34" charset="-120"/>
              </a:rPr>
              <a:t>我</a:t>
            </a:r>
            <a:r>
              <a:rPr lang="zh-TW" altLang="en-US" sz="2800" b="1" dirty="0">
                <a:solidFill>
                  <a:schemeClr val="tx2"/>
                </a:solidFill>
                <a:latin typeface="微軟正黑體" panose="020B0604030504040204" pitchFamily="34" charset="-120"/>
                <a:ea typeface="微軟正黑體" panose="020B0604030504040204" pitchFamily="34" charset="-120"/>
              </a:rPr>
              <a:t>對本區免試入學超額比序項目已瞭解。</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三、</a:t>
            </a:r>
            <a:r>
              <a:rPr lang="zh-TW" altLang="zh-TW" sz="2400" b="1" dirty="0">
                <a:solidFill>
                  <a:schemeClr val="tx2"/>
                </a:solidFill>
                <a:latin typeface="微軟正黑體" panose="020B0604030504040204" pitchFamily="34" charset="-120"/>
                <a:ea typeface="微軟正黑體" panose="020B0604030504040204" pitchFamily="34" charset="-120"/>
              </a:rPr>
              <a:t>我</a:t>
            </a:r>
            <a:r>
              <a:rPr lang="zh-TW" altLang="en-US" sz="2400" b="1" dirty="0">
                <a:solidFill>
                  <a:schemeClr val="tx2"/>
                </a:solidFill>
                <a:latin typeface="微軟正黑體" panose="020B0604030504040204" pitchFamily="34" charset="-120"/>
                <a:ea typeface="微軟正黑體" panose="020B0604030504040204" pitchFamily="34" charset="-120"/>
              </a:rPr>
              <a:t>對本區特色招生考試分發或甄選入學方式及流程已瞭解。</a:t>
            </a:r>
            <a:endParaRPr lang="zh-TW" altLang="zh-TW" sz="24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四、</a:t>
            </a:r>
            <a:r>
              <a:rPr lang="zh-TW" altLang="zh-TW" sz="2800" b="1" dirty="0">
                <a:solidFill>
                  <a:schemeClr val="tx2"/>
                </a:solidFill>
                <a:latin typeface="微軟正黑體" panose="020B0604030504040204" pitchFamily="34" charset="-120"/>
                <a:ea typeface="微軟正黑體" panose="020B0604030504040204" pitchFamily="34" charset="-120"/>
              </a:rPr>
              <a:t>我瞭解</a:t>
            </a:r>
            <a:r>
              <a:rPr lang="zh-TW" altLang="en-US" sz="2800" b="1" dirty="0">
                <a:solidFill>
                  <a:schemeClr val="tx2"/>
                </a:solidFill>
                <a:latin typeface="微軟正黑體" panose="020B0604030504040204" pitchFamily="34" charset="-120"/>
                <a:ea typeface="微軟正黑體" panose="020B0604030504040204" pitchFamily="34" charset="-120"/>
              </a:rPr>
              <a:t>國中教育會考英聽及數學非選擇題有計分</a:t>
            </a:r>
            <a:r>
              <a:rPr lang="zh-TW" altLang="zh-TW" sz="2800" b="1" dirty="0">
                <a:solidFill>
                  <a:schemeClr val="tx2"/>
                </a:solidFill>
                <a:latin typeface="微軟正黑體" panose="020B0604030504040204" pitchFamily="34" charset="-120"/>
                <a:ea typeface="微軟正黑體" panose="020B0604030504040204" pitchFamily="34" charset="-120"/>
              </a:rPr>
              <a:t>。</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五、</a:t>
            </a:r>
            <a:r>
              <a:rPr lang="zh-TW" altLang="zh-TW" sz="2400" b="1" dirty="0">
                <a:solidFill>
                  <a:schemeClr val="tx2"/>
                </a:solidFill>
                <a:latin typeface="微軟正黑體" panose="020B0604030504040204" pitchFamily="34" charset="-120"/>
                <a:ea typeface="微軟正黑體" panose="020B0604030504040204" pitchFamily="34" charset="-120"/>
              </a:rPr>
              <a:t>我知道本區及本校入學方式諮詢</a:t>
            </a:r>
            <a:r>
              <a:rPr lang="zh-TW" altLang="en-US" sz="2400" b="1" dirty="0">
                <a:solidFill>
                  <a:schemeClr val="tx2"/>
                </a:solidFill>
                <a:latin typeface="微軟正黑體" panose="020B0604030504040204" pitchFamily="34" charset="-120"/>
                <a:ea typeface="微軟正黑體" panose="020B0604030504040204" pitchFamily="34" charset="-120"/>
              </a:rPr>
              <a:t>專線</a:t>
            </a:r>
            <a:r>
              <a:rPr lang="zh-TW" altLang="zh-TW" sz="2400" b="1" dirty="0">
                <a:solidFill>
                  <a:schemeClr val="tx2"/>
                </a:solidFill>
                <a:latin typeface="微軟正黑體" panose="020B0604030504040204" pitchFamily="34" charset="-120"/>
                <a:ea typeface="微軟正黑體" panose="020B0604030504040204" pitchFamily="34" charset="-120"/>
              </a:rPr>
              <a:t>及</a:t>
            </a:r>
            <a:r>
              <a:rPr lang="zh-TW" altLang="en-US" sz="2400" b="1" dirty="0">
                <a:solidFill>
                  <a:schemeClr val="tx2"/>
                </a:solidFill>
                <a:latin typeface="微軟正黑體" panose="020B0604030504040204" pitchFamily="34" charset="-120"/>
                <a:ea typeface="微軟正黑體" panose="020B0604030504040204" pitchFamily="34" charset="-120"/>
              </a:rPr>
              <a:t>十二年國教</a:t>
            </a:r>
            <a:r>
              <a:rPr lang="zh-TW" altLang="zh-TW" sz="2400" b="1" dirty="0">
                <a:solidFill>
                  <a:schemeClr val="tx2"/>
                </a:solidFill>
                <a:latin typeface="微軟正黑體" panose="020B0604030504040204" pitchFamily="34" charset="-120"/>
                <a:ea typeface="微軟正黑體" panose="020B0604030504040204" pitchFamily="34" charset="-120"/>
              </a:rPr>
              <a:t>網站</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頁</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a:t>
            </a:r>
          </a:p>
          <a:p>
            <a:pPr marL="723900" indent="-723900"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六、</a:t>
            </a:r>
            <a:r>
              <a:rPr lang="zh-TW" altLang="en-US" sz="2400" b="1" dirty="0">
                <a:solidFill>
                  <a:schemeClr val="tx2"/>
                </a:solidFill>
                <a:latin typeface="微軟正黑體" panose="020B0604030504040204" pitchFamily="34" charset="-120"/>
                <a:ea typeface="微軟正黑體" panose="020B0604030504040204" pitchFamily="34" charset="-120"/>
              </a:rPr>
              <a:t>經由這次宣導，</a:t>
            </a:r>
            <a:r>
              <a:rPr lang="zh-TW" altLang="zh-TW" sz="2400" b="1" dirty="0">
                <a:solidFill>
                  <a:schemeClr val="tx2"/>
                </a:solidFill>
                <a:latin typeface="微軟正黑體" panose="020B0604030504040204" pitchFamily="34" charset="-120"/>
                <a:ea typeface="微軟正黑體" panose="020B0604030504040204" pitchFamily="34" charset="-120"/>
              </a:rPr>
              <a:t>我對十二年國教</a:t>
            </a:r>
            <a:r>
              <a:rPr lang="zh-TW" altLang="en-US" sz="2400" b="1" dirty="0">
                <a:solidFill>
                  <a:schemeClr val="tx2"/>
                </a:solidFill>
                <a:latin typeface="微軟正黑體" panose="020B0604030504040204" pitchFamily="34" charset="-120"/>
                <a:ea typeface="微軟正黑體" panose="020B0604030504040204" pitchFamily="34" charset="-120"/>
              </a:rPr>
              <a:t>入學管道</a:t>
            </a:r>
            <a:r>
              <a:rPr lang="zh-TW" altLang="zh-TW" sz="2400" b="1" dirty="0">
                <a:solidFill>
                  <a:schemeClr val="tx2"/>
                </a:solidFill>
                <a:latin typeface="微軟正黑體" panose="020B0604030504040204" pitchFamily="34" charset="-120"/>
                <a:ea typeface="微軟正黑體" panose="020B0604030504040204" pitchFamily="34" charset="-120"/>
              </a:rPr>
              <a:t>有更進一步的</a:t>
            </a:r>
            <a:r>
              <a:rPr lang="zh-TW" altLang="en-US" sz="2400" b="1" dirty="0">
                <a:solidFill>
                  <a:schemeClr val="tx2"/>
                </a:solidFill>
                <a:latin typeface="微軟正黑體" panose="020B0604030504040204" pitchFamily="34" charset="-120"/>
                <a:ea typeface="微軟正黑體" panose="020B0604030504040204" pitchFamily="34" charset="-120"/>
              </a:rPr>
              <a:t>認識</a:t>
            </a:r>
            <a:r>
              <a:rPr lang="zh-TW" altLang="zh-TW" sz="2400" b="1" dirty="0">
                <a:solidFill>
                  <a:schemeClr val="tx2"/>
                </a:solidFill>
                <a:latin typeface="微軟正黑體" panose="020B0604030504040204" pitchFamily="34" charset="-120"/>
                <a:ea typeface="微軟正黑體" panose="020B0604030504040204" pitchFamily="34" charset="-120"/>
              </a:rPr>
              <a:t>。</a:t>
            </a:r>
            <a:endParaRPr lang="zh-TW" altLang="zh-TW" sz="28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843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rgbClr val="604A7B"/>
          </a:solidFill>
          <a:ln>
            <a:solidFill>
              <a:schemeClr val="bg2"/>
            </a:solidFill>
          </a:ln>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rgbClr val="215968"/>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普高、技高群科介紹與說明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rgbClr val="10253F"/>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600" b="1" dirty="0">
                <a:solidFill>
                  <a:schemeClr val="bg1"/>
                </a:solidFill>
                <a:latin typeface="微軟正黑體" pitchFamily="34" charset="-120"/>
                <a:ea typeface="微軟正黑體" pitchFamily="34" charset="-120"/>
              </a:rPr>
              <a:t>志願選填統計與輔導策略、結語</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9</a:t>
            </a:fld>
            <a:endParaRPr lang="zh-TW" altLang="en-US">
              <a:solidFill>
                <a:prstClr val="black">
                  <a:tint val="75000"/>
                </a:prstClr>
              </a:solidFill>
            </a:endParaRPr>
          </a:p>
        </p:txBody>
      </p:sp>
    </p:spTree>
    <p:extLst>
      <p:ext uri="{BB962C8B-B14F-4D97-AF65-F5344CB8AC3E}">
        <p14:creationId xmlns:p14="http://schemas.microsoft.com/office/powerpoint/2010/main" val="365172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9" presetClass="emph" presetSubtype="0" grpId="0" nodeType="withEffect">
                                  <p:stCondLst>
                                    <p:cond delay="0"/>
                                  </p:stCondLst>
                                  <p:childTnLst>
                                    <p:set>
                                      <p:cBhvr>
                                        <p:cTn id="9" dur="indefinite"/>
                                        <p:tgtEl>
                                          <p:spTgt spid="9"/>
                                        </p:tgtEl>
                                        <p:attrNameLst>
                                          <p:attrName>style.opacity</p:attrName>
                                        </p:attrNameLst>
                                      </p:cBhvr>
                                      <p:to>
                                        <p:strVal val="0.5"/>
                                      </p:to>
                                    </p:set>
                                    <p:animEffect filter="image" prLst="opacity: 0.5">
                                      <p:cBhvr rctx="IE">
                                        <p:cTn id="10" dur="indefinite"/>
                                        <p:tgtEl>
                                          <p:spTgt spid="9"/>
                                        </p:tgtEl>
                                      </p:cBhvr>
                                    </p:animEffect>
                                  </p:childTnLst>
                                </p:cTn>
                              </p:par>
                              <p:par>
                                <p:cTn id="11" presetID="9" presetClass="emph" presetSubtype="0" grpId="0" nodeType="withEffect">
                                  <p:stCondLst>
                                    <p:cond delay="0"/>
                                  </p:stCondLst>
                                  <p:childTnLst>
                                    <p:set>
                                      <p:cBhvr>
                                        <p:cTn id="12" dur="indefinite"/>
                                        <p:tgtEl>
                                          <p:spTgt spid="2"/>
                                        </p:tgtEl>
                                        <p:attrNameLst>
                                          <p:attrName>style.opacity</p:attrName>
                                        </p:attrNameLst>
                                      </p:cBhvr>
                                      <p:to>
                                        <p:strVal val="0.5"/>
                                      </p:to>
                                    </p:set>
                                    <p:animEffect filter="image" prLst="opacity: 0.5">
                                      <p:cBhvr rctx="IE">
                                        <p:cTn id="13"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20016</TotalTime>
  <Words>11370</Words>
  <Application>Microsoft Office PowerPoint</Application>
  <PresentationFormat>如螢幕大小 (4:3)</PresentationFormat>
  <Paragraphs>2243</Paragraphs>
  <Slides>89</Slides>
  <Notes>61</Notes>
  <HiddenSlides>2</HiddenSlides>
  <MMClips>0</MMClips>
  <ScaleCrop>false</ScaleCrop>
  <HeadingPairs>
    <vt:vector size="6" baseType="variant">
      <vt:variant>
        <vt:lpstr>使用字型</vt:lpstr>
      </vt:variant>
      <vt:variant>
        <vt:i4>17</vt:i4>
      </vt:variant>
      <vt:variant>
        <vt:lpstr>佈景主題</vt:lpstr>
      </vt:variant>
      <vt:variant>
        <vt:i4>2</vt:i4>
      </vt:variant>
      <vt:variant>
        <vt:lpstr>投影片標題</vt:lpstr>
      </vt:variant>
      <vt:variant>
        <vt:i4>89</vt:i4>
      </vt:variant>
    </vt:vector>
  </HeadingPairs>
  <TitlesOfParts>
    <vt:vector size="108" baseType="lpstr">
      <vt:lpstr>Arial Unicode MS</vt:lpstr>
      <vt:lpstr>BiauKai</vt:lpstr>
      <vt:lpstr>華康中黑體</vt:lpstr>
      <vt:lpstr>華康新特明體(P)</vt:lpstr>
      <vt:lpstr>華康魏碑體</vt:lpstr>
      <vt:lpstr>華康儷粗圓</vt:lpstr>
      <vt:lpstr>微軟正黑體</vt:lpstr>
      <vt:lpstr>新細明體</vt:lpstr>
      <vt:lpstr>標楷體</vt:lpstr>
      <vt:lpstr>Arial</vt:lpstr>
      <vt:lpstr>Calibri</vt:lpstr>
      <vt:lpstr>Century Schoolbook</vt:lpstr>
      <vt:lpstr>Tahoma</vt:lpstr>
      <vt:lpstr>Times New Roman</vt:lpstr>
      <vt:lpstr>Tunga</vt:lpstr>
      <vt:lpstr>Verdana</vt:lpstr>
      <vt:lpstr>Wingdings</vt:lpstr>
      <vt:lpstr>1_Office 佈景主題</vt:lpstr>
      <vt:lpstr>2_Office 佈景主題</vt:lpstr>
      <vt:lpstr>十二年國民基本教育 112年彰化區適性入學宣導 </vt:lpstr>
      <vt:lpstr>簡報大綱</vt:lpstr>
      <vt:lpstr>PowerPoint 簡報</vt:lpstr>
      <vt:lpstr>國中教育會考科目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112學年度特色招生藝才班甄選入學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112學年度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112學年度彰化區 工業類 設科學校</vt:lpstr>
      <vt:lpstr>112學年度彰化區 商業、水產、藝術與設計設科學校</vt:lpstr>
      <vt:lpstr>112學年度彰化區 農業、家事類 設科學校</vt:lpstr>
      <vt:lpstr>高中與技職的升學進路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附、有獎徵答</vt:lpstr>
      <vt:lpstr>附、宣導結果評估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林泓毅</cp:lastModifiedBy>
  <cp:revision>1882</cp:revision>
  <cp:lastPrinted>2016-12-28T01:46:42Z</cp:lastPrinted>
  <dcterms:created xsi:type="dcterms:W3CDTF">2014-02-22T08:56:49Z</dcterms:created>
  <dcterms:modified xsi:type="dcterms:W3CDTF">2023-03-08T02:07:03Z</dcterms:modified>
</cp:coreProperties>
</file>