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7" r:id="rId4"/>
    <p:sldId id="266" r:id="rId5"/>
    <p:sldId id="261" r:id="rId6"/>
    <p:sldId id="280" r:id="rId7"/>
    <p:sldId id="260" r:id="rId8"/>
    <p:sldId id="263" r:id="rId9"/>
    <p:sldId id="264" r:id="rId10"/>
    <p:sldId id="262" r:id="rId11"/>
    <p:sldId id="279" r:id="rId12"/>
    <p:sldId id="277" r:id="rId13"/>
    <p:sldId id="265" r:id="rId14"/>
    <p:sldId id="275" r:id="rId15"/>
    <p:sldId id="268" r:id="rId16"/>
    <p:sldId id="278" r:id="rId17"/>
    <p:sldId id="269" r:id="rId18"/>
    <p:sldId id="271" r:id="rId19"/>
    <p:sldId id="270" r:id="rId20"/>
    <p:sldId id="272" r:id="rId21"/>
    <p:sldId id="283" r:id="rId22"/>
    <p:sldId id="281" r:id="rId23"/>
    <p:sldId id="273" r:id="rId24"/>
    <p:sldId id="285" r:id="rId25"/>
    <p:sldId id="284" r:id="rId26"/>
    <p:sldId id="276" r:id="rId27"/>
    <p:sldId id="282" r:id="rId2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BAB8F-36B0-4D06-BFE7-5D95A5CE4E8B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A8F5-732E-4AFA-8C36-E0093AD5DE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87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F1BB3-3FB1-48BF-9027-9B0B85516E3A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6C088-D055-4793-9D0D-04C07EA634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25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C088-D055-4793-9D0D-04C07EA6343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5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9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46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99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5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21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2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9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68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3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4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99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08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24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7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8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12B6AC-ED36-401D-BA67-ADCD929DCAE0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7EAE5F-1F27-4644-9893-6DF38DECF9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173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37703" y="4974399"/>
            <a:ext cx="4328362" cy="78632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推動單位</a:t>
            </a:r>
            <a:r>
              <a:rPr lang="en-US" altLang="zh-TW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人事室</a:t>
            </a:r>
            <a:endParaRPr lang="zh-TW" alt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2617" y="1367135"/>
            <a:ext cx="7109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埔鹽國中新學務系統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上請假系統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82700"/>
            <a:ext cx="2324327" cy="774550"/>
          </a:xfrm>
        </p:spPr>
        <p:txBody>
          <a:bodyPr>
            <a:normAutofit/>
          </a:bodyPr>
          <a:lstStyle/>
          <a:p>
            <a:r>
              <a:rPr lang="zh-TW" altLang="en-US" dirty="0"/>
              <a:t>假單填寫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4761" t="13597" r="14794" b="5364"/>
          <a:stretch/>
        </p:blipFill>
        <p:spPr>
          <a:xfrm>
            <a:off x="371475" y="857250"/>
            <a:ext cx="9972675" cy="5873041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1500188" y="857250"/>
            <a:ext cx="3957637" cy="5072063"/>
          </a:xfrm>
          <a:prstGeom prst="wedgeRoundRectCallout">
            <a:avLst>
              <a:gd name="adj1" fmla="val -52748"/>
              <a:gd name="adj2" fmla="val 218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b="1" dirty="0" smtClean="0">
                <a:solidFill>
                  <a:srgbClr val="FF0000"/>
                </a:solidFill>
              </a:rPr>
              <a:t>證明文件電子檔：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</a:rPr>
              <a:t>兼行政教師及公務同仁：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請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自行上傳公文電子檔或是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行政公告掃描電子檔。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</a:rPr>
              <a:t>導師及專任教師：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請指派導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師或專任教師之行政單   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位承辦人將派遣依據公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文電子檔或是行政公告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掃描檔，以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email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方式傳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送受派老師於申請公差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假時上傳使用。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</a:rPr>
              <a:t>補休假依據簽到資料：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請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所有同仁有至本校網頁</a:t>
            </a:r>
            <a:endParaRPr lang="en-US" altLang="zh-TW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    -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主選單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網路硬碟</a:t>
            </a: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補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休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簽到退資料夾</a:t>
            </a:r>
            <a:endParaRPr lang="zh-TW" alt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8434388" y="268437"/>
            <a:ext cx="2914650" cy="4762501"/>
          </a:xfrm>
          <a:prstGeom prst="wedgeRoundRectCallout">
            <a:avLst>
              <a:gd name="adj1" fmla="val -129657"/>
              <a:gd name="adj2" fmla="val 26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smtClean="0"/>
              <a:t>證明文件文字</a:t>
            </a:r>
            <a:r>
              <a:rPr lang="zh-TW" altLang="en-US" sz="2200" dirty="0" smtClean="0"/>
              <a:t>說明：</a:t>
            </a:r>
            <a:endParaRPr lang="en-US" altLang="zh-TW" sz="2200" dirty="0" smtClean="0"/>
          </a:p>
          <a:p>
            <a:r>
              <a:rPr lang="en-US" altLang="zh-TW" sz="2200" dirty="0" smtClean="0"/>
              <a:t>1.</a:t>
            </a:r>
            <a:r>
              <a:rPr lang="zh-TW" altLang="en-US" sz="2200" dirty="0" smtClean="0"/>
              <a:t>公差假：請寫來函公文文號或教育處行政公告編號</a:t>
            </a:r>
            <a:endParaRPr lang="en-US" altLang="zh-TW" sz="2200" dirty="0" smtClean="0"/>
          </a:p>
          <a:p>
            <a:r>
              <a:rPr lang="en-US" altLang="zh-TW" sz="2200" dirty="0" smtClean="0"/>
              <a:t>2.</a:t>
            </a:r>
            <a:r>
              <a:rPr lang="zh-TW" altLang="en-US" sz="2200" dirty="0" smtClean="0"/>
              <a:t>病假：請寫診斷書</a:t>
            </a:r>
            <a:endParaRPr lang="en-US" altLang="zh-TW" sz="2200" dirty="0" smtClean="0"/>
          </a:p>
          <a:p>
            <a:r>
              <a:rPr lang="en-US" altLang="zh-TW" sz="2200" dirty="0" smtClean="0"/>
              <a:t>3.</a:t>
            </a:r>
            <a:r>
              <a:rPr lang="zh-TW" altLang="en-US" sz="2200" dirty="0" smtClean="0"/>
              <a:t>補休請寫加班簽到資料簽</a:t>
            </a:r>
            <a:r>
              <a:rPr lang="en-US" altLang="zh-TW" sz="2200" dirty="0" smtClean="0"/>
              <a:t>..</a:t>
            </a:r>
            <a:r>
              <a:rPr lang="zh-TW" altLang="en-US" sz="2200" dirty="0" smtClean="0"/>
              <a:t>等</a:t>
            </a:r>
            <a:endParaRPr lang="en-US" altLang="zh-TW" sz="2200" dirty="0" smtClean="0"/>
          </a:p>
          <a:p>
            <a:r>
              <a:rPr lang="en-US" altLang="zh-TW" sz="2200" dirty="0" smtClean="0"/>
              <a:t>4.</a:t>
            </a:r>
            <a:r>
              <a:rPr lang="zh-TW" altLang="en-US" sz="2200" dirty="0" smtClean="0"/>
              <a:t>喪假：請寫訃聞。</a:t>
            </a:r>
            <a:endParaRPr lang="en-US" altLang="zh-TW" sz="2200" dirty="0" smtClean="0"/>
          </a:p>
          <a:p>
            <a:r>
              <a:rPr lang="en-US" altLang="zh-TW" sz="2200" dirty="0" smtClean="0"/>
              <a:t>5.</a:t>
            </a:r>
            <a:r>
              <a:rPr lang="zh-TW" altLang="en-US" sz="2200" dirty="0" smtClean="0"/>
              <a:t>娩假：生產證明。</a:t>
            </a:r>
            <a:endParaRPr lang="en-US" altLang="zh-TW" sz="2200" dirty="0" smtClean="0"/>
          </a:p>
          <a:p>
            <a:r>
              <a:rPr lang="en-US" altLang="zh-TW" sz="2200" dirty="0" smtClean="0"/>
              <a:t>….</a:t>
            </a:r>
            <a:r>
              <a:rPr lang="zh-TW" altLang="en-US" sz="2200" dirty="0" smtClean="0"/>
              <a:t>等 </a:t>
            </a:r>
            <a:endParaRPr lang="zh-TW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5243512" y="268437"/>
            <a:ext cx="1957388" cy="273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b="1" dirty="0" smtClean="0"/>
              <a:t>除電腦上傳外請假依據資料外，亦利用手機請假可採拍照、拍影片及上傳手機內電子檔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839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2867" y="352722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手機上傳附件電子檔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15143" r="12469" b="12357"/>
          <a:stretch/>
        </p:blipFill>
        <p:spPr>
          <a:xfrm>
            <a:off x="514352" y="1643062"/>
            <a:ext cx="2328862" cy="36506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14166" r="6986" b="13543"/>
          <a:stretch/>
        </p:blipFill>
        <p:spPr>
          <a:xfrm>
            <a:off x="3128010" y="1623228"/>
            <a:ext cx="2297454" cy="32432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6458" r="3951" b="3333"/>
          <a:stretch/>
        </p:blipFill>
        <p:spPr>
          <a:xfrm>
            <a:off x="5536773" y="1716901"/>
            <a:ext cx="1965485" cy="32859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5000" r="10988" b="11042"/>
          <a:stretch/>
        </p:blipFill>
        <p:spPr>
          <a:xfrm>
            <a:off x="9780335" y="1716901"/>
            <a:ext cx="2214561" cy="37656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352" y="5086350"/>
            <a:ext cx="657223" cy="207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68620" y="5482590"/>
            <a:ext cx="258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按</a:t>
            </a:r>
            <a:r>
              <a:rPr lang="en-US" altLang="zh-TW" b="1" dirty="0" smtClean="0">
                <a:solidFill>
                  <a:srgbClr val="FFFF00"/>
                </a:solidFill>
              </a:rPr>
              <a:t>『</a:t>
            </a:r>
            <a:r>
              <a:rPr lang="zh-TW" altLang="en-US" b="1" dirty="0" smtClean="0">
                <a:solidFill>
                  <a:srgbClr val="FFFF00"/>
                </a:solidFill>
              </a:rPr>
              <a:t>選擇檔案</a:t>
            </a:r>
            <a:r>
              <a:rPr lang="en-US" altLang="zh-TW" b="1" dirty="0" smtClean="0">
                <a:solidFill>
                  <a:srgbClr val="FFFF00"/>
                </a:solidFill>
              </a:rPr>
              <a:t>』</a:t>
            </a:r>
            <a:r>
              <a:rPr lang="zh-TW" altLang="en-US" b="1" dirty="0" smtClean="0">
                <a:solidFill>
                  <a:srgbClr val="FFFF00"/>
                </a:solidFill>
              </a:rPr>
              <a:t>即可選擇要使用相機拍照片、影片及檔案上傳方式上傳差假附件資料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385" y="4314825"/>
            <a:ext cx="425079" cy="537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228021" y="5086350"/>
            <a:ext cx="64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拍照片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23332" y="5125700"/>
            <a:ext cx="64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拍影片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39642" y="5046579"/>
            <a:ext cx="856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上傳手機內資料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7084" b="2708"/>
          <a:stretch/>
        </p:blipFill>
        <p:spPr>
          <a:xfrm>
            <a:off x="7645266" y="1716902"/>
            <a:ext cx="1992061" cy="327141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836882" y="4328514"/>
            <a:ext cx="425079" cy="537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39319" y="4299321"/>
            <a:ext cx="425079" cy="537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379435" y="5190030"/>
            <a:ext cx="64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拍照片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476295" y="5293711"/>
            <a:ext cx="64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拍影片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221279" y="5510421"/>
            <a:ext cx="856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FFFF00"/>
                </a:solidFill>
              </a:rPr>
              <a:t>上傳手機內資料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74" t="14375" r="675" b="22084"/>
          <a:stretch/>
        </p:blipFill>
        <p:spPr>
          <a:xfrm>
            <a:off x="2400302" y="2114550"/>
            <a:ext cx="9429750" cy="435768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42975" y="300038"/>
            <a:ext cx="4843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solidFill>
                  <a:srgbClr val="FF0000"/>
                </a:solidFill>
              </a:rPr>
              <a:t>專任教師及導師差假公文及補休簽到退資料</a:t>
            </a:r>
            <a:endParaRPr lang="zh-TW" altLang="en-US" sz="3500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9038" t="19582" r="36129" b="21251"/>
          <a:stretch/>
        </p:blipFill>
        <p:spPr>
          <a:xfrm>
            <a:off x="6686551" y="342899"/>
            <a:ext cx="5214938" cy="40576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29113" y="2114550"/>
            <a:ext cx="957262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        </a:t>
            </a:r>
            <a:r>
              <a:rPr lang="en-US" altLang="zh-TW" b="1" dirty="0" smtClean="0">
                <a:solidFill>
                  <a:srgbClr val="FF0000"/>
                </a:solidFill>
              </a:rPr>
              <a:t>1.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1988" y="3000375"/>
            <a:ext cx="1114425" cy="24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           2.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29413" y="4100513"/>
            <a:ext cx="1985962" cy="38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                         3.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050" y="1685926"/>
            <a:ext cx="2528887" cy="314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/>
              <a:t>1.</a:t>
            </a:r>
            <a:r>
              <a:rPr lang="zh-TW" altLang="en-US" sz="2200" dirty="0" smtClean="0"/>
              <a:t>進入本校網頁點到主選單。</a:t>
            </a:r>
            <a:endParaRPr lang="en-US" altLang="zh-TW" sz="2200" dirty="0" smtClean="0"/>
          </a:p>
          <a:p>
            <a:r>
              <a:rPr lang="en-US" altLang="zh-TW" sz="2200" dirty="0" smtClean="0"/>
              <a:t>2.</a:t>
            </a:r>
            <a:r>
              <a:rPr lang="zh-TW" altLang="en-US" sz="2200" dirty="0" smtClean="0"/>
              <a:t>再點網路硬碟。</a:t>
            </a:r>
            <a:endParaRPr lang="en-US" altLang="zh-TW" sz="2200" dirty="0" smtClean="0"/>
          </a:p>
          <a:p>
            <a:r>
              <a:rPr lang="en-US" altLang="zh-TW" sz="2200" dirty="0" smtClean="0"/>
              <a:t>3.</a:t>
            </a:r>
            <a:r>
              <a:rPr lang="zh-TW" altLang="en-US" sz="2200" dirty="0" smtClean="0"/>
              <a:t>再點選補休簽到退依據</a:t>
            </a:r>
            <a:r>
              <a:rPr lang="en-US" altLang="zh-TW" sz="2200" dirty="0" smtClean="0"/>
              <a:t>-</a:t>
            </a:r>
            <a:r>
              <a:rPr lang="zh-TW" altLang="en-US" sz="2200" dirty="0" smtClean="0"/>
              <a:t>影本資料</a:t>
            </a:r>
            <a:endParaRPr lang="en-US" altLang="zh-TW" sz="2200" dirty="0" smtClean="0"/>
          </a:p>
          <a:p>
            <a:r>
              <a:rPr lang="en-US" altLang="zh-TW" sz="2200" dirty="0" smtClean="0"/>
              <a:t>4.</a:t>
            </a:r>
            <a:r>
              <a:rPr lang="zh-TW" altLang="en-US" sz="2200" dirty="0" smtClean="0"/>
              <a:t>在該資料夾內選擇補休依據簽到退電子檔影本</a:t>
            </a:r>
            <a:endParaRPr lang="zh-TW" altLang="en-US" sz="2200" dirty="0"/>
          </a:p>
        </p:txBody>
      </p:sp>
      <p:sp>
        <p:nvSpPr>
          <p:cNvPr id="2" name="爆炸 1 1"/>
          <p:cNvSpPr/>
          <p:nvPr/>
        </p:nvSpPr>
        <p:spPr>
          <a:xfrm>
            <a:off x="6986589" y="-1160858"/>
            <a:ext cx="6157916" cy="437554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為節能減碳，各處室於辦理活動結束後，將活動簽到退資料上傳於此資料夾，毋須分送影本紙本資料予工作人員。工作補休人員可逕下此資料夾內載補休簽到退資料檔案，據以辦理後續補休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246062" y="238126"/>
            <a:ext cx="2154238" cy="819150"/>
          </a:xfrm>
        </p:spPr>
        <p:txBody>
          <a:bodyPr>
            <a:normAutofit/>
          </a:bodyPr>
          <a:lstStyle/>
          <a:p>
            <a:r>
              <a:rPr lang="zh-TW" altLang="en-US" dirty="0"/>
              <a:t>假單填寫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4149" t="14796" r="15258" b="15161"/>
          <a:stretch/>
        </p:blipFill>
        <p:spPr bwMode="auto">
          <a:xfrm>
            <a:off x="409575" y="962025"/>
            <a:ext cx="862965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2743201" y="3543300"/>
            <a:ext cx="4300538" cy="1395412"/>
          </a:xfrm>
          <a:prstGeom prst="wedgeRoundRectCallout">
            <a:avLst>
              <a:gd name="adj1" fmla="val 60700"/>
              <a:gd name="adj2" fmla="val 707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b="1" dirty="0" smtClean="0">
                <a:solidFill>
                  <a:srgbClr val="FF0000"/>
                </a:solidFill>
              </a:rPr>
              <a:t>請確認所申請差假內容無誤後，在點按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存檔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鍵，即完成個人端差假申請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爆炸 1 1"/>
          <p:cNvSpPr/>
          <p:nvPr/>
        </p:nvSpPr>
        <p:spPr>
          <a:xfrm>
            <a:off x="7029450" y="528638"/>
            <a:ext cx="4186238" cy="321468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rgbClr val="FF0000"/>
                </a:solidFill>
              </a:rPr>
              <a:t>送出假單後，立即通知職務代理人點按</a:t>
            </a:r>
            <a:r>
              <a:rPr lang="en-US" altLang="zh-TW" sz="2200" b="1" dirty="0">
                <a:solidFill>
                  <a:srgbClr val="FF0000"/>
                </a:solidFill>
              </a:rPr>
              <a:t>『</a:t>
            </a:r>
            <a:r>
              <a:rPr lang="zh-TW" altLang="en-US" sz="2200" b="1" dirty="0">
                <a:solidFill>
                  <a:srgbClr val="FF0000"/>
                </a:solidFill>
              </a:rPr>
              <a:t>職務代理</a:t>
            </a:r>
            <a:r>
              <a:rPr lang="en-US" altLang="zh-TW" sz="2200" b="1" dirty="0">
                <a:solidFill>
                  <a:srgbClr val="FF0000"/>
                </a:solidFill>
              </a:rPr>
              <a:t>』</a:t>
            </a:r>
            <a:r>
              <a:rPr lang="zh-TW" altLang="en-US" sz="2200" b="1" dirty="0">
                <a:solidFill>
                  <a:srgbClr val="FF0000"/>
                </a:solidFill>
              </a:rPr>
              <a:t>職代簽核。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305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361" t="8990" r="-1492" b="59225"/>
          <a:stretch/>
        </p:blipFill>
        <p:spPr bwMode="auto">
          <a:xfrm>
            <a:off x="597160" y="597160"/>
            <a:ext cx="10235681" cy="1894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/>
          <p:cNvPicPr/>
          <p:nvPr/>
        </p:nvPicPr>
        <p:blipFill rotWithShape="1">
          <a:blip r:embed="rId3"/>
          <a:srcRect l="4122" t="7774" r="15053" b="10026"/>
          <a:stretch/>
        </p:blipFill>
        <p:spPr bwMode="auto">
          <a:xfrm>
            <a:off x="597160" y="2640564"/>
            <a:ext cx="10030408" cy="3946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354563" y="4236098"/>
            <a:ext cx="2463282" cy="1380931"/>
          </a:xfrm>
          <a:prstGeom prst="wedgeRoundRectCallout">
            <a:avLst>
              <a:gd name="adj1" fmla="val 89394"/>
              <a:gd name="adj2" fmla="val -84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各處室公文或文件內容需包含人事時地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flipV="1">
            <a:off x="5178489" y="5430416"/>
            <a:ext cx="2146041" cy="93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5032309" y="5701004"/>
            <a:ext cx="4214328" cy="311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3959288" y="3651379"/>
            <a:ext cx="2146041" cy="93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5178489" y="6232849"/>
            <a:ext cx="3928189" cy="155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圓角矩形圖說文字 12"/>
          <p:cNvSpPr/>
          <p:nvPr/>
        </p:nvSpPr>
        <p:spPr>
          <a:xfrm>
            <a:off x="7613780" y="4608545"/>
            <a:ext cx="2416627" cy="561392"/>
          </a:xfrm>
          <a:prstGeom prst="wedgeRoundRectCallout">
            <a:avLst>
              <a:gd name="adj1" fmla="val -61670"/>
              <a:gd name="adj2" fmla="val 94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人：名冊或批示名單</a:t>
            </a:r>
            <a:endParaRPr lang="zh-TW" altLang="en-US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6270172" y="3660710"/>
            <a:ext cx="634482" cy="444759"/>
          </a:xfrm>
          <a:prstGeom prst="wedgeRoundRectCallout">
            <a:avLst>
              <a:gd name="adj1" fmla="val -155269"/>
              <a:gd name="adj2" fmla="val -52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事</a:t>
            </a:r>
            <a:endParaRPr lang="zh-TW" altLang="en-US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9461242" y="5788090"/>
            <a:ext cx="634482" cy="444759"/>
          </a:xfrm>
          <a:prstGeom prst="wedgeRoundRectCallout">
            <a:avLst>
              <a:gd name="adj1" fmla="val -155269"/>
              <a:gd name="adj2" fmla="val -528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4397826" y="6170644"/>
            <a:ext cx="634482" cy="444759"/>
          </a:xfrm>
          <a:prstGeom prst="wedgeRoundRectCallout">
            <a:avLst>
              <a:gd name="adj1" fmla="val 188849"/>
              <a:gd name="adj2" fmla="val -42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地</a:t>
            </a:r>
            <a:endParaRPr lang="zh-TW" altLang="en-US" dirty="0"/>
          </a:p>
        </p:txBody>
      </p:sp>
      <p:sp>
        <p:nvSpPr>
          <p:cNvPr id="6" name="爆炸 1 5"/>
          <p:cNvSpPr/>
          <p:nvPr/>
        </p:nvSpPr>
        <p:spPr>
          <a:xfrm>
            <a:off x="3471863" y="442914"/>
            <a:ext cx="7155705" cy="301466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rgbClr val="FF0000"/>
                </a:solidFill>
              </a:rPr>
              <a:t>公差假依據公文電子檔只要有包含人、事、時、地、四個要素即可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238" y="149290"/>
            <a:ext cx="11193656" cy="1968759"/>
          </a:xfrm>
        </p:spPr>
        <p:txBody>
          <a:bodyPr>
            <a:normAutofit fontScale="90000"/>
          </a:bodyPr>
          <a:lstStyle/>
          <a:p>
            <a:r>
              <a:rPr lang="zh-TW" altLang="en-US" sz="4200" b="1" dirty="0" smtClean="0">
                <a:solidFill>
                  <a:srgbClr val="FF0000"/>
                </a:solidFill>
              </a:rPr>
              <a:t>職務代理簽核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bg1"/>
                </a:solidFill>
              </a:rPr>
              <a:t>請假人填寫完假單存檔後需馬上通知職務代理人上學務系統→教職員差假→點選切換至</a:t>
            </a:r>
            <a:r>
              <a:rPr lang="en-US" altLang="zh-TW" dirty="0" smtClean="0">
                <a:solidFill>
                  <a:schemeClr val="bg1"/>
                </a:solidFill>
              </a:rPr>
              <a:t>『</a:t>
            </a:r>
            <a:r>
              <a:rPr lang="zh-TW" altLang="en-US" dirty="0" smtClean="0">
                <a:solidFill>
                  <a:schemeClr val="bg1"/>
                </a:solidFill>
              </a:rPr>
              <a:t>職務代理</a:t>
            </a:r>
            <a:r>
              <a:rPr lang="en-US" altLang="zh-TW" dirty="0" smtClean="0">
                <a:solidFill>
                  <a:schemeClr val="bg1"/>
                </a:solidFill>
              </a:rPr>
              <a:t>』</a:t>
            </a:r>
            <a:r>
              <a:rPr lang="zh-TW" altLang="en-US" dirty="0" smtClean="0">
                <a:solidFill>
                  <a:schemeClr val="bg1"/>
                </a:solidFill>
              </a:rPr>
              <a:t>→於</a:t>
            </a:r>
            <a:r>
              <a:rPr lang="zh-TW" altLang="en-US" b="1" dirty="0" smtClean="0">
                <a:solidFill>
                  <a:schemeClr val="bg1"/>
                </a:solidFill>
              </a:rPr>
              <a:t>橘黃色          點按後→變</a:t>
            </a:r>
            <a:r>
              <a:rPr lang="zh-TW" altLang="en-US" b="1" dirty="0">
                <a:solidFill>
                  <a:schemeClr val="bg1"/>
                </a:solidFill>
              </a:rPr>
              <a:t>已簽核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7" t="9638" r="322" b="43217"/>
          <a:stretch/>
        </p:blipFill>
        <p:spPr>
          <a:xfrm>
            <a:off x="684213" y="2304661"/>
            <a:ext cx="10543592" cy="4683968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3"/>
          <a:srcRect l="67126" t="18860" r="26472" b="76913"/>
          <a:stretch/>
        </p:blipFill>
        <p:spPr bwMode="auto">
          <a:xfrm>
            <a:off x="8126963" y="5980921"/>
            <a:ext cx="1007706" cy="3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4"/>
          <a:srcRect l="73863" t="28254" r="21442" b="66288"/>
          <a:stretch/>
        </p:blipFill>
        <p:spPr bwMode="auto">
          <a:xfrm>
            <a:off x="8278879" y="6634065"/>
            <a:ext cx="753154" cy="354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3"/>
          <a:srcRect l="67126" t="18860" r="26472" b="76913"/>
          <a:stretch/>
        </p:blipFill>
        <p:spPr bwMode="auto">
          <a:xfrm>
            <a:off x="9632108" y="1133669"/>
            <a:ext cx="1007706" cy="3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4"/>
          <a:srcRect l="73863" t="28254" r="21442" b="66288"/>
          <a:stretch/>
        </p:blipFill>
        <p:spPr bwMode="auto">
          <a:xfrm>
            <a:off x="3095256" y="1620611"/>
            <a:ext cx="815358" cy="447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2886075" y="3586163"/>
            <a:ext cx="728663" cy="485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126963" y="5286375"/>
            <a:ext cx="1007706" cy="1039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4213" y="5129213"/>
            <a:ext cx="1387475" cy="528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539" y="169367"/>
            <a:ext cx="11193656" cy="691383"/>
          </a:xfrm>
        </p:spPr>
        <p:txBody>
          <a:bodyPr>
            <a:normAutofit fontScale="90000"/>
          </a:bodyPr>
          <a:lstStyle/>
          <a:p>
            <a:r>
              <a:rPr lang="zh-TW" altLang="en-US" sz="4200" b="1" dirty="0" smtClean="0">
                <a:solidFill>
                  <a:srgbClr val="C00000"/>
                </a:solidFill>
              </a:rPr>
              <a:t>各級簽核程序</a:t>
            </a:r>
            <a:r>
              <a:rPr lang="en-US" altLang="zh-TW" dirty="0" smtClean="0"/>
              <a:t>:</a:t>
            </a:r>
            <a:r>
              <a:rPr lang="zh-TW" altLang="en-US" sz="2400" dirty="0" smtClean="0">
                <a:solidFill>
                  <a:schemeClr val="bg1"/>
                </a:solidFill>
              </a:rPr>
              <a:t>請教學組長、主任及校長每日至少一次以上，上網簽核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5112" t="29966" r="1878" b="38335"/>
          <a:stretch/>
        </p:blipFill>
        <p:spPr>
          <a:xfrm>
            <a:off x="1932240" y="1648582"/>
            <a:ext cx="7665531" cy="138362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57261" y="860750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solidFill>
                  <a:srgbClr val="FF0000"/>
                </a:solidFill>
              </a:rPr>
              <a:t>主管簽核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（登入學務系統→教職員差假管理→假單簽核處，</a:t>
            </a:r>
            <a:r>
              <a:rPr lang="zh-TW" altLang="en-US" sz="2400" dirty="0">
                <a:solidFill>
                  <a:schemeClr val="bg1"/>
                </a:solidFill>
              </a:rPr>
              <a:t>於</a:t>
            </a:r>
            <a:r>
              <a:rPr lang="zh-TW" altLang="en-US" sz="2400" b="1" dirty="0">
                <a:solidFill>
                  <a:schemeClr val="bg1"/>
                </a:solidFill>
              </a:rPr>
              <a:t>橘黃色          點按後→變已簽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核</a:t>
            </a:r>
            <a:endParaRPr lang="zh-TW" altLang="en-US" sz="2200" dirty="0"/>
          </a:p>
        </p:txBody>
      </p:sp>
      <p:pic>
        <p:nvPicPr>
          <p:cNvPr id="12" name="圖片 11"/>
          <p:cNvPicPr/>
          <p:nvPr/>
        </p:nvPicPr>
        <p:blipFill rotWithShape="1">
          <a:blip r:embed="rId3"/>
          <a:srcRect l="67126" t="18860" r="26472" b="76913"/>
          <a:stretch/>
        </p:blipFill>
        <p:spPr bwMode="auto">
          <a:xfrm>
            <a:off x="9565043" y="898946"/>
            <a:ext cx="1007706" cy="3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/>
          <p:nvPr/>
        </p:nvPicPr>
        <p:blipFill rotWithShape="1">
          <a:blip r:embed="rId4"/>
          <a:srcRect l="73863" t="28254" r="21442" b="66288"/>
          <a:stretch/>
        </p:blipFill>
        <p:spPr bwMode="auto">
          <a:xfrm>
            <a:off x="3452444" y="1265153"/>
            <a:ext cx="815358" cy="447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1024326" y="3050120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solidFill>
                  <a:srgbClr val="FF0000"/>
                </a:solidFill>
              </a:rPr>
              <a:t>教學組簽核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（登入學務系統→教職員差假管理→假單簽核處，</a:t>
            </a:r>
            <a:r>
              <a:rPr lang="zh-TW" altLang="en-US" sz="2400" dirty="0">
                <a:solidFill>
                  <a:schemeClr val="bg1"/>
                </a:solidFill>
              </a:rPr>
              <a:t>於</a:t>
            </a:r>
            <a:r>
              <a:rPr lang="zh-TW" altLang="en-US" sz="2400" b="1" dirty="0">
                <a:solidFill>
                  <a:schemeClr val="bg1"/>
                </a:solidFill>
              </a:rPr>
              <a:t>橘黃色          點按後→變已簽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核</a:t>
            </a:r>
            <a:endParaRPr lang="zh-TW" altLang="en-US" sz="22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24511" t="56381" r="1877" b="33125"/>
          <a:stretch/>
        </p:blipFill>
        <p:spPr>
          <a:xfrm>
            <a:off x="2564168" y="3904418"/>
            <a:ext cx="7000875" cy="719653"/>
          </a:xfrm>
          <a:prstGeom prst="rect">
            <a:avLst/>
          </a:prstGeom>
        </p:spPr>
      </p:pic>
      <p:pic>
        <p:nvPicPr>
          <p:cNvPr id="17" name="圖片 16"/>
          <p:cNvPicPr/>
          <p:nvPr/>
        </p:nvPicPr>
        <p:blipFill rotWithShape="1">
          <a:blip r:embed="rId3"/>
          <a:srcRect l="67126" t="18860" r="26472" b="76913"/>
          <a:stretch/>
        </p:blipFill>
        <p:spPr bwMode="auto">
          <a:xfrm>
            <a:off x="10017869" y="3120385"/>
            <a:ext cx="1007706" cy="3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圖片 17"/>
          <p:cNvPicPr/>
          <p:nvPr/>
        </p:nvPicPr>
        <p:blipFill rotWithShape="1">
          <a:blip r:embed="rId4"/>
          <a:srcRect l="73863" t="28254" r="21442" b="66288"/>
          <a:stretch/>
        </p:blipFill>
        <p:spPr bwMode="auto">
          <a:xfrm>
            <a:off x="3590555" y="5316704"/>
            <a:ext cx="815358" cy="447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024326" y="4933576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u="sng" dirty="0" smtClean="0">
                <a:solidFill>
                  <a:srgbClr val="FF0000"/>
                </a:solidFill>
              </a:rPr>
              <a:t>校長簽核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（登入學務系統→教職員差假管理→假單簽核處，</a:t>
            </a:r>
            <a:r>
              <a:rPr lang="zh-TW" altLang="en-US" sz="2400" dirty="0">
                <a:solidFill>
                  <a:schemeClr val="bg1"/>
                </a:solidFill>
              </a:rPr>
              <a:t>於</a:t>
            </a:r>
            <a:r>
              <a:rPr lang="zh-TW" altLang="en-US" sz="2400" b="1" dirty="0">
                <a:solidFill>
                  <a:schemeClr val="bg1"/>
                </a:solidFill>
              </a:rPr>
              <a:t>橘黃色          點按後→變已簽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核</a:t>
            </a:r>
            <a:endParaRPr lang="zh-TW" altLang="en-US" sz="2200" dirty="0"/>
          </a:p>
        </p:txBody>
      </p:sp>
      <p:pic>
        <p:nvPicPr>
          <p:cNvPr id="20" name="圖片 19"/>
          <p:cNvPicPr/>
          <p:nvPr/>
        </p:nvPicPr>
        <p:blipFill rotWithShape="1">
          <a:blip r:embed="rId3"/>
          <a:srcRect l="67126" t="18860" r="26472" b="76913"/>
          <a:stretch/>
        </p:blipFill>
        <p:spPr bwMode="auto">
          <a:xfrm>
            <a:off x="9717832" y="5003841"/>
            <a:ext cx="1007706" cy="34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/>
          <a:srcRect l="25113" t="56041" r="3980" b="32709"/>
          <a:stretch/>
        </p:blipFill>
        <p:spPr>
          <a:xfrm>
            <a:off x="2692755" y="5764573"/>
            <a:ext cx="67437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8781" t="14769" r="20359" b="16524"/>
          <a:stretch/>
        </p:blipFill>
        <p:spPr bwMode="auto">
          <a:xfrm>
            <a:off x="615821" y="261257"/>
            <a:ext cx="10702211" cy="5962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959429" y="5206482"/>
            <a:ext cx="3974840" cy="787918"/>
          </a:xfrm>
          <a:prstGeom prst="wedgeRoundRectCallout">
            <a:avLst>
              <a:gd name="adj1" fmla="val -47896"/>
              <a:gd name="adj2" fmla="val -78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請假已經人事登錄並執行完公差假後可按此鍵申請差旅費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6764695" y="4170784"/>
            <a:ext cx="466530" cy="569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802016" y="5206482"/>
            <a:ext cx="401217" cy="149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783371" y="5645021"/>
            <a:ext cx="401217" cy="149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14476" y="4739951"/>
            <a:ext cx="757238" cy="237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-278" t="10797" r="975" b="17995"/>
          <a:stretch/>
        </p:blipFill>
        <p:spPr bwMode="auto">
          <a:xfrm>
            <a:off x="442913" y="1285874"/>
            <a:ext cx="11387137" cy="5314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9579063" y="4108239"/>
            <a:ext cx="2351315" cy="927522"/>
          </a:xfrm>
          <a:prstGeom prst="wedgeRoundRectCallout">
            <a:avLst>
              <a:gd name="adj1" fmla="val -52765"/>
              <a:gd name="adj2" fmla="val -82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/>
              <a:t>按此鍵進入</a:t>
            </a:r>
            <a:r>
              <a:rPr lang="en-US" altLang="zh-TW" sz="2200" b="1" dirty="0" smtClean="0"/>
              <a:t>『</a:t>
            </a:r>
            <a:r>
              <a:rPr lang="zh-TW" altLang="en-US" sz="2200" b="1" dirty="0" smtClean="0"/>
              <a:t>差旅費填寫</a:t>
            </a:r>
            <a:r>
              <a:rPr lang="en-US" altLang="zh-TW" sz="2200" b="1" dirty="0" smtClean="0"/>
              <a:t>』</a:t>
            </a:r>
            <a:r>
              <a:rPr lang="zh-TW" altLang="en-US" sz="2200" b="1" dirty="0" smtClean="0"/>
              <a:t>頁面</a:t>
            </a:r>
            <a:endParaRPr lang="zh-TW" altLang="en-US" sz="2200" b="1" dirty="0"/>
          </a:p>
        </p:txBody>
      </p:sp>
      <p:sp>
        <p:nvSpPr>
          <p:cNvPr id="3" name="矩形 2"/>
          <p:cNvSpPr/>
          <p:nvPr/>
        </p:nvSpPr>
        <p:spPr>
          <a:xfrm>
            <a:off x="8485911" y="3614737"/>
            <a:ext cx="943839" cy="328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105351" y="362544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如何進入</a:t>
            </a:r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填寫差旅費畫面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8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8867" t="13342" r="21111" b="34399"/>
          <a:stretch/>
        </p:blipFill>
        <p:spPr bwMode="auto">
          <a:xfrm>
            <a:off x="655232" y="1204616"/>
            <a:ext cx="8145867" cy="531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1001482" y="281286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填寫差旅費相關資料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77327" y="2200277"/>
            <a:ext cx="2886074" cy="24360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500" b="1" dirty="0" smtClean="0">
                <a:solidFill>
                  <a:srgbClr val="002060"/>
                </a:solidFill>
              </a:rPr>
              <a:t>1.</a:t>
            </a:r>
            <a:r>
              <a:rPr lang="zh-TW" altLang="en-US" sz="2500" b="1" dirty="0" smtClean="0">
                <a:solidFill>
                  <a:srgbClr val="002060"/>
                </a:solidFill>
              </a:rPr>
              <a:t>填寫出差起迄地點</a:t>
            </a:r>
            <a:endParaRPr lang="en-US" altLang="zh-TW" sz="2500" b="1" dirty="0" smtClean="0">
              <a:solidFill>
                <a:srgbClr val="002060"/>
              </a:solidFill>
            </a:endParaRPr>
          </a:p>
          <a:p>
            <a:r>
              <a:rPr lang="en-US" altLang="zh-TW" sz="2500" b="1" dirty="0" smtClean="0">
                <a:solidFill>
                  <a:srgbClr val="002060"/>
                </a:solidFill>
              </a:rPr>
              <a:t>2.</a:t>
            </a:r>
            <a:r>
              <a:rPr lang="zh-TW" altLang="en-US" sz="2500" b="1" dirty="0" smtClean="0">
                <a:solidFill>
                  <a:srgbClr val="002060"/>
                </a:solidFill>
              </a:rPr>
              <a:t>工作記要：</a:t>
            </a:r>
            <a:endParaRPr lang="en-US" altLang="zh-TW" sz="2500" b="1" dirty="0" smtClean="0">
              <a:solidFill>
                <a:srgbClr val="002060"/>
              </a:solidFill>
            </a:endParaRPr>
          </a:p>
          <a:p>
            <a:r>
              <a:rPr lang="en-US" altLang="zh-TW" sz="2500" b="1" dirty="0" smtClean="0">
                <a:solidFill>
                  <a:srgbClr val="002060"/>
                </a:solidFill>
              </a:rPr>
              <a:t>3.</a:t>
            </a:r>
            <a:r>
              <a:rPr lang="zh-TW" altLang="en-US" sz="2500" b="1" dirty="0" smtClean="0">
                <a:solidFill>
                  <a:srgbClr val="002060"/>
                </a:solidFill>
              </a:rPr>
              <a:t>填寫交通費及其他相關可報支之差旅費用</a:t>
            </a:r>
            <a:endParaRPr lang="zh-TW" altLang="en-US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128587"/>
            <a:ext cx="3006380" cy="650729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操作步驟說明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4212" y="1866123"/>
            <a:ext cx="11217275" cy="1748616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進入埔鹽國中網站＞進入學務系統＞登入學務管理系統帳號密碼＞教職員差勤＞請假＞填寫假單＞確定存檔送出＞代理人簽核＞主任簽核＞教學組簽核＞校長批示＞人事室登錄＞完成請假手續</a:t>
            </a:r>
            <a:endParaRPr lang="en-US" altLang="zh-TW" sz="3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7250" y="1157288"/>
            <a:ext cx="1300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</a:rPr>
              <a:t>請假</a:t>
            </a:r>
            <a:endParaRPr lang="zh-TW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50" y="5082482"/>
            <a:ext cx="10187782" cy="139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教職員差假請假標籤＞</a:t>
            </a:r>
            <a:r>
              <a:rPr lang="zh-TW" altLang="en-US" sz="3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填寫差旅報告</a:t>
            </a:r>
            <a:r>
              <a:rPr lang="zh-TW" altLang="en-US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＞差旅費列表列印差旅費報告表</a:t>
            </a:r>
            <a:r>
              <a:rPr lang="en-US" altLang="zh-TW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逐級送核</a:t>
            </a:r>
            <a:r>
              <a:rPr lang="zh-TW" altLang="en-US" sz="3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＞會計室簽核＞完成差旅費請領</a:t>
            </a:r>
            <a:endParaRPr lang="en-US" altLang="zh-TW" sz="3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42156" y="4357688"/>
            <a:ext cx="2890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</a:rPr>
              <a:t>申請差旅費</a:t>
            </a:r>
            <a:endParaRPr lang="zh-TW" altLang="en-US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5086387"/>
            <a:ext cx="11044368" cy="150706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教職員差假</a:t>
            </a:r>
            <a:r>
              <a:rPr lang="en-US" altLang="zh-TW" dirty="0">
                <a:solidFill>
                  <a:srgbClr val="FFFF00"/>
                </a:solidFill>
              </a:rPr>
              <a:t>- </a:t>
            </a:r>
            <a:r>
              <a:rPr lang="zh-TW" altLang="en-US" dirty="0">
                <a:solidFill>
                  <a:srgbClr val="FFFF00"/>
                </a:solidFill>
              </a:rPr>
              <a:t>差旅費列表 點列印</a:t>
            </a:r>
            <a:r>
              <a:rPr lang="zh-TW" altLang="en-US" dirty="0" smtClean="0">
                <a:solidFill>
                  <a:srgbClr val="FFFF00"/>
                </a:solidFill>
              </a:rPr>
              <a:t>差旅費 選擇要列印的公差假假單調出差旅費報告表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※</a:t>
            </a:r>
            <a:r>
              <a:rPr lang="zh-TW" altLang="en-US" b="1" dirty="0" smtClean="0">
                <a:solidFill>
                  <a:srgbClr val="FF0000"/>
                </a:solidFill>
              </a:rPr>
              <a:t>可合併多張公差假單一併申請差旅費報告表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1738313" y="685800"/>
            <a:ext cx="6426200" cy="3614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28588" y="2550355"/>
            <a:ext cx="7407988" cy="2328863"/>
            <a:chOff x="1000126" y="828675"/>
            <a:chExt cx="7407988" cy="232886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/>
            <a:srcRect l="22107" t="28958" b="37917"/>
            <a:stretch/>
          </p:blipFill>
          <p:spPr>
            <a:xfrm>
              <a:off x="1000126" y="885825"/>
              <a:ext cx="7407988" cy="227171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457575" y="828675"/>
              <a:ext cx="985838" cy="3000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F0000"/>
                  </a:solidFill>
                </a:rPr>
                <a:t>          1.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343650" y="1571625"/>
              <a:ext cx="1385888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                </a:t>
              </a:r>
              <a:r>
                <a:rPr lang="en-US" altLang="zh-TW" b="1" dirty="0" smtClean="0">
                  <a:solidFill>
                    <a:srgbClr val="FF0000"/>
                  </a:solidFill>
                </a:rPr>
                <a:t>2.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左-上雙向箭號 7"/>
          <p:cNvSpPr/>
          <p:nvPr/>
        </p:nvSpPr>
        <p:spPr>
          <a:xfrm>
            <a:off x="7536576" y="2700374"/>
            <a:ext cx="1614488" cy="170021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964487" y="1714501"/>
            <a:ext cx="3076931" cy="814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b="1" dirty="0" smtClean="0">
                <a:solidFill>
                  <a:srgbClr val="FF0000"/>
                </a:solidFill>
              </a:rPr>
              <a:t>          </a:t>
            </a:r>
          </a:p>
          <a:p>
            <a:pPr algn="ctr"/>
            <a:r>
              <a:rPr lang="en-US" altLang="zh-TW" sz="2500" b="1" dirty="0" smtClean="0">
                <a:solidFill>
                  <a:srgbClr val="FF0000"/>
                </a:solidFill>
              </a:rPr>
              <a:t>  3.</a:t>
            </a:r>
            <a:r>
              <a:rPr lang="zh-TW" altLang="en-US" sz="2500" b="1" dirty="0" smtClean="0">
                <a:solidFill>
                  <a:srgbClr val="FF0000"/>
                </a:solidFill>
              </a:rPr>
              <a:t>即可顯示出差旅費報告表</a:t>
            </a:r>
            <a:endParaRPr lang="zh-TW" altLang="en-US" sz="25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739" y="58343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調出差旅費報告表資料網頁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圖片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17177" r="15712" b="37100"/>
          <a:stretch>
            <a:fillRect/>
          </a:stretch>
        </p:blipFill>
        <p:spPr bwMode="auto">
          <a:xfrm>
            <a:off x="1635918" y="2277008"/>
            <a:ext cx="8482013" cy="39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77"/>
          <p:cNvSpPr>
            <a:spLocks noChangeArrowheads="1"/>
          </p:cNvSpPr>
          <p:nvPr/>
        </p:nvSpPr>
        <p:spPr bwMode="auto">
          <a:xfrm>
            <a:off x="9401175" y="4956175"/>
            <a:ext cx="565150" cy="327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78"/>
          <p:cNvSpPr>
            <a:spLocks noChangeArrowheads="1"/>
          </p:cNvSpPr>
          <p:nvPr/>
        </p:nvSpPr>
        <p:spPr bwMode="auto">
          <a:xfrm>
            <a:off x="4079875" y="4956175"/>
            <a:ext cx="5022850" cy="81915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出差起迄地點、金額填寫完畢有誤可以按最後兩個圖示修正或刪除</a:t>
            </a:r>
            <a:endParaRPr kumimoji="0" lang="zh-TW" altLang="zh-TW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25443" y="1100139"/>
            <a:ext cx="88408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kumimoji="0" lang="zh-TW" altLang="en-US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如果後續陳核中有金額須修改一樣可以進入該頁面修正資料</a:t>
            </a:r>
            <a:endParaRPr kumimoji="0" lang="zh-TW" altLang="en-US" sz="2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57689" y="393205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修正差旅費報表相關資料</a:t>
            </a:r>
            <a:endParaRPr lang="zh-TW" alt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1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56" t="12917" b="25625"/>
          <a:stretch/>
        </p:blipFill>
        <p:spPr>
          <a:xfrm>
            <a:off x="312041" y="1157288"/>
            <a:ext cx="10629803" cy="522922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8262938" y="1728788"/>
            <a:ext cx="3929062" cy="2815167"/>
          </a:xfrm>
          <a:prstGeom prst="wedgeEllipseCallout">
            <a:avLst>
              <a:gd name="adj1" fmla="val -55359"/>
              <a:gd name="adj2" fmla="val 519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solidFill>
                  <a:srgbClr val="002060"/>
                </a:solidFill>
              </a:rPr>
              <a:t>在此差旅費報告表按滑鼠右鍵，即跑出該選擇畫面，在選擇</a:t>
            </a:r>
            <a:r>
              <a:rPr lang="en-US" altLang="zh-TW" sz="2500" b="1" dirty="0" smtClean="0">
                <a:solidFill>
                  <a:srgbClr val="002060"/>
                </a:solidFill>
              </a:rPr>
              <a:t>『</a:t>
            </a:r>
            <a:r>
              <a:rPr lang="zh-TW" altLang="en-US" sz="2500" b="1" dirty="0" smtClean="0">
                <a:solidFill>
                  <a:srgbClr val="002060"/>
                </a:solidFill>
              </a:rPr>
              <a:t>列印</a:t>
            </a:r>
            <a:r>
              <a:rPr lang="en-US" altLang="zh-TW" sz="2500" b="1" dirty="0" smtClean="0">
                <a:solidFill>
                  <a:srgbClr val="002060"/>
                </a:solidFill>
              </a:rPr>
              <a:t>』</a:t>
            </a:r>
            <a:r>
              <a:rPr lang="zh-TW" altLang="en-US" sz="2500" b="1" dirty="0" smtClean="0">
                <a:solidFill>
                  <a:srgbClr val="002060"/>
                </a:solidFill>
              </a:rPr>
              <a:t>，即可列印差旅費報告表</a:t>
            </a:r>
            <a:endParaRPr lang="zh-TW" altLang="en-US" sz="2500" b="1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0688" y="5486400"/>
            <a:ext cx="77152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9508" y="233958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如何列印差旅費報告表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4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 rotWithShape="1">
          <a:blip r:embed="rId2"/>
          <a:srcRect l="9932" t="19906" r="23248" b="12350"/>
          <a:stretch/>
        </p:blipFill>
        <p:spPr bwMode="auto">
          <a:xfrm>
            <a:off x="681135" y="615820"/>
            <a:ext cx="9946431" cy="575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5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233" y="0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奉核假單銷假及修改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00088" y="1628775"/>
            <a:ext cx="61436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線上差單經校長簽核後，如欲修正請假相關資料或銷假，請填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『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埔鹽國中電子差勤系統首長核准後註銷或修改差假申請表陳核後，送人事室辦理修正或銷假。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r>
              <a:rPr lang="zh-TW" altLang="en-US" sz="2500" b="1" dirty="0" smtClean="0">
                <a:solidFill>
                  <a:srgbClr val="FFFF00"/>
                </a:solidFill>
              </a:rPr>
              <a:t>陳核流程：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r>
              <a:rPr lang="zh-TW" altLang="en-US" sz="2500" b="1" dirty="0" smtClean="0">
                <a:solidFill>
                  <a:srgbClr val="FFFF00"/>
                </a:solidFill>
              </a:rPr>
              <a:t>公務人員：填寫修正改單→單位主管→校長批核。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r>
              <a:rPr lang="zh-TW" altLang="en-US" sz="2500" b="1" dirty="0" smtClean="0">
                <a:solidFill>
                  <a:srgbClr val="FFFF00"/>
                </a:solidFill>
              </a:rPr>
              <a:t>教師：填寫修正單→單位主任→教學組長→教務主任→校長批核。</a:t>
            </a:r>
            <a:endParaRPr lang="en-US" altLang="zh-TW" sz="2500" b="1" dirty="0" smtClean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02" y="0"/>
            <a:ext cx="4886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3777" y="509885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重大集會及活動仍採紙本假簿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14413" y="2371725"/>
            <a:ext cx="9758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本案奉核校長指示：本校所有教職員採線上差勤後，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r>
              <a:rPr lang="en-US" altLang="zh-TW" sz="2500" b="1" dirty="0" smtClean="0">
                <a:solidFill>
                  <a:srgbClr val="FFFF00"/>
                </a:solidFill>
              </a:rPr>
              <a:t>1.</a:t>
            </a:r>
            <a:r>
              <a:rPr lang="zh-TW" altLang="en-US" sz="2500" b="1" u="sng" dirty="0" smtClean="0">
                <a:solidFill>
                  <a:srgbClr val="FF0000"/>
                </a:solidFill>
              </a:rPr>
              <a:t>重大集會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：校務會議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…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等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r>
              <a:rPr lang="en-US" altLang="zh-TW" sz="2500" b="1" dirty="0" smtClean="0">
                <a:solidFill>
                  <a:srgbClr val="FFFF00"/>
                </a:solidFill>
              </a:rPr>
              <a:t>2.</a:t>
            </a:r>
            <a:r>
              <a:rPr lang="zh-TW" altLang="en-US" sz="2500" b="1" u="sng" dirty="0" smtClean="0">
                <a:solidFill>
                  <a:srgbClr val="FF0000"/>
                </a:solidFill>
              </a:rPr>
              <a:t>寒暑假備課日</a:t>
            </a:r>
            <a:endParaRPr lang="en-US" altLang="zh-TW" sz="2500" b="1" u="sng" dirty="0" smtClean="0">
              <a:solidFill>
                <a:srgbClr val="FF0000"/>
              </a:solidFill>
            </a:endParaRPr>
          </a:p>
          <a:p>
            <a:r>
              <a:rPr lang="zh-TW" altLang="en-US" sz="2500" b="1" dirty="0" smtClean="0">
                <a:solidFill>
                  <a:srgbClr val="FFFF00"/>
                </a:solidFill>
              </a:rPr>
              <a:t>等上述兩項開會或備課日活動研習，同仁請以紙本簽核方式奉校長核准長，完成請假手續後，才符合請假規定，未經准經視同曠職。</a:t>
            </a:r>
            <a:endParaRPr lang="en-US" altLang="zh-TW" sz="2500" b="1" dirty="0" smtClean="0">
              <a:solidFill>
                <a:srgbClr val="FFFF00"/>
              </a:solidFill>
            </a:endParaRPr>
          </a:p>
          <a:p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7114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86" y="153890"/>
            <a:ext cx="1424216" cy="6432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附註：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8449" y="797184"/>
            <a:ext cx="11517313" cy="5932229"/>
          </a:xfrm>
        </p:spPr>
        <p:txBody>
          <a:bodyPr>
            <a:normAutofit/>
          </a:bodyPr>
          <a:lstStyle/>
          <a:p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要申請差旅費，假別僅能選擇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公差假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，不支領差旅費之公假可以使用假別中的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公假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各處室辦理各項活動於活動結束後，需由辦理活動處室要負責將附加公文放至本校網站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網路硬碟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補休簽到退依據</a:t>
            </a:r>
            <a:r>
              <a:rPr lang="en-US" altLang="zh-TW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本資料夾內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請假人自行下載並附加至請假單上並簡要說明</a:t>
            </a:r>
            <a:endParaRPr lang="en-US" altLang="zh-TW" sz="2200" dirty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各處室依上級來函派導師及專任教師相關公差假，應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依據公文或依據行政公告影本電子檔於公差假老師，差假老師於申請差假時自行自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下載公文電子檔並上傳該臆子檔</a:t>
            </a:r>
            <a:endParaRPr lang="en-US" altLang="zh-TW" sz="2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附件請自行掃瞄或下載後上傳檔案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附件如公文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加班簽到表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不用再附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診斷證明書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訃聞仍請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送紙本至人事室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請假單送出後在單位主管核定後如有要修改可以逐層由單位主管→職務代理人，按已簽核鍵      變成未簽核      恢復成剛送假單的簽核狀態即可修改假單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但送至教學組已簽核或校長已核定就無法抽回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只能填寫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埔鹽國中電子差勤系統註銷修改差假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奉核後，送人事室申請變更、銷假或撤銷</a:t>
            </a:r>
            <a:r>
              <a:rPr lang="zh-TW" altLang="en-US" sz="2200" dirty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例行導護</a:t>
            </a:r>
            <a:r>
              <a:rPr lang="en-US" altLang="zh-TW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 smtClean="0">
                <a:solidFill>
                  <a:schemeClr val="tx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事由請寫協助第**週學務處行政工作</a:t>
            </a:r>
            <a:endParaRPr lang="en-US" altLang="zh-TW" sz="2200" dirty="0" smtClean="0">
              <a:solidFill>
                <a:schemeClr val="tx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79646" t="51208" r="9289" b="40123"/>
          <a:stretch/>
        </p:blipFill>
        <p:spPr bwMode="auto">
          <a:xfrm>
            <a:off x="716644" y="4279106"/>
            <a:ext cx="714376" cy="257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3"/>
          <a:srcRect l="67928" t="19499" r="27261" b="77877"/>
          <a:stretch/>
        </p:blipFill>
        <p:spPr bwMode="auto">
          <a:xfrm>
            <a:off x="2971801" y="4279106"/>
            <a:ext cx="757237" cy="21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7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085" y="0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手機設定線上差勤我的最愛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t="35768" r="8663"/>
          <a:stretch/>
        </p:blipFill>
        <p:spPr>
          <a:xfrm>
            <a:off x="1" y="1557338"/>
            <a:ext cx="2520000" cy="3240000"/>
          </a:xfrm>
          <a:prstGeom prst="rect">
            <a:avLst/>
          </a:prstGeom>
        </p:spPr>
      </p:pic>
      <p:pic>
        <p:nvPicPr>
          <p:cNvPr id="5" name="圖片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11358" b="27292"/>
          <a:stretch/>
        </p:blipFill>
        <p:spPr>
          <a:xfrm>
            <a:off x="3073238" y="1557338"/>
            <a:ext cx="2520000" cy="3240000"/>
          </a:xfrm>
          <a:prstGeom prst="rect">
            <a:avLst/>
          </a:prstGeom>
        </p:spPr>
      </p:pic>
      <p:pic>
        <p:nvPicPr>
          <p:cNvPr id="6" name="圖片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19375" r="10988"/>
          <a:stretch/>
        </p:blipFill>
        <p:spPr>
          <a:xfrm>
            <a:off x="6146476" y="1557338"/>
            <a:ext cx="2520000" cy="3240000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683" b="22234"/>
          <a:stretch/>
        </p:blipFill>
        <p:spPr>
          <a:xfrm>
            <a:off x="9367347" y="1557338"/>
            <a:ext cx="2520000" cy="324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59025" y="5426765"/>
            <a:ext cx="2360975" cy="1246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使用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CHROME, 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搜索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『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埔鹽國中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』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52750" y="5167149"/>
            <a:ext cx="2360975" cy="1631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進入埔鹽國中網頁，往下找到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『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學務系統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』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點按進入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3531705"/>
            <a:ext cx="2440487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861138" y="1557338"/>
            <a:ext cx="805338" cy="271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220872" y="3717236"/>
            <a:ext cx="2440487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146475" y="5167149"/>
            <a:ext cx="2360975" cy="1246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點選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『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登入系統</a:t>
            </a:r>
            <a:r>
              <a:rPr lang="en-US" altLang="zh-TW" sz="2500" b="1" dirty="0" smtClean="0">
                <a:solidFill>
                  <a:srgbClr val="FFFF00"/>
                </a:solidFill>
              </a:rPr>
              <a:t>』</a:t>
            </a:r>
            <a:r>
              <a:rPr lang="zh-TW" altLang="en-US" sz="2500" b="1" dirty="0" smtClean="0">
                <a:solidFill>
                  <a:srgbClr val="FFFF00"/>
                </a:solidFill>
              </a:rPr>
              <a:t>進入登入畫面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140200" y="5042044"/>
            <a:ext cx="2360975" cy="1631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solidFill>
                  <a:srgbClr val="FFFF00"/>
                </a:solidFill>
              </a:rPr>
              <a:t>在登入畫面切換到我的書籤處點按星星處如入書籤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197547" y="1557338"/>
            <a:ext cx="586259" cy="407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2520000" y="3083228"/>
            <a:ext cx="485117" cy="448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5627298" y="3083227"/>
            <a:ext cx="485117" cy="448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8784142" y="3084276"/>
            <a:ext cx="485117" cy="4484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5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49819"/>
              </p:ext>
            </p:extLst>
          </p:nvPr>
        </p:nvGraphicFramePr>
        <p:xfrm>
          <a:off x="357189" y="949709"/>
          <a:ext cx="11630027" cy="5761019"/>
        </p:xfrm>
        <a:graphic>
          <a:graphicData uri="http://schemas.openxmlformats.org/drawingml/2006/table">
            <a:tbl>
              <a:tblPr/>
              <a:tblGrid>
                <a:gridCol w="1228724">
                  <a:extLst>
                    <a:ext uri="{9D8B030D-6E8A-4147-A177-3AD203B41FA5}">
                      <a16:colId xmlns:a16="http://schemas.microsoft.com/office/drawing/2014/main" xmlns="" val="3217228999"/>
                    </a:ext>
                  </a:extLst>
                </a:gridCol>
                <a:gridCol w="10401303">
                  <a:extLst>
                    <a:ext uri="{9D8B030D-6E8A-4147-A177-3AD203B41FA5}">
                      <a16:colId xmlns:a16="http://schemas.microsoft.com/office/drawing/2014/main" xmlns="" val="2104072033"/>
                    </a:ext>
                  </a:extLst>
                </a:gridCol>
              </a:tblGrid>
              <a:tr h="205769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請差假操作步驟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登入學務系統帳號密碼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差假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填寫假單。</a:t>
                      </a:r>
                    </a:p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填寫請差假各欄位的資料及上傳證明文件。</a:t>
                      </a:r>
                    </a:p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職務代理人請自行輸入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，假單存檔送出要立即通知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職務代理人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簽核 。</a:t>
                      </a:r>
                    </a:p>
                    <a:p>
                      <a:pPr algn="l"/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課務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者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核順序：填寫假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代理人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處室主管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教學組長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校長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</a:t>
                      </a:r>
                      <a:endParaRPr lang="zh-TW" altLang="en-US" sz="1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課務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者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職員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核順序：填寫假單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職務代理人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處室主管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校長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-&gt;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人事登錄</a:t>
                      </a:r>
                    </a:p>
                    <a:p>
                      <a:pPr algn="l"/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差假單送出後，即會依序核章，只要職務代理人確認後，本假單即不能再修改或刪除。如需修改，則需依序取消簽核後，才可以操作。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891994"/>
                  </a:ext>
                </a:extLst>
              </a:tr>
              <a:tr h="51442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職務代人簽核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先登入學務系統帳號密碼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差假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職務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代理。</a:t>
                      </a:r>
                      <a:endParaRPr lang="zh-TW" altLang="en-US" sz="1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點選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請差假人該筆差假單上之未簽核處即可。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210647"/>
                  </a:ext>
                </a:extLst>
              </a:tr>
              <a:tr h="85737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處室主管</a:t>
                      </a:r>
                      <a:r>
                        <a:rPr lang="en-US" altLang="zh-TW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</a:t>
                      </a:r>
                      <a:r>
                        <a:rPr lang="en-US" altLang="zh-TW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先登入學務系統帳號密碼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教職員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差假管理。</a:t>
                      </a:r>
                    </a:p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點選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請差假人該筆差假單上之未簽核處即可。</a:t>
                      </a:r>
                    </a:p>
                    <a:p>
                      <a:pPr algn="l"/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請校長、各處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室主管及教學組長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課務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，應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每天至少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次以上上網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簽核，以維同仁權益。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842488"/>
                  </a:ext>
                </a:extLst>
              </a:tr>
              <a:tr h="171475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差假注意事項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休假可逕在事由上，註明要補休的日期、事由及補休時數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即可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:3/2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家長會議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(2hr)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請假證明一定要上傳，不能影印，手機可用拍照、影片或檔案上傳，電腦直接夾帶請假附件資料上傳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附件內容要含有人、事、時、地部份即可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其他可省略。</a:t>
                      </a:r>
                      <a:endParaRPr lang="zh-TW" altLang="en-US" sz="1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申請差旅費時，點選假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別一定要選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1900" b="1" u="sng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公差假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填入相關資料後，待完成 差旅費簽核後，可印旅費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單，申請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差旅費。</a:t>
                      </a:r>
                      <a:endParaRPr lang="zh-TW" altLang="en-US" sz="1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務系統帳號密碼遺失，可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洽註冊組林組長</a:t>
                      </a:r>
                      <a:r>
                        <a:rPr lang="en-US" altLang="zh-TW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分機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125)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，操作上有疑義，可洽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人事室簡主任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(8653424</a:t>
                      </a:r>
                      <a:r>
                        <a:rPr lang="zh-TW" altLang="en-US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分機</a:t>
                      </a:r>
                      <a:r>
                        <a:rPr lang="en-US" altLang="zh-TW" sz="19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116)</a:t>
                      </a:r>
                      <a:r>
                        <a:rPr lang="zh-TW" altLang="en-US" sz="1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4452779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87243" y="426489"/>
            <a:ext cx="10999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操作步驟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本系統於電腦及手機均可操作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只要有可上網介面均可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4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19101" y="0"/>
            <a:ext cx="2895599" cy="1507067"/>
          </a:xfrm>
        </p:spPr>
        <p:txBody>
          <a:bodyPr/>
          <a:lstStyle/>
          <a:p>
            <a:r>
              <a:rPr lang="zh-TW" altLang="en-US" dirty="0" smtClean="0"/>
              <a:t>登入後畫面</a:t>
            </a: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139" t="9243" r="-695" b="43593"/>
          <a:stretch/>
        </p:blipFill>
        <p:spPr bwMode="auto">
          <a:xfrm>
            <a:off x="190501" y="1829011"/>
            <a:ext cx="11677650" cy="462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3181349" y="642938"/>
            <a:ext cx="5648325" cy="1759479"/>
          </a:xfrm>
          <a:prstGeom prst="wedgeRoundRectCallout">
            <a:avLst>
              <a:gd name="adj1" fmla="val -29016"/>
              <a:gd name="adj2" fmla="val 1012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點選此處可切換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請假（填寫假單）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職務代理（職務代理簽核）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差旅費列表（列印差旅費報告表）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</a:rPr>
              <a:t>差假統計（個人目前申請差假統計資料）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8324850" y="2781300"/>
            <a:ext cx="2647950" cy="914400"/>
          </a:xfrm>
          <a:prstGeom prst="wedgeRoundRectCallout">
            <a:avLst>
              <a:gd name="adj1" fmla="val 42960"/>
              <a:gd name="adj2" fmla="val 113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/>
              <a:t>2</a:t>
            </a:r>
            <a:r>
              <a:rPr lang="zh-TW" altLang="en-US" sz="2200" dirty="0" smtClean="0"/>
              <a:t>點選此處填新假單</a:t>
            </a:r>
            <a:endParaRPr lang="zh-TW" altLang="en-US" sz="22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457450" y="4476750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2871788" y="4527442"/>
            <a:ext cx="5105400" cy="1352550"/>
          </a:xfrm>
          <a:prstGeom prst="wedgeRoundRectCallout">
            <a:avLst>
              <a:gd name="adj1" fmla="val -72792"/>
              <a:gd name="adj2" fmla="val 36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/>
              <a:t>全體同仁每人都會看教職員差假功能模組</a:t>
            </a:r>
            <a:r>
              <a:rPr lang="en-US" altLang="zh-TW" sz="2200" dirty="0" smtClean="0"/>
              <a:t>,</a:t>
            </a:r>
            <a:r>
              <a:rPr lang="zh-TW" altLang="en-US" sz="2200" dirty="0" smtClean="0"/>
              <a:t>另外具有管理權者如校長、各處室主任及課務處理教學組個別權限多了一個差假管理模組</a:t>
            </a:r>
            <a:endParaRPr lang="zh-TW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2457450" y="3429000"/>
            <a:ext cx="4943475" cy="588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0501" y="4561627"/>
            <a:ext cx="1523999" cy="12819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6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333" t="14259" r="9063" b="3704"/>
          <a:stretch/>
        </p:blipFill>
        <p:spPr>
          <a:xfrm>
            <a:off x="696686" y="958467"/>
            <a:ext cx="11049000" cy="565188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5354" y="99152"/>
            <a:ext cx="8534401" cy="85931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假單填寫</a:t>
            </a:r>
            <a:r>
              <a:rPr lang="en-US" altLang="zh-TW" dirty="0" smtClean="0"/>
              <a:t>:</a:t>
            </a:r>
            <a:r>
              <a:rPr lang="zh-TW" altLang="en-US" dirty="0" smtClean="0"/>
              <a:t>適用全校教職員工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3914" y="238125"/>
            <a:ext cx="2876550" cy="661988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公差假申請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845" t="17083" r="16148" b="28125"/>
          <a:stretch/>
        </p:blipFill>
        <p:spPr>
          <a:xfrm>
            <a:off x="700088" y="1265238"/>
            <a:ext cx="8615362" cy="48623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86338" y="2557463"/>
            <a:ext cx="4200525" cy="714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1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9841" t="12434" r="20714" b="11234"/>
          <a:stretch/>
        </p:blipFill>
        <p:spPr>
          <a:xfrm>
            <a:off x="585642" y="774550"/>
            <a:ext cx="11263085" cy="5650670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2114550" y="1926573"/>
            <a:ext cx="2822575" cy="830915"/>
          </a:xfrm>
          <a:prstGeom prst="wedgeRoundRectCallout">
            <a:avLst>
              <a:gd name="adj1" fmla="val 49072"/>
              <a:gd name="adj2" fmla="val -6444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rgbClr val="C00000"/>
                </a:solidFill>
              </a:rPr>
              <a:t>按下箭頭可選擇要請假的假別選單選擇</a:t>
            </a:r>
            <a:endParaRPr lang="zh-TW" alt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364599" y="5365477"/>
            <a:ext cx="2459250" cy="1079940"/>
          </a:xfrm>
          <a:prstGeom prst="wedgeRoundRectCallout">
            <a:avLst>
              <a:gd name="adj1" fmla="val -9105"/>
              <a:gd name="adj2" fmla="val -13872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2: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或依日期自行點選休假起迄日期時間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7743825" y="1099116"/>
            <a:ext cx="3271837" cy="1119694"/>
          </a:xfrm>
          <a:prstGeom prst="wedgeRoundRectCallout">
            <a:avLst>
              <a:gd name="adj1" fmla="val -134114"/>
              <a:gd name="adj2" fmla="val 10656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1: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可將游標移至欄適當位置自行修改日期時間後按確定</a:t>
            </a:r>
            <a:endParaRPr lang="en-US" altLang="zh-TW" sz="2200" b="1" dirty="0" smtClean="0">
              <a:solidFill>
                <a:srgbClr val="FF0000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7900988" y="4159326"/>
            <a:ext cx="3657600" cy="2012873"/>
          </a:xfrm>
          <a:prstGeom prst="wedgeRoundRectCallout">
            <a:avLst>
              <a:gd name="adj1" fmla="val -42208"/>
              <a:gd name="adj2" fmla="val -8223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請假合計日數：天與小時欄位依實際請假自行輸入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均為整數；例如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天即在天欄位填入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『1』</a:t>
            </a:r>
          </a:p>
          <a:p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1.5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天請於天填入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『1』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，小時處填入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『4』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14193" y="0"/>
            <a:ext cx="2324327" cy="7745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假單填寫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217185" y="2928938"/>
            <a:ext cx="4798478" cy="520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285875" y="2928938"/>
            <a:ext cx="4757738" cy="300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585643" y="192999"/>
            <a:ext cx="2324327" cy="7745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假單填寫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4586" t="14895" r="15446" b="16968"/>
          <a:stretch/>
        </p:blipFill>
        <p:spPr bwMode="auto">
          <a:xfrm>
            <a:off x="476250" y="967550"/>
            <a:ext cx="9182100" cy="551897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3752850" y="4391025"/>
            <a:ext cx="3919538" cy="966788"/>
          </a:xfrm>
          <a:prstGeom prst="wedgeRoundRectCallout">
            <a:avLst>
              <a:gd name="adj1" fmla="val -81790"/>
              <a:gd name="adj2" fmla="val -3644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200" b="1" dirty="0" smtClean="0">
                <a:solidFill>
                  <a:srgbClr val="FF0000"/>
                </a:solidFill>
              </a:rPr>
              <a:t>課程安排依實際需要點選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,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教師請假流程均會經過教學組的簽核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8900" y="2486025"/>
            <a:ext cx="6686550" cy="1528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※</a:t>
            </a:r>
            <a:r>
              <a:rPr lang="zh-TW" alt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公費排代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：縣府及本校指派的公差假、三日以上病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en-US" altLang="zh-TW" sz="2200" b="1" dirty="0">
                <a:solidFill>
                  <a:srgbClr val="FF0000"/>
                </a:solidFill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                    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假、</a:t>
            </a:r>
            <a:r>
              <a:rPr lang="zh-TW" altLang="zh-TW" sz="2200" b="1" dirty="0">
                <a:solidFill>
                  <a:srgbClr val="FF0000"/>
                </a:solidFill>
              </a:rPr>
              <a:t>請婚假、產前假、陪產假、分娩假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、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en-US" altLang="zh-TW" sz="2200" b="1" dirty="0">
                <a:solidFill>
                  <a:srgbClr val="FF0000"/>
                </a:solidFill>
              </a:rPr>
              <a:t>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                    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流</a:t>
            </a:r>
            <a:r>
              <a:rPr lang="zh-TW" altLang="zh-TW" sz="2200" b="1" dirty="0">
                <a:solidFill>
                  <a:srgbClr val="FF0000"/>
                </a:solidFill>
              </a:rPr>
              <a:t>產假、</a:t>
            </a:r>
            <a:r>
              <a:rPr lang="zh-TW" altLang="zh-TW" sz="2200" b="1" dirty="0" smtClean="0">
                <a:solidFill>
                  <a:srgbClr val="FF0000"/>
                </a:solidFill>
              </a:rPr>
              <a:t>喪假</a:t>
            </a:r>
            <a:endParaRPr lang="en-US" altLang="zh-TW" sz="2200" b="1" dirty="0" smtClean="0">
              <a:solidFill>
                <a:srgbClr val="FF0000"/>
              </a:solidFill>
            </a:endParaRPr>
          </a:p>
          <a:p>
            <a:r>
              <a:rPr lang="en-US" altLang="zh-TW" sz="2200" b="1" dirty="0" smtClean="0">
                <a:solidFill>
                  <a:srgbClr val="FF0000"/>
                </a:solidFill>
              </a:rPr>
              <a:t>※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其餘自行調課或自費找代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5829300" y="0"/>
            <a:ext cx="4157663" cy="21097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/>
              <a:t>課程安排：公務同仁毋需設定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52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95300" y="82700"/>
            <a:ext cx="2324327" cy="774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mtClean="0"/>
              <a:t>假單填寫</a:t>
            </a:r>
            <a:r>
              <a:rPr lang="en-US" altLang="zh-TW" smtClean="0"/>
              <a:t>: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14289" t="14301" r="15673" b="16150"/>
          <a:stretch/>
        </p:blipFill>
        <p:spPr bwMode="auto">
          <a:xfrm>
            <a:off x="76200" y="1038225"/>
            <a:ext cx="9772650" cy="5648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871176" y="5285988"/>
            <a:ext cx="3276600" cy="781050"/>
          </a:xfrm>
          <a:prstGeom prst="wedgeRoundRectCallout">
            <a:avLst>
              <a:gd name="adj1" fmla="val 37085"/>
              <a:gd name="adj2" fmla="val -1133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/>
              <a:t>此欄位為職務代理人請依實際需要點選</a:t>
            </a:r>
            <a:r>
              <a:rPr lang="en-US" altLang="zh-TW" sz="2200" dirty="0" smtClean="0"/>
              <a:t>,</a:t>
            </a:r>
            <a:endParaRPr lang="zh-TW" altLang="en-US" sz="2200" dirty="0"/>
          </a:p>
        </p:txBody>
      </p:sp>
      <p:sp>
        <p:nvSpPr>
          <p:cNvPr id="2" name="圓角矩形 1"/>
          <p:cNvSpPr/>
          <p:nvPr/>
        </p:nvSpPr>
        <p:spPr>
          <a:xfrm>
            <a:off x="3704253" y="1045029"/>
            <a:ext cx="289249" cy="235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22710" y="3694922"/>
            <a:ext cx="139959" cy="802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4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993</TotalTime>
  <Words>2152</Words>
  <Application>Microsoft Office PowerPoint</Application>
  <PresentationFormat>寬螢幕</PresentationFormat>
  <Paragraphs>154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 3</vt:lpstr>
      <vt:lpstr>切割線</vt:lpstr>
      <vt:lpstr>PowerPoint 簡報</vt:lpstr>
      <vt:lpstr>操作步驟說明:</vt:lpstr>
      <vt:lpstr>PowerPoint 簡報</vt:lpstr>
      <vt:lpstr>登入後畫面</vt:lpstr>
      <vt:lpstr>假單填寫:適用全校教職員工</vt:lpstr>
      <vt:lpstr>PowerPoint 簡報</vt:lpstr>
      <vt:lpstr>PowerPoint 簡報</vt:lpstr>
      <vt:lpstr>PowerPoint 簡報</vt:lpstr>
      <vt:lpstr>PowerPoint 簡報</vt:lpstr>
      <vt:lpstr>假單填寫:</vt:lpstr>
      <vt:lpstr>PowerPoint 簡報</vt:lpstr>
      <vt:lpstr>PowerPoint 簡報</vt:lpstr>
      <vt:lpstr>假單填寫:</vt:lpstr>
      <vt:lpstr>PowerPoint 簡報</vt:lpstr>
      <vt:lpstr>職務代理簽核 請假人填寫完假單存檔後需馬上通知職務代理人上學務系統→教職員差假→點選切換至『職務代理』→於橘黃色          點按後→變已簽核</vt:lpstr>
      <vt:lpstr>各級簽核程序:請教學組長、主任及校長每日至少一次以上，上網簽核</vt:lpstr>
      <vt:lpstr>PowerPoint 簡報</vt:lpstr>
      <vt:lpstr>PowerPoint 簡報</vt:lpstr>
      <vt:lpstr>PowerPoint 簡報</vt:lpstr>
      <vt:lpstr>教職員差假- 差旅費列表 點列印差旅費 選擇要列印的公差假假單調出差旅費報告表  ※可合併多張公差假單一併申請差旅費報告表</vt:lpstr>
      <vt:lpstr>PowerPoint 簡報</vt:lpstr>
      <vt:lpstr>PowerPoint 簡報</vt:lpstr>
      <vt:lpstr>PowerPoint 簡報</vt:lpstr>
      <vt:lpstr>PowerPoint 簡報</vt:lpstr>
      <vt:lpstr>PowerPoint 簡報</vt:lpstr>
      <vt:lpstr>附註：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明正國小新學務系統之線上差勤</dc:title>
  <dc:creator>user</dc:creator>
  <cp:lastModifiedBy>人事室</cp:lastModifiedBy>
  <cp:revision>91</cp:revision>
  <cp:lastPrinted>2020-03-12T01:51:21Z</cp:lastPrinted>
  <dcterms:created xsi:type="dcterms:W3CDTF">2019-08-12T03:42:51Z</dcterms:created>
  <dcterms:modified xsi:type="dcterms:W3CDTF">2020-03-12T01:56:10Z</dcterms:modified>
</cp:coreProperties>
</file>